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891" r:id="rId1"/>
    <p:sldMasterId id="2147484100" r:id="rId2"/>
  </p:sldMasterIdLst>
  <p:notesMasterIdLst>
    <p:notesMasterId r:id="rId24"/>
  </p:notesMasterIdLst>
  <p:handoutMasterIdLst>
    <p:handoutMasterId r:id="rId25"/>
  </p:handoutMasterIdLst>
  <p:sldIdLst>
    <p:sldId id="389" r:id="rId3"/>
    <p:sldId id="491" r:id="rId4"/>
    <p:sldId id="458" r:id="rId5"/>
    <p:sldId id="460" r:id="rId6"/>
    <p:sldId id="518" r:id="rId7"/>
    <p:sldId id="513" r:id="rId8"/>
    <p:sldId id="523" r:id="rId9"/>
    <p:sldId id="529" r:id="rId10"/>
    <p:sldId id="528" r:id="rId11"/>
    <p:sldId id="492" r:id="rId12"/>
    <p:sldId id="519" r:id="rId13"/>
    <p:sldId id="514" r:id="rId14"/>
    <p:sldId id="516" r:id="rId15"/>
    <p:sldId id="520" r:id="rId16"/>
    <p:sldId id="530" r:id="rId17"/>
    <p:sldId id="531" r:id="rId18"/>
    <p:sldId id="532" r:id="rId19"/>
    <p:sldId id="524" r:id="rId20"/>
    <p:sldId id="525" r:id="rId21"/>
    <p:sldId id="527" r:id="rId22"/>
    <p:sldId id="522" r:id="rId23"/>
  </p:sldIdLst>
  <p:sldSz cx="9144000" cy="6858000" type="screen4x3"/>
  <p:notesSz cx="6858000" cy="931386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B0F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>
      <p:cViewPr>
        <p:scale>
          <a:sx n="70" d="100"/>
          <a:sy n="70" d="100"/>
        </p:scale>
        <p:origin x="-137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3344F8-AF17-4CF4-A84B-FF7CD83E7B80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BFB1CEE9-2EF4-4097-BF4C-51FC547CE7AB}">
      <dgm:prSet phldrT="[Text]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id-ID" b="1" dirty="0" smtClean="0"/>
            <a:t>OTDA</a:t>
          </a:r>
          <a:endParaRPr lang="id-ID" b="1" dirty="0"/>
        </a:p>
      </dgm:t>
    </dgm:pt>
    <dgm:pt modelId="{85B2EADD-D2C3-4784-93DA-666332140288}" type="parTrans" cxnId="{80CE6C91-EB7D-4C2D-88CF-197772C67BF2}">
      <dgm:prSet/>
      <dgm:spPr/>
      <dgm:t>
        <a:bodyPr/>
        <a:lstStyle/>
        <a:p>
          <a:endParaRPr lang="id-ID"/>
        </a:p>
      </dgm:t>
    </dgm:pt>
    <dgm:pt modelId="{6307CB2B-B773-490A-9F10-4886FBCAA1F6}" type="sibTrans" cxnId="{80CE6C91-EB7D-4C2D-88CF-197772C67BF2}">
      <dgm:prSet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id-ID"/>
        </a:p>
      </dgm:t>
    </dgm:pt>
    <dgm:pt modelId="{44F59DB1-9AA9-4DB4-A929-A6C31C8DC387}">
      <dgm:prSet phldrT="[Text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effectLst>
          <a:glow rad="139700">
            <a:schemeClr val="accent1">
              <a:satMod val="175000"/>
              <a:alpha val="40000"/>
            </a:schemeClr>
          </a:glo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id-ID" sz="4800" b="1" dirty="0" smtClean="0">
              <a:solidFill>
                <a:schemeClr val="tx1"/>
              </a:solidFill>
            </a:rPr>
            <a:t>LPPD</a:t>
          </a:r>
          <a:endParaRPr lang="id-ID" sz="4800" b="1" dirty="0">
            <a:solidFill>
              <a:schemeClr val="tx1"/>
            </a:solidFill>
          </a:endParaRPr>
        </a:p>
      </dgm:t>
    </dgm:pt>
    <dgm:pt modelId="{1651068E-AA8B-411A-A0FE-47BB24CA3715}" type="parTrans" cxnId="{4D3CFDB5-6867-4E00-BD58-9F85F1DB7084}">
      <dgm:prSet/>
      <dgm:spPr/>
      <dgm:t>
        <a:bodyPr/>
        <a:lstStyle/>
        <a:p>
          <a:endParaRPr lang="id-ID"/>
        </a:p>
      </dgm:t>
    </dgm:pt>
    <dgm:pt modelId="{0C283024-B285-4DA2-8EA9-DC5EDC12A2F1}" type="sibTrans" cxnId="{4D3CFDB5-6867-4E00-BD58-9F85F1DB7084}">
      <dgm:prSet/>
      <dgm:spPr/>
      <dgm:t>
        <a:bodyPr/>
        <a:lstStyle/>
        <a:p>
          <a:endParaRPr lang="id-ID"/>
        </a:p>
      </dgm:t>
    </dgm:pt>
    <dgm:pt modelId="{82608463-F7A2-4636-9CFF-C95DC756D7FA}">
      <dgm:prSet phldrT="[Text]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d-ID" b="1" dirty="0" smtClean="0"/>
            <a:t>EKPPD</a:t>
          </a:r>
          <a:endParaRPr lang="id-ID" b="1" dirty="0"/>
        </a:p>
      </dgm:t>
    </dgm:pt>
    <dgm:pt modelId="{B8258214-B782-4A5D-BBB1-C82953C9CE50}" type="parTrans" cxnId="{AEEACD0F-4CAF-4A56-8D47-5FEF0C31D44C}">
      <dgm:prSet/>
      <dgm:spPr/>
      <dgm:t>
        <a:bodyPr/>
        <a:lstStyle/>
        <a:p>
          <a:endParaRPr lang="id-ID"/>
        </a:p>
      </dgm:t>
    </dgm:pt>
    <dgm:pt modelId="{D5E2D6F3-15E8-4E5C-BF50-9B2D0F4D5673}" type="sibTrans" cxnId="{AEEACD0F-4CAF-4A56-8D47-5FEF0C31D44C}">
      <dgm:prSet/>
      <dgm:spPr/>
      <dgm:t>
        <a:bodyPr/>
        <a:lstStyle/>
        <a:p>
          <a:endParaRPr lang="id-ID"/>
        </a:p>
      </dgm:t>
    </dgm:pt>
    <dgm:pt modelId="{03097DF0-1632-48D2-9A2B-AD4603BDD58C}">
      <dgm:prSet phldrT="[Text]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id-ID" b="1" dirty="0" smtClean="0">
              <a:solidFill>
                <a:schemeClr val="bg1"/>
              </a:solidFill>
            </a:rPr>
            <a:t>Peningkatan Kapasda</a:t>
          </a:r>
          <a:endParaRPr lang="id-ID" b="1" dirty="0">
            <a:solidFill>
              <a:schemeClr val="bg1"/>
            </a:solidFill>
          </a:endParaRPr>
        </a:p>
      </dgm:t>
    </dgm:pt>
    <dgm:pt modelId="{7DD7975B-EBA2-4012-B9CB-E8769E7CFAD8}" type="parTrans" cxnId="{ECF33D7E-DFC1-46CF-972D-8EBAD5C985F9}">
      <dgm:prSet/>
      <dgm:spPr/>
      <dgm:t>
        <a:bodyPr/>
        <a:lstStyle/>
        <a:p>
          <a:endParaRPr lang="id-ID"/>
        </a:p>
      </dgm:t>
    </dgm:pt>
    <dgm:pt modelId="{12325AEB-577A-4A9D-BF4C-C7F10EB3AA83}" type="sibTrans" cxnId="{ECF33D7E-DFC1-46CF-972D-8EBAD5C985F9}">
      <dgm:prSet/>
      <dgm:spPr/>
      <dgm:t>
        <a:bodyPr/>
        <a:lstStyle/>
        <a:p>
          <a:endParaRPr lang="id-ID"/>
        </a:p>
      </dgm:t>
    </dgm:pt>
    <dgm:pt modelId="{0DE4570C-FC34-460B-BF7F-6BD3E656B4E8}" type="pres">
      <dgm:prSet presAssocID="{D93344F8-AF17-4CF4-A84B-FF7CD83E7B8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02269F58-4118-4EDD-AA91-597C5A0500A6}" type="pres">
      <dgm:prSet presAssocID="{D93344F8-AF17-4CF4-A84B-FF7CD83E7B80}" presName="cycle" presStyleCnt="0"/>
      <dgm:spPr/>
    </dgm:pt>
    <dgm:pt modelId="{C7858049-5912-47AA-B1E1-5BC71F95F0A2}" type="pres">
      <dgm:prSet presAssocID="{BFB1CEE9-2EF4-4097-BF4C-51FC547CE7AB}" presName="nodeFirs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032AFBE-FC1B-4FFD-973B-DB9274F3673A}" type="pres">
      <dgm:prSet presAssocID="{6307CB2B-B773-490A-9F10-4886FBCAA1F6}" presName="sibTransFirstNode" presStyleLbl="bgShp" presStyleIdx="0" presStyleCnt="1"/>
      <dgm:spPr/>
      <dgm:t>
        <a:bodyPr/>
        <a:lstStyle/>
        <a:p>
          <a:endParaRPr lang="id-ID"/>
        </a:p>
      </dgm:t>
    </dgm:pt>
    <dgm:pt modelId="{02AF1459-0D08-4ABD-BFE7-3A80ABA2B96E}" type="pres">
      <dgm:prSet presAssocID="{44F59DB1-9AA9-4DB4-A929-A6C31C8DC387}" presName="nodeFollowingNodes" presStyleLbl="node1" presStyleIdx="1" presStyleCnt="4" custScaleX="95271" custScaleY="9007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1F0AE6F-BBFB-47D9-9B56-662151829C64}" type="pres">
      <dgm:prSet presAssocID="{82608463-F7A2-4636-9CFF-C95DC756D7FA}" presName="nodeFollowingNodes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1AD8F4D-4AD3-4834-B93E-42223A51E973}" type="pres">
      <dgm:prSet presAssocID="{03097DF0-1632-48D2-9A2B-AD4603BDD58C}" presName="nodeFollowingNodes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FF3A5587-C89F-4018-9280-267F5EB0130A}" type="presOf" srcId="{03097DF0-1632-48D2-9A2B-AD4603BDD58C}" destId="{A1AD8F4D-4AD3-4834-B93E-42223A51E973}" srcOrd="0" destOrd="0" presId="urn:microsoft.com/office/officeart/2005/8/layout/cycle3"/>
    <dgm:cxn modelId="{AEEACD0F-4CAF-4A56-8D47-5FEF0C31D44C}" srcId="{D93344F8-AF17-4CF4-A84B-FF7CD83E7B80}" destId="{82608463-F7A2-4636-9CFF-C95DC756D7FA}" srcOrd="2" destOrd="0" parTransId="{B8258214-B782-4A5D-BBB1-C82953C9CE50}" sibTransId="{D5E2D6F3-15E8-4E5C-BF50-9B2D0F4D5673}"/>
    <dgm:cxn modelId="{2A9FAE01-51F6-4E1E-95F8-F2D608DEC1ED}" type="presOf" srcId="{6307CB2B-B773-490A-9F10-4886FBCAA1F6}" destId="{8032AFBE-FC1B-4FFD-973B-DB9274F3673A}" srcOrd="0" destOrd="0" presId="urn:microsoft.com/office/officeart/2005/8/layout/cycle3"/>
    <dgm:cxn modelId="{80CE6C91-EB7D-4C2D-88CF-197772C67BF2}" srcId="{D93344F8-AF17-4CF4-A84B-FF7CD83E7B80}" destId="{BFB1CEE9-2EF4-4097-BF4C-51FC547CE7AB}" srcOrd="0" destOrd="0" parTransId="{85B2EADD-D2C3-4784-93DA-666332140288}" sibTransId="{6307CB2B-B773-490A-9F10-4886FBCAA1F6}"/>
    <dgm:cxn modelId="{0D3B50F4-C86C-4646-9CCD-775DA9099C06}" type="presOf" srcId="{82608463-F7A2-4636-9CFF-C95DC756D7FA}" destId="{91F0AE6F-BBFB-47D9-9B56-662151829C64}" srcOrd="0" destOrd="0" presId="urn:microsoft.com/office/officeart/2005/8/layout/cycle3"/>
    <dgm:cxn modelId="{29C7281B-EECD-456B-93A7-E3EC7B41E598}" type="presOf" srcId="{D93344F8-AF17-4CF4-A84B-FF7CD83E7B80}" destId="{0DE4570C-FC34-460B-BF7F-6BD3E656B4E8}" srcOrd="0" destOrd="0" presId="urn:microsoft.com/office/officeart/2005/8/layout/cycle3"/>
    <dgm:cxn modelId="{ECF33D7E-DFC1-46CF-972D-8EBAD5C985F9}" srcId="{D93344F8-AF17-4CF4-A84B-FF7CD83E7B80}" destId="{03097DF0-1632-48D2-9A2B-AD4603BDD58C}" srcOrd="3" destOrd="0" parTransId="{7DD7975B-EBA2-4012-B9CB-E8769E7CFAD8}" sibTransId="{12325AEB-577A-4A9D-BF4C-C7F10EB3AA83}"/>
    <dgm:cxn modelId="{6FBF42B8-A4F4-4585-9DF9-0B78A9E6F076}" type="presOf" srcId="{44F59DB1-9AA9-4DB4-A929-A6C31C8DC387}" destId="{02AF1459-0D08-4ABD-BFE7-3A80ABA2B96E}" srcOrd="0" destOrd="0" presId="urn:microsoft.com/office/officeart/2005/8/layout/cycle3"/>
    <dgm:cxn modelId="{4D3CFDB5-6867-4E00-BD58-9F85F1DB7084}" srcId="{D93344F8-AF17-4CF4-A84B-FF7CD83E7B80}" destId="{44F59DB1-9AA9-4DB4-A929-A6C31C8DC387}" srcOrd="1" destOrd="0" parTransId="{1651068E-AA8B-411A-A0FE-47BB24CA3715}" sibTransId="{0C283024-B285-4DA2-8EA9-DC5EDC12A2F1}"/>
    <dgm:cxn modelId="{EE597A28-389F-476C-BE98-7FB689EE414B}" type="presOf" srcId="{BFB1CEE9-2EF4-4097-BF4C-51FC547CE7AB}" destId="{C7858049-5912-47AA-B1E1-5BC71F95F0A2}" srcOrd="0" destOrd="0" presId="urn:microsoft.com/office/officeart/2005/8/layout/cycle3"/>
    <dgm:cxn modelId="{A3A640CE-977D-4281-9B20-8CD6499A6CCF}" type="presParOf" srcId="{0DE4570C-FC34-460B-BF7F-6BD3E656B4E8}" destId="{02269F58-4118-4EDD-AA91-597C5A0500A6}" srcOrd="0" destOrd="0" presId="urn:microsoft.com/office/officeart/2005/8/layout/cycle3"/>
    <dgm:cxn modelId="{4D8336F0-15C6-466C-B9E2-CD4855430949}" type="presParOf" srcId="{02269F58-4118-4EDD-AA91-597C5A0500A6}" destId="{C7858049-5912-47AA-B1E1-5BC71F95F0A2}" srcOrd="0" destOrd="0" presId="urn:microsoft.com/office/officeart/2005/8/layout/cycle3"/>
    <dgm:cxn modelId="{2336775B-F01E-4FE1-8EB8-C4D65DD4657F}" type="presParOf" srcId="{02269F58-4118-4EDD-AA91-597C5A0500A6}" destId="{8032AFBE-FC1B-4FFD-973B-DB9274F3673A}" srcOrd="1" destOrd="0" presId="urn:microsoft.com/office/officeart/2005/8/layout/cycle3"/>
    <dgm:cxn modelId="{0F064645-A2DD-4AC7-9C1C-21313A78A999}" type="presParOf" srcId="{02269F58-4118-4EDD-AA91-597C5A0500A6}" destId="{02AF1459-0D08-4ABD-BFE7-3A80ABA2B96E}" srcOrd="2" destOrd="0" presId="urn:microsoft.com/office/officeart/2005/8/layout/cycle3"/>
    <dgm:cxn modelId="{2461F0FC-7353-4CE5-95EA-E00D8F7D55AE}" type="presParOf" srcId="{02269F58-4118-4EDD-AA91-597C5A0500A6}" destId="{91F0AE6F-BBFB-47D9-9B56-662151829C64}" srcOrd="3" destOrd="0" presId="urn:microsoft.com/office/officeart/2005/8/layout/cycle3"/>
    <dgm:cxn modelId="{08966EE1-64CE-47DE-A8DD-7845AC5484A5}" type="presParOf" srcId="{02269F58-4118-4EDD-AA91-597C5A0500A6}" destId="{A1AD8F4D-4AD3-4834-B93E-42223A51E973}" srcOrd="4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032AFBE-FC1B-4FFD-973B-DB9274F3673A}">
      <dsp:nvSpPr>
        <dsp:cNvPr id="0" name=""/>
        <dsp:cNvSpPr/>
      </dsp:nvSpPr>
      <dsp:spPr>
        <a:xfrm>
          <a:off x="1963864" y="-105432"/>
          <a:ext cx="4369616" cy="4369616"/>
        </a:xfrm>
        <a:prstGeom prst="circularArrow">
          <a:avLst>
            <a:gd name="adj1" fmla="val 4668"/>
            <a:gd name="adj2" fmla="val 272909"/>
            <a:gd name="adj3" fmla="val 12891668"/>
            <a:gd name="adj4" fmla="val 17989867"/>
            <a:gd name="adj5" fmla="val 4847"/>
          </a:avLst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</dsp:sp>
    <dsp:sp modelId="{C7858049-5912-47AA-B1E1-5BC71F95F0A2}">
      <dsp:nvSpPr>
        <dsp:cNvPr id="0" name=""/>
        <dsp:cNvSpPr/>
      </dsp:nvSpPr>
      <dsp:spPr>
        <a:xfrm>
          <a:off x="2716127" y="744"/>
          <a:ext cx="2865090" cy="1432545"/>
        </a:xfrm>
        <a:prstGeom prst="roundRect">
          <a:avLst/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600" b="1" kern="1200" dirty="0" smtClean="0"/>
            <a:t>OTDA</a:t>
          </a:r>
          <a:endParaRPr lang="id-ID" sz="3600" b="1" kern="1200" dirty="0"/>
        </a:p>
      </dsp:txBody>
      <dsp:txXfrm>
        <a:off x="2716127" y="744"/>
        <a:ext cx="2865090" cy="1432545"/>
      </dsp:txXfrm>
    </dsp:sp>
    <dsp:sp modelId="{02AF1459-0D08-4ABD-BFE7-3A80ABA2B96E}">
      <dsp:nvSpPr>
        <dsp:cNvPr id="0" name=""/>
        <dsp:cNvSpPr/>
      </dsp:nvSpPr>
      <dsp:spPr>
        <a:xfrm>
          <a:off x="4352855" y="1640796"/>
          <a:ext cx="2729600" cy="1290407"/>
        </a:xfrm>
        <a:prstGeom prst="roundRect">
          <a:avLst/>
        </a:prstGeom>
        <a:solidFill>
          <a:schemeClr val="accent1"/>
        </a:solidFill>
        <a:ln w="38100" cap="flat" cmpd="sng" algn="ctr">
          <a:solidFill>
            <a:schemeClr val="lt1"/>
          </a:solidFill>
          <a:prstDash val="solid"/>
        </a:ln>
        <a:effectLst>
          <a:glow rad="139700">
            <a:schemeClr val="accent1">
              <a:satMod val="175000"/>
              <a:alpha val="40000"/>
            </a:schemeClr>
          </a:glow>
        </a:effectLst>
        <a:scene3d>
          <a:camera prst="orthographicFront"/>
          <a:lightRig rig="threePt" dir="t"/>
        </a:scene3d>
        <a:sp3d>
          <a:bevelT/>
        </a:sp3d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4800" b="1" kern="1200" dirty="0" smtClean="0">
              <a:solidFill>
                <a:schemeClr val="tx1"/>
              </a:solidFill>
            </a:rPr>
            <a:t>LPPD</a:t>
          </a:r>
          <a:endParaRPr lang="id-ID" sz="4800" b="1" kern="1200" dirty="0">
            <a:solidFill>
              <a:schemeClr val="tx1"/>
            </a:solidFill>
          </a:endParaRPr>
        </a:p>
      </dsp:txBody>
      <dsp:txXfrm>
        <a:off x="4352855" y="1640796"/>
        <a:ext cx="2729600" cy="1290407"/>
      </dsp:txXfrm>
    </dsp:sp>
    <dsp:sp modelId="{91F0AE6F-BBFB-47D9-9B56-662151829C64}">
      <dsp:nvSpPr>
        <dsp:cNvPr id="0" name=""/>
        <dsp:cNvSpPr/>
      </dsp:nvSpPr>
      <dsp:spPr>
        <a:xfrm>
          <a:off x="2716127" y="3138710"/>
          <a:ext cx="2865090" cy="1432545"/>
        </a:xfrm>
        <a:prstGeom prst="roundRect">
          <a:avLst/>
        </a:prstGeom>
        <a:solidFill>
          <a:schemeClr val="accent4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600" b="1" kern="1200" dirty="0" smtClean="0"/>
            <a:t>EKPPD</a:t>
          </a:r>
          <a:endParaRPr lang="id-ID" sz="3600" b="1" kern="1200" dirty="0"/>
        </a:p>
      </dsp:txBody>
      <dsp:txXfrm>
        <a:off x="2716127" y="3138710"/>
        <a:ext cx="2865090" cy="1432545"/>
      </dsp:txXfrm>
    </dsp:sp>
    <dsp:sp modelId="{A1AD8F4D-4AD3-4834-B93E-42223A51E973}">
      <dsp:nvSpPr>
        <dsp:cNvPr id="0" name=""/>
        <dsp:cNvSpPr/>
      </dsp:nvSpPr>
      <dsp:spPr>
        <a:xfrm>
          <a:off x="1147144" y="1569727"/>
          <a:ext cx="2865090" cy="1432545"/>
        </a:xfrm>
        <a:prstGeom prst="roundRect">
          <a:avLst/>
        </a:prstGeom>
        <a:solidFill>
          <a:schemeClr val="accent5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600" b="1" kern="1200" dirty="0" smtClean="0">
              <a:solidFill>
                <a:schemeClr val="bg1"/>
              </a:solidFill>
            </a:rPr>
            <a:t>Peningkatan Kapasda</a:t>
          </a:r>
          <a:endParaRPr lang="id-ID" sz="3600" b="1" kern="1200" dirty="0">
            <a:solidFill>
              <a:schemeClr val="bg1"/>
            </a:solidFill>
          </a:endParaRPr>
        </a:p>
      </dsp:txBody>
      <dsp:txXfrm>
        <a:off x="1147144" y="1569727"/>
        <a:ext cx="2865090" cy="14325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F554B-CE10-4193-859D-45706B1AEAC8}" type="datetimeFigureOut">
              <a:rPr lang="en-US" smtClean="0"/>
              <a:pPr/>
              <a:t>11/9/2017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7138"/>
            <a:ext cx="2971800" cy="4651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47138"/>
            <a:ext cx="2971800" cy="4651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2554FA-C891-4ABB-A5FD-7534E7655F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268307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80EC8B-635E-48FA-817D-0CDE13D73A5A}" type="datetimeFigureOut">
              <a:rPr lang="en-US" smtClean="0"/>
              <a:pPr/>
              <a:t>11/9/2017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1725" y="698500"/>
            <a:ext cx="4654550" cy="3492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24085"/>
            <a:ext cx="5486400" cy="41912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6553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46553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365BBF-5642-40D1-9C63-86B2A26CFA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21970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>
              <a:latin typeface="Calibri" pitchFamily="34" charset="0"/>
            </a:endParaRP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extLst/>
        </p:spPr>
        <p:txBody>
          <a:bodyPr/>
          <a:lstStyle>
            <a:lvl1pPr defTabSz="92224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877" indent="-285722" defTabSz="92224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2889" indent="-228578" defTabSz="92224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045" indent="-228578" defTabSz="92224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200" indent="-228578" defTabSz="92224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356" indent="-228578" defTabSz="92224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511" indent="-228578" defTabSz="92224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8667" indent="-228578" defTabSz="92224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5823" indent="-228578" defTabSz="92224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9301A3FE-207E-4B3A-A93D-B0F04593750C}" type="slidenum">
              <a:rPr lang="en-US" smtClean="0">
                <a:latin typeface="Constantia" pitchFamily="18" charset="0"/>
              </a:rPr>
              <a:pPr eaLnBrk="1" hangingPunct="1">
                <a:defRPr/>
              </a:pPr>
              <a:t>2</a:t>
            </a:fld>
            <a:endParaRPr lang="en-US" smtClean="0">
              <a:latin typeface="Constantia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00138" y="698500"/>
            <a:ext cx="4657725" cy="34925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2858544-7472-42CD-B364-601F43C06A4D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AF7D3-8FE3-4253-B21C-B412C7381860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10557" indent="-273291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093165" indent="-218633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530431" indent="-218633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967697" indent="-218633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404963" indent="-21863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842230" indent="-21863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279496" indent="-21863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716762" indent="-21863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EDF22D-23BF-40E7-800F-B4551139CF3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10557" indent="-273291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093165" indent="-218633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530431" indent="-218633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967697" indent="-218633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404963" indent="-21863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842230" indent="-21863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279496" indent="-21863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716762" indent="-21863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44416D-12A4-4D1A-B57A-54355151B33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01E72CC1-E56C-4780-81EA-57AC345203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06166-2DB2-495B-ADE9-8BD6152EA7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7996D-5BF5-4BC9-8DA8-E3D51992A4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72CC1-E56C-4780-81EA-57AC345203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90853-C27D-486F-A8F3-D20A7784FA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2680D-2BD5-475A-9A48-5E5201210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CC5B6-DE09-4620-B6BE-CA314CD845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FED65-D969-48F2-B12A-D914D0D124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613D2-4A4B-4C34-9934-9BBF0DE72F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2963F-B039-4ED7-A8F1-5F0242D46E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A59E5-0D36-478B-8A48-BD164274FC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90853-C27D-486F-A8F3-D20A7784FA4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42497-25FA-499A-8FAA-D693824854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06166-2DB2-495B-ADE9-8BD6152EA7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7996D-5BF5-4BC9-8DA8-E3D51992A4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9E2680D-2BD5-475A-9A48-5E5201210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CC5B6-DE09-4620-B6BE-CA314CD845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FED65-D969-48F2-B12A-D914D0D124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613D2-4A4B-4C34-9934-9BBF0DE72F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2963F-B039-4ED7-A8F1-5F0242D46E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A59E5-0D36-478B-8A48-BD164274FCC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D342497-25FA-499A-8FAA-D6938248541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FDA2D9DA-8973-45ED-B405-4CC3311B6B5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  <p:sldLayoutId id="2147483893" r:id="rId2"/>
    <p:sldLayoutId id="2147483894" r:id="rId3"/>
    <p:sldLayoutId id="2147483895" r:id="rId4"/>
    <p:sldLayoutId id="2147483896" r:id="rId5"/>
    <p:sldLayoutId id="2147483897" r:id="rId6"/>
    <p:sldLayoutId id="2147483898" r:id="rId7"/>
    <p:sldLayoutId id="2147483899" r:id="rId8"/>
    <p:sldLayoutId id="2147483900" r:id="rId9"/>
    <p:sldLayoutId id="2147483901" r:id="rId10"/>
    <p:sldLayoutId id="2147483902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2D9DA-8973-45ED-B405-4CC3311B6B5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1" r:id="rId1"/>
    <p:sldLayoutId id="2147484102" r:id="rId2"/>
    <p:sldLayoutId id="2147484103" r:id="rId3"/>
    <p:sldLayoutId id="2147484104" r:id="rId4"/>
    <p:sldLayoutId id="2147484105" r:id="rId5"/>
    <p:sldLayoutId id="2147484106" r:id="rId6"/>
    <p:sldLayoutId id="2147484107" r:id="rId7"/>
    <p:sldLayoutId id="2147484108" r:id="rId8"/>
    <p:sldLayoutId id="2147484109" r:id="rId9"/>
    <p:sldLayoutId id="2147484110" r:id="rId10"/>
    <p:sldLayoutId id="214748411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1556792"/>
            <a:ext cx="9003323" cy="4639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 eaLnBrk="0" hangingPunct="0">
              <a:lnSpc>
                <a:spcPct val="80000"/>
              </a:lnSpc>
            </a:pPr>
            <a:r>
              <a:rPr lang="en-US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endParaRPr lang="id-ID" sz="2800" dirty="0" smtClean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0" hangingPunct="0">
              <a:lnSpc>
                <a:spcPct val="80000"/>
              </a:lnSpc>
            </a:pPr>
            <a:r>
              <a:rPr lang="en-US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Strategi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dan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Kebijakan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Penyusunan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Laporan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Penyelenggaraan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Pemerintahan Daerah (LPPD)</a:t>
            </a:r>
          </a:p>
          <a:p>
            <a:pPr algn="ctr" eaLnBrk="0" hangingPunct="0">
              <a:lnSpc>
                <a:spcPct val="80000"/>
              </a:lnSpc>
            </a:pPr>
            <a:endParaRPr lang="en-US" sz="2800" dirty="0" smtClean="0">
              <a:solidFill>
                <a:srgbClr val="99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0" hangingPunct="0">
              <a:lnSpc>
                <a:spcPct val="80000"/>
              </a:lnSpc>
            </a:pPr>
            <a:endParaRPr lang="en-US" sz="2800" dirty="0" smtClean="0">
              <a:solidFill>
                <a:srgbClr val="99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0" hangingPunct="0">
              <a:lnSpc>
                <a:spcPct val="80000"/>
              </a:lnSpc>
            </a:pPr>
            <a:endParaRPr lang="en-US" sz="28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0" hangingPunct="0">
              <a:lnSpc>
                <a:spcPct val="80000"/>
              </a:lnSpc>
            </a:pPr>
            <a:r>
              <a:rPr lang="en-US" sz="2400" dirty="0" err="1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Disampaikan</a:t>
            </a:r>
            <a:r>
              <a:rPr lang="en-US" sz="2400" dirty="0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en-US" sz="2400" dirty="0" err="1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oleh</a:t>
            </a:r>
            <a:r>
              <a:rPr lang="en-US" sz="2400" dirty="0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:</a:t>
            </a:r>
          </a:p>
          <a:p>
            <a:pPr algn="ctr" eaLnBrk="0" hangingPunct="0">
              <a:lnSpc>
                <a:spcPct val="80000"/>
              </a:lnSpc>
            </a:pPr>
            <a:endParaRPr lang="id-ID" sz="2400" dirty="0" smtClean="0">
              <a:solidFill>
                <a:srgbClr val="1B0FB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0" hangingPunct="0">
              <a:lnSpc>
                <a:spcPct val="80000"/>
              </a:lnSpc>
            </a:pPr>
            <a:endParaRPr lang="id-ID" sz="2400" dirty="0" smtClean="0">
              <a:solidFill>
                <a:srgbClr val="1B0FB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0" hangingPunct="0">
              <a:lnSpc>
                <a:spcPct val="80000"/>
              </a:lnSpc>
            </a:pPr>
            <a:r>
              <a:rPr lang="en-US" sz="2400" dirty="0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Drs. </a:t>
            </a:r>
            <a:r>
              <a:rPr lang="en-US" dirty="0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IQBAL RAMADHI PAYANA, </a:t>
            </a:r>
            <a:r>
              <a:rPr lang="en-US" dirty="0" err="1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M.Si</a:t>
            </a:r>
            <a:endParaRPr lang="en-US" sz="2400" dirty="0" smtClean="0">
              <a:solidFill>
                <a:srgbClr val="1B0FB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0" hangingPunct="0">
              <a:lnSpc>
                <a:spcPct val="80000"/>
              </a:lnSpc>
            </a:pPr>
            <a:r>
              <a:rPr lang="en-US" sz="2400" dirty="0" err="1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Plt</a:t>
            </a:r>
            <a:r>
              <a:rPr lang="en-US" sz="2400" dirty="0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. </a:t>
            </a:r>
            <a:r>
              <a:rPr lang="en-US" sz="2400" dirty="0" err="1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KepalaBiro</a:t>
            </a:r>
            <a:r>
              <a:rPr lang="en-US" sz="2400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en-US" sz="2400" dirty="0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Pemerintahan </a:t>
            </a:r>
            <a:r>
              <a:rPr lang="en-US" sz="2400" dirty="0" err="1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Setda</a:t>
            </a:r>
            <a:r>
              <a:rPr lang="en-US" sz="2400" dirty="0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en-US" sz="2400" dirty="0" err="1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Provinsi</a:t>
            </a:r>
            <a:r>
              <a:rPr lang="en-US" sz="2400" dirty="0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Sumatera Barat</a:t>
            </a:r>
            <a:endParaRPr lang="id-ID" sz="2400" dirty="0" smtClean="0">
              <a:solidFill>
                <a:srgbClr val="1B0FB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0" hangingPunct="0">
              <a:lnSpc>
                <a:spcPct val="80000"/>
              </a:lnSpc>
            </a:pPr>
            <a:endParaRPr lang="id-ID" sz="2400" dirty="0">
              <a:solidFill>
                <a:srgbClr val="1B0FB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0" hangingPunct="0">
              <a:lnSpc>
                <a:spcPct val="80000"/>
              </a:lnSpc>
            </a:pPr>
            <a:endParaRPr lang="id-ID" sz="2400" dirty="0" smtClean="0">
              <a:solidFill>
                <a:srgbClr val="1B0FB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anose="03010101010201010101" pitchFamily="66" charset="0"/>
            </a:endParaRPr>
          </a:p>
          <a:p>
            <a:pPr algn="ctr" eaLnBrk="0" hangingPunct="0">
              <a:lnSpc>
                <a:spcPct val="80000"/>
              </a:lnSpc>
            </a:pPr>
            <a:r>
              <a:rPr lang="en-US" dirty="0" err="1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anose="03010101010201010101" pitchFamily="66" charset="0"/>
              </a:rPr>
              <a:t>Bukittinggi</a:t>
            </a:r>
            <a:r>
              <a:rPr lang="en-US" sz="2400" dirty="0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anose="03010101010201010101" pitchFamily="66" charset="0"/>
              </a:rPr>
              <a:t>, 8 November </a:t>
            </a:r>
            <a:r>
              <a:rPr lang="id-ID" sz="2400" dirty="0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anose="03010101010201010101" pitchFamily="66" charset="0"/>
              </a:rPr>
              <a:t>201</a:t>
            </a:r>
            <a:r>
              <a:rPr lang="en-US" sz="2400" dirty="0" smtClean="0">
                <a:solidFill>
                  <a:srgbClr val="1B0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anose="03010101010201010101" pitchFamily="66" charset="0"/>
              </a:rPr>
              <a:t>7</a:t>
            </a:r>
          </a:p>
          <a:p>
            <a:pPr algn="ctr" eaLnBrk="0" hangingPunct="0">
              <a:lnSpc>
                <a:spcPct val="80000"/>
              </a:lnSpc>
            </a:pPr>
            <a:endParaRPr lang="en-US" sz="2800" dirty="0">
              <a:solidFill>
                <a:srgbClr val="99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pic>
        <p:nvPicPr>
          <p:cNvPr id="4" name="Picture 4" descr="File:Coat of arms of West Sumatra.sv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92061" y="116632"/>
            <a:ext cx="1219200" cy="121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5384304"/>
            <a:ext cx="1905000" cy="457200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fld id="{39BDBF71-225F-4F68-A229-9059F7D12D0A}" type="slidenum">
              <a:rPr lang="en-US" altLang="en-US" smtClean="0"/>
              <a:pPr/>
              <a:t>10</a:t>
            </a:fld>
            <a:endParaRPr lang="en-US" altLang="en-US" dirty="0" smtClean="0"/>
          </a:p>
        </p:txBody>
      </p:sp>
      <p:sp>
        <p:nvSpPr>
          <p:cNvPr id="10" name="Rounded Rectangle 9"/>
          <p:cNvSpPr/>
          <p:nvPr/>
        </p:nvSpPr>
        <p:spPr>
          <a:xfrm>
            <a:off x="0" y="-27384"/>
            <a:ext cx="9144000" cy="79208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chemeClr val="tx1"/>
                </a:solidFill>
                <a:cs typeface="Aharoni" pitchFamily="2" charset="-79"/>
              </a:rPr>
              <a:t>Penyusunan</a:t>
            </a:r>
            <a:r>
              <a:rPr lang="en-US" sz="2800" b="1" dirty="0" smtClean="0">
                <a:solidFill>
                  <a:schemeClr val="tx1"/>
                </a:solidFill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cs typeface="Aharoni" pitchFamily="2" charset="-79"/>
              </a:rPr>
              <a:t>dan</a:t>
            </a:r>
            <a:r>
              <a:rPr lang="en-US" sz="2800" b="1" dirty="0" smtClean="0">
                <a:solidFill>
                  <a:schemeClr val="tx1"/>
                </a:solidFill>
                <a:cs typeface="Aharoni" pitchFamily="2" charset="-79"/>
              </a:rPr>
              <a:t> Tata Cara </a:t>
            </a:r>
            <a:r>
              <a:rPr lang="en-US" sz="2800" b="1" dirty="0" err="1" smtClean="0">
                <a:solidFill>
                  <a:schemeClr val="tx1"/>
                </a:solidFill>
                <a:cs typeface="Aharoni" pitchFamily="2" charset="-79"/>
              </a:rPr>
              <a:t>Penyampaian</a:t>
            </a:r>
            <a:endParaRPr lang="en-US" sz="2800" b="1" dirty="0">
              <a:solidFill>
                <a:schemeClr val="tx1"/>
              </a:solidFill>
              <a:cs typeface="Aharoni" pitchFamily="2" charset="-79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051720" y="980728"/>
            <a:ext cx="1080120" cy="1224136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LPPD </a:t>
            </a:r>
            <a:r>
              <a:rPr lang="en-US" sz="1600" dirty="0" smtClean="0"/>
              <a:t>Kab/Kota</a:t>
            </a:r>
            <a:endParaRPr lang="en-US" sz="1600" dirty="0"/>
          </a:p>
        </p:txBody>
      </p:sp>
      <p:sp>
        <p:nvSpPr>
          <p:cNvPr id="12" name="Rectangle 11"/>
          <p:cNvSpPr/>
          <p:nvPr/>
        </p:nvSpPr>
        <p:spPr>
          <a:xfrm>
            <a:off x="2123728" y="2492896"/>
            <a:ext cx="1080120" cy="1296144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LPPD </a:t>
            </a:r>
            <a:r>
              <a:rPr lang="en-US" dirty="0" err="1" smtClean="0"/>
              <a:t>Prov</a:t>
            </a:r>
            <a:endParaRPr lang="en-US" dirty="0"/>
          </a:p>
        </p:txBody>
      </p:sp>
      <p:sp>
        <p:nvSpPr>
          <p:cNvPr id="13" name="Right Arrow 12"/>
          <p:cNvSpPr/>
          <p:nvPr/>
        </p:nvSpPr>
        <p:spPr>
          <a:xfrm>
            <a:off x="3419872" y="1052736"/>
            <a:ext cx="2088232" cy="100811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Paling </a:t>
            </a:r>
            <a:r>
              <a:rPr lang="en-US" sz="1200" dirty="0" err="1" smtClean="0"/>
              <a:t>Lambat</a:t>
            </a:r>
            <a:r>
              <a:rPr lang="en-US" sz="1200" dirty="0" smtClean="0"/>
              <a:t> 3 </a:t>
            </a:r>
            <a:r>
              <a:rPr lang="en-US" sz="1200" dirty="0" err="1" smtClean="0"/>
              <a:t>Bulan</a:t>
            </a:r>
            <a:r>
              <a:rPr lang="en-US" sz="1200" dirty="0" smtClean="0"/>
              <a:t> </a:t>
            </a:r>
            <a:r>
              <a:rPr lang="en-US" sz="1200" dirty="0" err="1" smtClean="0"/>
              <a:t>Setelah</a:t>
            </a:r>
            <a:r>
              <a:rPr lang="en-US" sz="1200" dirty="0" smtClean="0"/>
              <a:t> </a:t>
            </a:r>
            <a:r>
              <a:rPr lang="en-US" sz="1200" dirty="0" err="1" smtClean="0"/>
              <a:t>tahun</a:t>
            </a:r>
            <a:r>
              <a:rPr lang="en-US" sz="1200" dirty="0" smtClean="0"/>
              <a:t> </a:t>
            </a:r>
            <a:r>
              <a:rPr lang="en-US" sz="1200" dirty="0" err="1" smtClean="0"/>
              <a:t>anggaran</a:t>
            </a:r>
            <a:endParaRPr lang="en-US" sz="1200" dirty="0"/>
          </a:p>
        </p:txBody>
      </p:sp>
      <p:sp>
        <p:nvSpPr>
          <p:cNvPr id="15" name="Rounded Rectangle 14"/>
          <p:cNvSpPr/>
          <p:nvPr/>
        </p:nvSpPr>
        <p:spPr>
          <a:xfrm>
            <a:off x="5796136" y="1052736"/>
            <a:ext cx="2736304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latin typeface="+mj-lt"/>
              </a:rPr>
              <a:t>Menteri</a:t>
            </a:r>
            <a:r>
              <a:rPr lang="en-US" sz="2000" dirty="0" smtClean="0">
                <a:latin typeface="+mj-lt"/>
              </a:rPr>
              <a:t> Dalam </a:t>
            </a:r>
            <a:r>
              <a:rPr lang="en-US" sz="2000" dirty="0" err="1" smtClean="0">
                <a:latin typeface="+mj-lt"/>
              </a:rPr>
              <a:t>Negeri</a:t>
            </a:r>
            <a:endParaRPr lang="en-US" sz="2000" dirty="0" smtClean="0">
              <a:latin typeface="+mj-lt"/>
            </a:endParaRPr>
          </a:p>
          <a:p>
            <a:pPr algn="ctr"/>
            <a:r>
              <a:rPr lang="en-US" sz="1600" dirty="0" err="1" smtClean="0">
                <a:latin typeface="+mj-lt"/>
              </a:rPr>
              <a:t>Melalui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Gubernur</a:t>
            </a:r>
            <a:endParaRPr lang="en-US" sz="2000" dirty="0" smtClean="0">
              <a:latin typeface="+mj-lt"/>
            </a:endParaRPr>
          </a:p>
          <a:p>
            <a:pPr algn="ctr"/>
            <a:r>
              <a:rPr lang="en-US" sz="2000" dirty="0" smtClean="0">
                <a:latin typeface="+mj-lt"/>
              </a:rPr>
              <a:t>(</a:t>
            </a:r>
            <a:r>
              <a:rPr lang="en-US" sz="2000" dirty="0" err="1" smtClean="0">
                <a:latin typeface="+mj-lt"/>
              </a:rPr>
              <a:t>Pasal</a:t>
            </a:r>
            <a:r>
              <a:rPr lang="en-US" sz="2000" dirty="0" smtClean="0">
                <a:latin typeface="+mj-lt"/>
              </a:rPr>
              <a:t> 9 (3) PP 3/2007)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96136" y="2636912"/>
            <a:ext cx="2736304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/>
              <a:t>Presiden</a:t>
            </a:r>
            <a:r>
              <a:rPr lang="en-US" sz="2000" dirty="0" smtClean="0"/>
              <a:t> RI</a:t>
            </a:r>
          </a:p>
          <a:p>
            <a:pPr algn="ctr"/>
            <a:r>
              <a:rPr lang="en-US" sz="1600" dirty="0" err="1" smtClean="0"/>
              <a:t>Melalui</a:t>
            </a:r>
            <a:r>
              <a:rPr lang="en-US" sz="1600" dirty="0" smtClean="0"/>
              <a:t> </a:t>
            </a:r>
            <a:r>
              <a:rPr lang="en-US" sz="2000" dirty="0" err="1" smtClean="0"/>
              <a:t>Mendagri</a:t>
            </a:r>
            <a:endParaRPr lang="en-US" sz="2000" dirty="0" smtClean="0"/>
          </a:p>
          <a:p>
            <a:pPr algn="ctr"/>
            <a:r>
              <a:rPr lang="en-US" sz="2000" dirty="0" smtClean="0">
                <a:latin typeface="+mj-lt"/>
              </a:rPr>
              <a:t>(</a:t>
            </a:r>
            <a:r>
              <a:rPr lang="en-US" sz="2000" dirty="0" err="1" smtClean="0">
                <a:latin typeface="+mj-lt"/>
              </a:rPr>
              <a:t>Pasal</a:t>
            </a:r>
            <a:r>
              <a:rPr lang="en-US" sz="2000" dirty="0" smtClean="0">
                <a:latin typeface="+mj-lt"/>
              </a:rPr>
              <a:t> 9 (2) PP 3/2007)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1259632" y="1628800"/>
            <a:ext cx="576064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539552" y="1052736"/>
            <a:ext cx="720080" cy="561662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Prinsip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Transparansi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Akuntabilitas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8" name="Right Arrow 27"/>
          <p:cNvSpPr/>
          <p:nvPr/>
        </p:nvSpPr>
        <p:spPr>
          <a:xfrm>
            <a:off x="3491880" y="2636912"/>
            <a:ext cx="2088232" cy="100811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Paling </a:t>
            </a:r>
            <a:r>
              <a:rPr lang="en-US" sz="1200" dirty="0" err="1" smtClean="0"/>
              <a:t>Lambat</a:t>
            </a:r>
            <a:r>
              <a:rPr lang="en-US" sz="1200" dirty="0" smtClean="0"/>
              <a:t> 3 </a:t>
            </a:r>
            <a:r>
              <a:rPr lang="en-US" sz="1200" dirty="0" err="1" smtClean="0"/>
              <a:t>Bulan</a:t>
            </a:r>
            <a:r>
              <a:rPr lang="en-US" sz="1200" dirty="0" smtClean="0"/>
              <a:t> </a:t>
            </a:r>
            <a:r>
              <a:rPr lang="en-US" sz="1200" dirty="0" err="1" smtClean="0"/>
              <a:t>Setelah</a:t>
            </a:r>
            <a:r>
              <a:rPr lang="en-US" sz="1200" dirty="0" smtClean="0"/>
              <a:t> </a:t>
            </a:r>
            <a:r>
              <a:rPr lang="en-US" sz="1200" dirty="0" err="1" smtClean="0"/>
              <a:t>tahun</a:t>
            </a:r>
            <a:r>
              <a:rPr lang="en-US" sz="1200" dirty="0" smtClean="0"/>
              <a:t> </a:t>
            </a:r>
            <a:r>
              <a:rPr lang="en-US" sz="1200" dirty="0" err="1" smtClean="0"/>
              <a:t>anggaran</a:t>
            </a:r>
            <a:endParaRPr lang="en-US" sz="1200" dirty="0"/>
          </a:p>
        </p:txBody>
      </p:sp>
      <p:sp>
        <p:nvSpPr>
          <p:cNvPr id="29" name="Rectangle 28"/>
          <p:cNvSpPr/>
          <p:nvPr/>
        </p:nvSpPr>
        <p:spPr>
          <a:xfrm>
            <a:off x="2051720" y="4077072"/>
            <a:ext cx="1152128" cy="1224136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LPPD AMJ</a:t>
            </a:r>
          </a:p>
          <a:p>
            <a:pPr algn="ctr"/>
            <a:r>
              <a:rPr lang="en-US" sz="1800" dirty="0" smtClean="0"/>
              <a:t>Kab/Kota</a:t>
            </a:r>
            <a:endParaRPr lang="en-US" sz="1800" dirty="0"/>
          </a:p>
        </p:txBody>
      </p:sp>
      <p:sp>
        <p:nvSpPr>
          <p:cNvPr id="30" name="Right Arrow 29"/>
          <p:cNvSpPr/>
          <p:nvPr/>
        </p:nvSpPr>
        <p:spPr>
          <a:xfrm>
            <a:off x="3491880" y="4149080"/>
            <a:ext cx="2088232" cy="100811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+mj-lt"/>
              </a:rPr>
              <a:t>30 </a:t>
            </a:r>
            <a:r>
              <a:rPr lang="en-US" sz="1200" dirty="0" err="1" smtClean="0">
                <a:latin typeface="+mj-lt"/>
              </a:rPr>
              <a:t>Hari</a:t>
            </a:r>
            <a:r>
              <a:rPr lang="en-US" sz="1200" dirty="0" smtClean="0">
                <a:latin typeface="+mj-lt"/>
              </a:rPr>
              <a:t> </a:t>
            </a:r>
            <a:r>
              <a:rPr lang="en-US" sz="1200" dirty="0" err="1" smtClean="0">
                <a:latin typeface="+mj-lt"/>
              </a:rPr>
              <a:t>Setelah</a:t>
            </a:r>
            <a:r>
              <a:rPr lang="en-US" sz="1200" dirty="0" smtClean="0">
                <a:latin typeface="+mj-lt"/>
              </a:rPr>
              <a:t> </a:t>
            </a:r>
            <a:r>
              <a:rPr lang="en-US" sz="1200" dirty="0" err="1" smtClean="0">
                <a:latin typeface="+mj-lt"/>
              </a:rPr>
              <a:t>Pemberitahuan</a:t>
            </a:r>
            <a:r>
              <a:rPr lang="en-US" sz="1200" dirty="0" smtClean="0">
                <a:latin typeface="+mj-lt"/>
              </a:rPr>
              <a:t> DPRD</a:t>
            </a:r>
            <a:endParaRPr lang="en-US" sz="1200" dirty="0">
              <a:latin typeface="+mj-lt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5868144" y="4149080"/>
            <a:ext cx="2736304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latin typeface="+mj-lt"/>
              </a:rPr>
              <a:t>Menteri</a:t>
            </a:r>
            <a:r>
              <a:rPr lang="en-US" sz="2000" dirty="0" smtClean="0">
                <a:latin typeface="+mj-lt"/>
              </a:rPr>
              <a:t> Dalam </a:t>
            </a:r>
            <a:r>
              <a:rPr lang="en-US" sz="2000" dirty="0" err="1" smtClean="0">
                <a:latin typeface="+mj-lt"/>
              </a:rPr>
              <a:t>Negeri</a:t>
            </a:r>
            <a:endParaRPr lang="en-US" sz="2000" dirty="0" smtClean="0">
              <a:latin typeface="+mj-lt"/>
            </a:endParaRPr>
          </a:p>
          <a:p>
            <a:pPr algn="ctr"/>
            <a:r>
              <a:rPr lang="en-US" sz="1600" dirty="0" err="1" smtClean="0">
                <a:latin typeface="+mj-lt"/>
              </a:rPr>
              <a:t>Melalui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Gubernur</a:t>
            </a:r>
            <a:endParaRPr lang="en-US" sz="2000" dirty="0" smtClean="0">
              <a:latin typeface="+mj-lt"/>
            </a:endParaRPr>
          </a:p>
          <a:p>
            <a:pPr algn="ctr"/>
            <a:r>
              <a:rPr lang="en-US" sz="2000" dirty="0" smtClean="0">
                <a:latin typeface="+mj-lt"/>
              </a:rPr>
              <a:t>(</a:t>
            </a:r>
            <a:r>
              <a:rPr lang="en-US" sz="2000" dirty="0" err="1" smtClean="0">
                <a:latin typeface="+mj-lt"/>
              </a:rPr>
              <a:t>Pasal</a:t>
            </a:r>
            <a:r>
              <a:rPr lang="en-US" sz="2000" dirty="0" smtClean="0">
                <a:latin typeface="+mj-lt"/>
              </a:rPr>
              <a:t> 9 (3) PP 3/2007)</a:t>
            </a:r>
          </a:p>
        </p:txBody>
      </p:sp>
      <p:cxnSp>
        <p:nvCxnSpPr>
          <p:cNvPr id="32" name="Straight Arrow Connector 31"/>
          <p:cNvCxnSpPr/>
          <p:nvPr/>
        </p:nvCxnSpPr>
        <p:spPr>
          <a:xfrm>
            <a:off x="1259632" y="3212976"/>
            <a:ext cx="576064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1259632" y="4725144"/>
            <a:ext cx="576064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1259632" y="6093296"/>
            <a:ext cx="576064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2051720" y="5517232"/>
            <a:ext cx="1152128" cy="1224136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LPPD AMJ</a:t>
            </a:r>
          </a:p>
          <a:p>
            <a:pPr algn="ctr"/>
            <a:r>
              <a:rPr lang="en-US" sz="1800" dirty="0" smtClean="0"/>
              <a:t>Kab/Kota</a:t>
            </a:r>
            <a:endParaRPr lang="en-US" sz="1800" dirty="0"/>
          </a:p>
        </p:txBody>
      </p:sp>
      <p:sp>
        <p:nvSpPr>
          <p:cNvPr id="36" name="Right Arrow 35"/>
          <p:cNvSpPr/>
          <p:nvPr/>
        </p:nvSpPr>
        <p:spPr>
          <a:xfrm>
            <a:off x="3419872" y="5589240"/>
            <a:ext cx="2088232" cy="100811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+mj-lt"/>
              </a:rPr>
              <a:t>30 </a:t>
            </a:r>
            <a:r>
              <a:rPr lang="en-US" sz="1200" dirty="0" err="1" smtClean="0">
                <a:latin typeface="+mj-lt"/>
              </a:rPr>
              <a:t>Hari</a:t>
            </a:r>
            <a:r>
              <a:rPr lang="en-US" sz="1200" dirty="0" smtClean="0">
                <a:latin typeface="+mj-lt"/>
              </a:rPr>
              <a:t> </a:t>
            </a:r>
            <a:r>
              <a:rPr lang="en-US" sz="1200" dirty="0" err="1" smtClean="0">
                <a:latin typeface="+mj-lt"/>
              </a:rPr>
              <a:t>Setelah</a:t>
            </a:r>
            <a:r>
              <a:rPr lang="en-US" sz="1200" dirty="0" smtClean="0">
                <a:latin typeface="+mj-lt"/>
              </a:rPr>
              <a:t> </a:t>
            </a:r>
            <a:r>
              <a:rPr lang="en-US" sz="1200" dirty="0" err="1" smtClean="0">
                <a:latin typeface="+mj-lt"/>
              </a:rPr>
              <a:t>Pemberitahuan</a:t>
            </a:r>
            <a:r>
              <a:rPr lang="en-US" sz="1200" dirty="0" smtClean="0">
                <a:latin typeface="+mj-lt"/>
              </a:rPr>
              <a:t> DPRD</a:t>
            </a:r>
            <a:endParaRPr lang="en-US" sz="1200" dirty="0">
              <a:latin typeface="+mj-lt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5868144" y="5589240"/>
            <a:ext cx="2736304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/>
              <a:t>Presiden</a:t>
            </a:r>
            <a:r>
              <a:rPr lang="en-US" sz="2000" dirty="0" smtClean="0"/>
              <a:t> RI</a:t>
            </a:r>
          </a:p>
          <a:p>
            <a:pPr algn="ctr"/>
            <a:r>
              <a:rPr lang="en-US" sz="1600" dirty="0" err="1" smtClean="0"/>
              <a:t>Melalui</a:t>
            </a:r>
            <a:r>
              <a:rPr lang="en-US" sz="1600" dirty="0" smtClean="0"/>
              <a:t> </a:t>
            </a:r>
            <a:r>
              <a:rPr lang="en-US" sz="2000" dirty="0" err="1" smtClean="0"/>
              <a:t>Mendagri</a:t>
            </a:r>
            <a:endParaRPr lang="en-US" sz="2000" dirty="0" smtClean="0"/>
          </a:p>
          <a:p>
            <a:pPr algn="ctr"/>
            <a:r>
              <a:rPr lang="en-US" sz="2000" dirty="0" smtClean="0">
                <a:latin typeface="+mj-lt"/>
              </a:rPr>
              <a:t>(</a:t>
            </a:r>
            <a:r>
              <a:rPr lang="en-US" sz="2000" dirty="0" err="1" smtClean="0">
                <a:latin typeface="+mj-lt"/>
              </a:rPr>
              <a:t>Pasal</a:t>
            </a:r>
            <a:r>
              <a:rPr lang="en-US" sz="2000" dirty="0" smtClean="0">
                <a:latin typeface="+mj-lt"/>
              </a:rPr>
              <a:t> 9 (2) PP 3/2007)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23528" y="2276872"/>
            <a:ext cx="8496944" cy="2088232"/>
          </a:xfrm>
          <a:prstGeom prst="roundRect">
            <a:avLst/>
          </a:prstGeom>
          <a:noFill/>
          <a:ln w="28575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45720" tIns="0" rIns="45720" bIns="0" anchor="ctr">
            <a:noAutofit/>
          </a:bodyPr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erlin Sans FB Demi" pitchFamily="34" charset="0"/>
              </a:rPr>
              <a:t>TUJUAN LAPORAN PENYELENGGARAAN PEMERINTAHAN DAERAH</a:t>
            </a:r>
            <a:endParaRPr lang="id-ID" altLang="zh-CN" sz="400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erlin Sans FB Dem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15616" y="404664"/>
            <a:ext cx="6768752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chemeClr val="tx1"/>
                </a:solidFill>
                <a:cs typeface="Aharoni" pitchFamily="2" charset="-79"/>
              </a:rPr>
              <a:t>Tujuan</a:t>
            </a:r>
            <a:r>
              <a:rPr lang="en-US" sz="2800" b="1" dirty="0" smtClean="0">
                <a:solidFill>
                  <a:schemeClr val="tx1"/>
                </a:solidFill>
                <a:cs typeface="Aharoni" pitchFamily="2" charset="-79"/>
              </a:rPr>
              <a:t> LPPD</a:t>
            </a:r>
            <a:endParaRPr lang="en-US" sz="2800" b="1" dirty="0">
              <a:solidFill>
                <a:schemeClr val="tx1"/>
              </a:solidFill>
              <a:cs typeface="Aharoni" pitchFamily="2" charset="-79"/>
            </a:endParaRPr>
          </a:p>
        </p:txBody>
      </p:sp>
      <p:sp>
        <p:nvSpPr>
          <p:cNvPr id="6" name="Rounded Rectangle 24"/>
          <p:cNvSpPr>
            <a:spLocks noChangeArrowheads="1"/>
          </p:cNvSpPr>
          <p:nvPr/>
        </p:nvSpPr>
        <p:spPr bwMode="auto">
          <a:xfrm>
            <a:off x="66675" y="1340768"/>
            <a:ext cx="8839200" cy="5256583"/>
          </a:xfrm>
          <a:prstGeom prst="roundRect">
            <a:avLst>
              <a:gd name="adj" fmla="val 16667"/>
            </a:avLst>
          </a:prstGeom>
          <a:solidFill>
            <a:srgbClr val="DEE9F0"/>
          </a:solidFill>
          <a:ln w="10000" cmpd="sng">
            <a:solidFill>
              <a:srgbClr val="FF0000"/>
            </a:solidFill>
            <a:round/>
            <a:headEnd/>
            <a:tailEnd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algn="just" eaLnBrk="1" hangingPunct="1"/>
            <a:endParaRPr lang="id-ID" altLang="en-US" sz="2000" dirty="0" smtClean="0">
              <a:solidFill>
                <a:srgbClr val="000000"/>
              </a:solidFill>
              <a:cs typeface="Times New Roman" pitchFamily="18" charset="0"/>
            </a:endParaRPr>
          </a:p>
          <a:p>
            <a:pPr marL="273050" lvl="1" indent="-273050" algn="just" eaLnBrk="1" hangingPunct="1">
              <a:buFont typeface="Arial" charset="0"/>
              <a:buChar char="•"/>
            </a:pPr>
            <a:endParaRPr lang="id-ID" altLang="zh-CN" sz="2000" dirty="0" smtClean="0">
              <a:cs typeface="Times New Roman" pitchFamily="18" charset="0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id-ID" altLang="zh-CN" sz="2000" dirty="0" smtClean="0">
                <a:cs typeface="Times New Roman" pitchFamily="18" charset="0"/>
              </a:rPr>
              <a:t>Sebagai bentuk akuntabilitas penyelenggaraan hak otonomi oleh </a:t>
            </a:r>
            <a:r>
              <a:rPr lang="en-US" altLang="zh-CN" sz="2000" dirty="0" err="1" smtClean="0">
                <a:cs typeface="Times New Roman" pitchFamily="18" charset="0"/>
              </a:rPr>
              <a:t>pemda</a:t>
            </a:r>
            <a:r>
              <a:rPr lang="en-US" altLang="zh-CN" sz="2000" dirty="0" smtClean="0">
                <a:cs typeface="Times New Roman" pitchFamily="18" charset="0"/>
              </a:rPr>
              <a:t>;</a:t>
            </a:r>
            <a:r>
              <a:rPr lang="id-ID" altLang="zh-CN" sz="2000" dirty="0" smtClean="0">
                <a:cs typeface="Times New Roman" pitchFamily="18" charset="0"/>
              </a:rPr>
              <a:t> </a:t>
            </a:r>
            <a:endParaRPr lang="en-US" altLang="zh-CN" sz="2000" dirty="0" smtClean="0">
              <a:cs typeface="Times New Roman" pitchFamily="18" charset="0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id-ID" altLang="zh-CN" sz="2000" dirty="0" smtClean="0">
                <a:cs typeface="Times New Roman" pitchFamily="18" charset="0"/>
              </a:rPr>
              <a:t>Untuk mengetahui keberhasilan penyelenggaraan pemerintah</a:t>
            </a:r>
            <a:r>
              <a:rPr lang="en-US" altLang="zh-CN" sz="2000" dirty="0" smtClean="0">
                <a:cs typeface="Times New Roman" pitchFamily="18" charset="0"/>
              </a:rPr>
              <a:t>an</a:t>
            </a:r>
            <a:r>
              <a:rPr lang="id-ID" altLang="zh-CN" sz="2000" dirty="0" smtClean="0">
                <a:cs typeface="Times New Roman" pitchFamily="18" charset="0"/>
              </a:rPr>
              <a:t> daerah</a:t>
            </a:r>
            <a:r>
              <a:rPr lang="en-US" altLang="zh-CN" sz="2000" dirty="0" smtClean="0">
                <a:cs typeface="Times New Roman" pitchFamily="18" charset="0"/>
              </a:rPr>
              <a:t> dalam </a:t>
            </a:r>
            <a:r>
              <a:rPr lang="id-ID" altLang="zh-CN" sz="2000" dirty="0" smtClean="0">
                <a:cs typeface="Times New Roman" pitchFamily="18" charset="0"/>
              </a:rPr>
              <a:t>memanfaatkan hak yg diperoleh daerah d</a:t>
            </a:r>
            <a:r>
              <a:rPr lang="en-US" altLang="zh-CN" sz="2000" dirty="0" err="1" smtClean="0">
                <a:cs typeface="Times New Roman" pitchFamily="18" charset="0"/>
              </a:rPr>
              <a:t>engan</a:t>
            </a:r>
            <a:r>
              <a:rPr lang="id-ID" altLang="zh-CN" sz="2000" dirty="0" smtClean="0">
                <a:cs typeface="Times New Roman" pitchFamily="18" charset="0"/>
              </a:rPr>
              <a:t> capaian keluaran dan hasil y</a:t>
            </a:r>
            <a:r>
              <a:rPr lang="en-US" altLang="zh-CN" sz="2000" dirty="0" smtClean="0">
                <a:cs typeface="Times New Roman" pitchFamily="18" charset="0"/>
              </a:rPr>
              <a:t>an</a:t>
            </a:r>
            <a:r>
              <a:rPr lang="id-ID" altLang="zh-CN" sz="2000" dirty="0" smtClean="0">
                <a:cs typeface="Times New Roman" pitchFamily="18" charset="0"/>
              </a:rPr>
              <a:t>g telah direncanakan;</a:t>
            </a:r>
            <a:endParaRPr lang="en-US" altLang="zh-CN" sz="2000" dirty="0" smtClean="0">
              <a:cs typeface="Times New Roman" pitchFamily="18" charset="0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en-US" altLang="zh-CN" sz="2000" dirty="0" err="1" smtClean="0">
                <a:cs typeface="Times New Roman" pitchFamily="18" charset="0"/>
              </a:rPr>
              <a:t>Bahan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evaluasi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dan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pembinaan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penyelenggaraan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pemerintahan</a:t>
            </a:r>
            <a:r>
              <a:rPr lang="en-US" altLang="zh-CN" sz="2000" dirty="0" smtClean="0">
                <a:cs typeface="Times New Roman" pitchFamily="18" charset="0"/>
              </a:rPr>
              <a:t> daerah </a:t>
            </a:r>
            <a:r>
              <a:rPr lang="en-US" altLang="zh-CN" sz="2000" dirty="0" err="1" smtClean="0">
                <a:cs typeface="Times New Roman" pitchFamily="18" charset="0"/>
              </a:rPr>
              <a:t>oleh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Pemerintah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Pusat</a:t>
            </a:r>
            <a:endParaRPr lang="en-US" altLang="zh-CN" sz="2000" dirty="0" smtClean="0">
              <a:cs typeface="Times New Roman" pitchFamily="18" charset="0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id-ID" altLang="zh-CN" sz="2000" dirty="0" smtClean="0">
                <a:cs typeface="Times New Roman" pitchFamily="18" charset="0"/>
              </a:rPr>
              <a:t>S</a:t>
            </a:r>
            <a:r>
              <a:rPr lang="en-US" altLang="zh-CN" sz="2000" dirty="0" err="1" smtClean="0">
                <a:cs typeface="Times New Roman" pitchFamily="18" charset="0"/>
              </a:rPr>
              <a:t>ebagai</a:t>
            </a:r>
            <a:r>
              <a:rPr lang="id-ID" altLang="zh-CN" sz="2000" dirty="0" smtClean="0">
                <a:cs typeface="Times New Roman" pitchFamily="18" charset="0"/>
              </a:rPr>
              <a:t> bahan </a:t>
            </a:r>
            <a:r>
              <a:rPr lang="en-US" altLang="zh-CN" sz="2000" dirty="0" err="1" smtClean="0">
                <a:cs typeface="Times New Roman" pitchFamily="18" charset="0"/>
              </a:rPr>
              <a:t>evaluasi</a:t>
            </a:r>
            <a:r>
              <a:rPr lang="id-ID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bagi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pemerintah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provinsi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dan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Kem</a:t>
            </a:r>
            <a:r>
              <a:rPr lang="id-ID" altLang="zh-CN" sz="2000" dirty="0" smtClean="0">
                <a:cs typeface="Times New Roman" pitchFamily="18" charset="0"/>
              </a:rPr>
              <a:t>e</a:t>
            </a:r>
            <a:r>
              <a:rPr lang="en-US" altLang="zh-CN" sz="2000" dirty="0" err="1" smtClean="0">
                <a:cs typeface="Times New Roman" pitchFamily="18" charset="0"/>
              </a:rPr>
              <a:t>nterian</a:t>
            </a:r>
            <a:r>
              <a:rPr lang="id-ID" altLang="zh-CN" sz="2000" dirty="0" smtClean="0">
                <a:cs typeface="Times New Roman" pitchFamily="18" charset="0"/>
              </a:rPr>
              <a:t>/</a:t>
            </a:r>
            <a:r>
              <a:rPr lang="en-US" altLang="zh-CN" sz="2000" dirty="0" smtClean="0">
                <a:cs typeface="Times New Roman" pitchFamily="18" charset="0"/>
              </a:rPr>
              <a:t>L</a:t>
            </a:r>
            <a:r>
              <a:rPr lang="id-ID" altLang="zh-CN" sz="2000" dirty="0" smtClean="0">
                <a:cs typeface="Times New Roman" pitchFamily="18" charset="0"/>
              </a:rPr>
              <a:t>N</a:t>
            </a:r>
            <a:r>
              <a:rPr lang="en-US" altLang="zh-CN" sz="2000" dirty="0" smtClean="0">
                <a:cs typeface="Times New Roman" pitchFamily="18" charset="0"/>
              </a:rPr>
              <a:t>K</a:t>
            </a:r>
            <a:r>
              <a:rPr lang="id-ID" altLang="zh-CN" sz="2000" dirty="0" smtClean="0">
                <a:cs typeface="Times New Roman" pitchFamily="18" charset="0"/>
              </a:rPr>
              <a:t> untuk melakukan pembinaan lebih lanjut  d</a:t>
            </a:r>
            <a:r>
              <a:rPr lang="en-US" altLang="zh-CN" sz="2000" dirty="0" smtClean="0">
                <a:cs typeface="Times New Roman" pitchFamily="18" charset="0"/>
              </a:rPr>
              <a:t>a</a:t>
            </a:r>
            <a:r>
              <a:rPr lang="id-ID" altLang="zh-CN" sz="2000" dirty="0" smtClean="0">
                <a:cs typeface="Times New Roman" pitchFamily="18" charset="0"/>
              </a:rPr>
              <a:t>l</a:t>
            </a:r>
            <a:r>
              <a:rPr lang="en-US" altLang="zh-CN" sz="2000" dirty="0" smtClean="0">
                <a:cs typeface="Times New Roman" pitchFamily="18" charset="0"/>
              </a:rPr>
              <a:t>a</a:t>
            </a:r>
            <a:r>
              <a:rPr lang="id-ID" altLang="zh-CN" sz="2000" dirty="0" smtClean="0">
                <a:cs typeface="Times New Roman" pitchFamily="18" charset="0"/>
              </a:rPr>
              <a:t>m rangka peningkatan kinerja daerah melalui program pengembangan kapasitas daerah sebagaimana dimaksud dalam P</a:t>
            </a:r>
            <a:r>
              <a:rPr lang="en-US" altLang="zh-CN" sz="2000" dirty="0" smtClean="0">
                <a:cs typeface="Times New Roman" pitchFamily="18" charset="0"/>
              </a:rPr>
              <a:t>s</a:t>
            </a:r>
            <a:r>
              <a:rPr lang="id-ID" altLang="zh-CN" sz="2000" dirty="0" smtClean="0">
                <a:cs typeface="Times New Roman" pitchFamily="18" charset="0"/>
              </a:rPr>
              <a:t> 54 PP Nomor 6 Tahun 2008 tentang Pedoman EPPD</a:t>
            </a:r>
            <a:r>
              <a:rPr lang="en-US" altLang="zh-CN" sz="2000" dirty="0" smtClean="0">
                <a:cs typeface="Times New Roman" pitchFamily="18" charset="0"/>
              </a:rPr>
              <a:t>, </a:t>
            </a:r>
            <a:r>
              <a:rPr lang="en-US" altLang="zh-CN" sz="2000" dirty="0" err="1" smtClean="0">
                <a:cs typeface="Times New Roman" pitchFamily="18" charset="0"/>
              </a:rPr>
              <a:t>Perpres</a:t>
            </a:r>
            <a:r>
              <a:rPr lang="en-US" altLang="zh-CN" sz="2000" dirty="0" smtClean="0">
                <a:cs typeface="Times New Roman" pitchFamily="18" charset="0"/>
              </a:rPr>
              <a:t> 59 </a:t>
            </a:r>
            <a:r>
              <a:rPr lang="en-US" altLang="zh-CN" sz="2000" dirty="0" err="1" smtClean="0">
                <a:cs typeface="Times New Roman" pitchFamily="18" charset="0"/>
              </a:rPr>
              <a:t>Tahun</a:t>
            </a:r>
            <a:r>
              <a:rPr lang="en-US" altLang="zh-CN" sz="2000" dirty="0" smtClean="0">
                <a:cs typeface="Times New Roman" pitchFamily="18" charset="0"/>
              </a:rPr>
              <a:t> 2012 </a:t>
            </a:r>
            <a:r>
              <a:rPr lang="en-US" altLang="zh-CN" sz="2000" dirty="0" err="1" smtClean="0">
                <a:cs typeface="Times New Roman" pitchFamily="18" charset="0"/>
              </a:rPr>
              <a:t>dan</a:t>
            </a:r>
            <a:r>
              <a:rPr lang="en-US" altLang="zh-CN" sz="2000" dirty="0" smtClean="0">
                <a:cs typeface="Times New Roman" pitchFamily="18" charset="0"/>
              </a:rPr>
              <a:t> Ps 70 (5) UU 23/2014);</a:t>
            </a:r>
          </a:p>
          <a:p>
            <a:pPr algn="just" eaLnBrk="1" hangingPunct="1"/>
            <a:endParaRPr lang="id-ID" altLang="en-US" sz="2000" dirty="0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476672"/>
            <a:ext cx="2304256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err="1" smtClean="0">
                <a:solidFill>
                  <a:schemeClr val="tx1"/>
                </a:solidFill>
                <a:latin typeface="Brush Script MT" pitchFamily="66" charset="0"/>
                <a:cs typeface="Aharoni" pitchFamily="2" charset="-79"/>
              </a:rPr>
              <a:t>Lanjutan</a:t>
            </a:r>
            <a:r>
              <a:rPr lang="en-US" sz="2800" b="1" dirty="0" smtClean="0">
                <a:solidFill>
                  <a:schemeClr val="tx1"/>
                </a:solidFill>
                <a:latin typeface="Brush Script MT" pitchFamily="66" charset="0"/>
                <a:cs typeface="Aharoni" pitchFamily="2" charset="-79"/>
              </a:rPr>
              <a:t>…</a:t>
            </a:r>
            <a:endParaRPr lang="en-US" sz="2800" b="1" dirty="0">
              <a:solidFill>
                <a:schemeClr val="tx1"/>
              </a:solidFill>
              <a:latin typeface="Brush Script MT" pitchFamily="66" charset="0"/>
              <a:cs typeface="Aharoni" pitchFamily="2" charset="-79"/>
            </a:endParaRPr>
          </a:p>
        </p:txBody>
      </p:sp>
      <p:sp>
        <p:nvSpPr>
          <p:cNvPr id="6" name="Rounded Rectangle 24"/>
          <p:cNvSpPr>
            <a:spLocks noChangeArrowheads="1"/>
          </p:cNvSpPr>
          <p:nvPr/>
        </p:nvSpPr>
        <p:spPr bwMode="auto">
          <a:xfrm>
            <a:off x="66675" y="1340769"/>
            <a:ext cx="8839200" cy="5088628"/>
          </a:xfrm>
          <a:prstGeom prst="roundRect">
            <a:avLst>
              <a:gd name="adj" fmla="val 16667"/>
            </a:avLst>
          </a:prstGeom>
          <a:solidFill>
            <a:srgbClr val="DEE9F0"/>
          </a:solidFill>
          <a:ln w="10000" cmpd="sng">
            <a:solidFill>
              <a:srgbClr val="FF0000"/>
            </a:solidFill>
            <a:round/>
            <a:headEnd/>
            <a:tailEnd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algn="just" eaLnBrk="1" hangingPunct="1"/>
            <a:endParaRPr lang="id-ID" altLang="en-US" sz="2000" dirty="0" smtClean="0">
              <a:solidFill>
                <a:srgbClr val="000000"/>
              </a:solidFill>
              <a:cs typeface="Times New Roman" pitchFamily="18" charset="0"/>
            </a:endParaRPr>
          </a:p>
          <a:p>
            <a:pPr marL="273050" lvl="1" indent="-273050" algn="just" eaLnBrk="1" hangingPunct="1">
              <a:buFont typeface="Arial" charset="0"/>
              <a:buChar char="•"/>
            </a:pPr>
            <a:endParaRPr lang="id-ID" altLang="zh-CN" sz="2000" dirty="0" smtClean="0">
              <a:cs typeface="Times New Roman" pitchFamily="18" charset="0"/>
            </a:endParaRPr>
          </a:p>
          <a:p>
            <a:pPr marL="457200" indent="-457200" algn="just" eaLnBrk="1" hangingPunct="1">
              <a:lnSpc>
                <a:spcPct val="150000"/>
              </a:lnSpc>
              <a:buAutoNum type="arabicPeriod" startAt="4"/>
            </a:pPr>
            <a:r>
              <a:rPr lang="id-ID" altLang="zh-CN" sz="2000" dirty="0" smtClean="0">
                <a:cs typeface="Times New Roman" pitchFamily="18" charset="0"/>
              </a:rPr>
              <a:t>Sebagai </a:t>
            </a:r>
            <a:r>
              <a:rPr lang="en-US" altLang="zh-CN" sz="2000" dirty="0" err="1" smtClean="0">
                <a:cs typeface="Times New Roman" pitchFamily="18" charset="0"/>
              </a:rPr>
              <a:t>dasar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id-ID" altLang="zh-CN" sz="2000" dirty="0" smtClean="0">
                <a:cs typeface="Times New Roman" pitchFamily="18" charset="0"/>
              </a:rPr>
              <a:t>pemberian peringkat kinerja pemerintah daerah provinsi, kabupaten dan kota.</a:t>
            </a:r>
            <a:endParaRPr lang="en-US" altLang="zh-CN" sz="2000" dirty="0" smtClean="0">
              <a:cs typeface="Times New Roman" pitchFamily="18" charset="0"/>
            </a:endParaRPr>
          </a:p>
          <a:p>
            <a:pPr marL="457200" indent="-457200" algn="just" eaLnBrk="1" hangingPunct="1">
              <a:lnSpc>
                <a:spcPct val="150000"/>
              </a:lnSpc>
              <a:buAutoNum type="arabicPeriod" startAt="4"/>
            </a:pPr>
            <a:r>
              <a:rPr lang="en-US" altLang="zh-CN" sz="2000" dirty="0" err="1" smtClean="0">
                <a:cs typeface="Times New Roman" pitchFamily="18" charset="0"/>
              </a:rPr>
              <a:t>Sebagai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umpan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balik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dan</a:t>
            </a:r>
            <a:r>
              <a:rPr lang="en-US" altLang="zh-CN" sz="2000" dirty="0" smtClean="0">
                <a:cs typeface="Times New Roman" pitchFamily="18" charset="0"/>
              </a:rPr>
              <a:t>  </a:t>
            </a:r>
            <a:r>
              <a:rPr lang="id-ID" altLang="zh-CN" sz="2000" dirty="0" smtClean="0">
                <a:cs typeface="Times New Roman" pitchFamily="18" charset="0"/>
              </a:rPr>
              <a:t>rekomendasi </a:t>
            </a:r>
            <a:r>
              <a:rPr lang="en-US" altLang="zh-CN" sz="2000" dirty="0" err="1" smtClean="0">
                <a:cs typeface="Times New Roman" pitchFamily="18" charset="0"/>
              </a:rPr>
              <a:t>bagi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kepala</a:t>
            </a:r>
            <a:r>
              <a:rPr lang="en-US" altLang="zh-CN" sz="2000" dirty="0" smtClean="0">
                <a:cs typeface="Times New Roman" pitchFamily="18" charset="0"/>
              </a:rPr>
              <a:t> daerah dalam </a:t>
            </a:r>
            <a:r>
              <a:rPr lang="en-US" altLang="zh-CN" sz="2000" dirty="0" err="1" smtClean="0">
                <a:cs typeface="Times New Roman" pitchFamily="18" charset="0"/>
              </a:rPr>
              <a:t>perumusan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kebijakan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pemerintahan</a:t>
            </a:r>
            <a:r>
              <a:rPr lang="en-US" altLang="zh-CN" sz="2000" dirty="0" smtClean="0">
                <a:cs typeface="Times New Roman" pitchFamily="18" charset="0"/>
              </a:rPr>
              <a:t> dalam </a:t>
            </a:r>
            <a:r>
              <a:rPr lang="en-US" altLang="zh-CN" sz="2000" dirty="0" err="1" smtClean="0">
                <a:cs typeface="Times New Roman" pitchFamily="18" charset="0"/>
              </a:rPr>
              <a:t>rangka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peningkatan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dan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pengembangan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kapasitas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pemerintahan</a:t>
            </a:r>
            <a:r>
              <a:rPr lang="en-US" altLang="zh-CN" sz="2000" dirty="0" smtClean="0">
                <a:cs typeface="Times New Roman" pitchFamily="18" charset="0"/>
              </a:rPr>
              <a:t> daerah (Ps 8 (1) </a:t>
            </a:r>
            <a:r>
              <a:rPr lang="en-US" altLang="zh-CN" sz="2000" dirty="0" err="1" smtClean="0">
                <a:cs typeface="Times New Roman" pitchFamily="18" charset="0"/>
              </a:rPr>
              <a:t>Perpres</a:t>
            </a:r>
            <a:r>
              <a:rPr lang="en-US" altLang="zh-CN" sz="2000" dirty="0" smtClean="0">
                <a:cs typeface="Times New Roman" pitchFamily="18" charset="0"/>
              </a:rPr>
              <a:t> 59 </a:t>
            </a:r>
            <a:r>
              <a:rPr lang="en-US" altLang="zh-CN" sz="2000" dirty="0" err="1" smtClean="0">
                <a:cs typeface="Times New Roman" pitchFamily="18" charset="0"/>
              </a:rPr>
              <a:t>Tahun</a:t>
            </a:r>
            <a:r>
              <a:rPr lang="en-US" altLang="zh-CN" sz="2000" dirty="0" smtClean="0">
                <a:cs typeface="Times New Roman" pitchFamily="18" charset="0"/>
              </a:rPr>
              <a:t> 2012).</a:t>
            </a:r>
          </a:p>
          <a:p>
            <a:pPr marL="457200" indent="-457200" algn="just" eaLnBrk="1" hangingPunct="1">
              <a:lnSpc>
                <a:spcPct val="150000"/>
              </a:lnSpc>
              <a:buAutoNum type="arabicPeriod" startAt="4"/>
            </a:pPr>
            <a:r>
              <a:rPr lang="en-US" altLang="zh-CN" sz="2000" dirty="0" err="1" smtClean="0">
                <a:cs typeface="Times New Roman" pitchFamily="18" charset="0"/>
              </a:rPr>
              <a:t>Sebagai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Bahan</a:t>
            </a:r>
            <a:r>
              <a:rPr lang="en-US" altLang="zh-CN" sz="2000" dirty="0" smtClean="0">
                <a:cs typeface="Times New Roman" pitchFamily="18" charset="0"/>
              </a:rPr>
              <a:t>  </a:t>
            </a:r>
            <a:r>
              <a:rPr lang="en-US" altLang="zh-CN" sz="2000" dirty="0" err="1" smtClean="0">
                <a:cs typeface="Times New Roman" pitchFamily="18" charset="0"/>
              </a:rPr>
              <a:t>Dewan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Pertimbangan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Otonomi</a:t>
            </a:r>
            <a:r>
              <a:rPr lang="en-US" altLang="zh-CN" sz="2000" dirty="0" smtClean="0">
                <a:cs typeface="Times New Roman" pitchFamily="18" charset="0"/>
              </a:rPr>
              <a:t> Daerah (DPOD) dalam </a:t>
            </a:r>
            <a:r>
              <a:rPr lang="en-US" altLang="zh-CN" sz="2000" dirty="0" err="1" smtClean="0">
                <a:cs typeface="Times New Roman" pitchFamily="18" charset="0"/>
              </a:rPr>
              <a:t>memberikan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pertimbangan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kepada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Presiden</a:t>
            </a:r>
            <a:r>
              <a:rPr lang="en-US" altLang="zh-CN" sz="2000" dirty="0" smtClean="0">
                <a:cs typeface="Times New Roman" pitchFamily="18" charset="0"/>
              </a:rPr>
              <a:t>  RI </a:t>
            </a:r>
            <a:r>
              <a:rPr lang="en-US" altLang="zh-CN" sz="2000" dirty="0" err="1" smtClean="0">
                <a:cs typeface="Times New Roman" pitchFamily="18" charset="0"/>
              </a:rPr>
              <a:t>thd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kebjkan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nasional</a:t>
            </a:r>
            <a:r>
              <a:rPr lang="en-US" altLang="zh-CN" sz="2000" dirty="0" smtClean="0">
                <a:cs typeface="Times New Roman" pitchFamily="18" charset="0"/>
              </a:rPr>
              <a:t>  </a:t>
            </a:r>
            <a:r>
              <a:rPr lang="en-US" altLang="zh-CN" sz="2000" dirty="0" err="1" smtClean="0">
                <a:cs typeface="Times New Roman" pitchFamily="18" charset="0"/>
              </a:rPr>
              <a:t>dlm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hal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Perimbangan</a:t>
            </a:r>
            <a:r>
              <a:rPr lang="en-US" altLang="zh-CN" sz="2000" dirty="0" smtClean="0">
                <a:cs typeface="Times New Roman" pitchFamily="18" charset="0"/>
              </a:rPr>
              <a:t>  </a:t>
            </a:r>
            <a:r>
              <a:rPr lang="en-US" altLang="zh-CN" sz="2000" dirty="0" err="1" smtClean="0">
                <a:cs typeface="Times New Roman" pitchFamily="18" charset="0"/>
              </a:rPr>
              <a:t>Keu.Daerah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dan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Pusat</a:t>
            </a:r>
            <a:r>
              <a:rPr lang="en-US" altLang="zh-CN" sz="2000" dirty="0" smtClean="0">
                <a:cs typeface="Times New Roman" pitchFamily="18" charset="0"/>
              </a:rPr>
              <a:t>, </a:t>
            </a:r>
            <a:r>
              <a:rPr lang="en-US" altLang="zh-CN" sz="2000" dirty="0" err="1" smtClean="0">
                <a:cs typeface="Times New Roman" pitchFamily="18" charset="0"/>
              </a:rPr>
              <a:t>Penataan</a:t>
            </a:r>
            <a:r>
              <a:rPr lang="en-US" altLang="zh-CN" sz="2000" dirty="0" smtClean="0">
                <a:cs typeface="Times New Roman" pitchFamily="18" charset="0"/>
              </a:rPr>
              <a:t> Daerah, </a:t>
            </a:r>
            <a:r>
              <a:rPr lang="en-US" altLang="zh-CN" sz="2000" dirty="0" err="1" smtClean="0">
                <a:cs typeface="Times New Roman" pitchFamily="18" charset="0"/>
              </a:rPr>
              <a:t>Pembinaan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dan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Pengawasan</a:t>
            </a:r>
            <a:r>
              <a:rPr lang="en-US" altLang="zh-CN" sz="2000" dirty="0" smtClean="0">
                <a:cs typeface="Times New Roman" pitchFamily="18" charset="0"/>
              </a:rPr>
              <a:t> Daerah.</a:t>
            </a:r>
          </a:p>
          <a:p>
            <a:pPr marL="342900" indent="-342900" algn="just" eaLnBrk="1" hangingPunct="1">
              <a:buFont typeface="+mj-lt"/>
              <a:buAutoNum type="arabicPeriod"/>
            </a:pPr>
            <a:endParaRPr lang="en-US" altLang="zh-CN" sz="2000" dirty="0" smtClean="0">
              <a:cs typeface="Times New Roman" pitchFamily="18" charset="0"/>
            </a:endParaRPr>
          </a:p>
          <a:p>
            <a:pPr algn="just" eaLnBrk="1" hangingPunct="1"/>
            <a:endParaRPr lang="id-ID" altLang="en-US" sz="2000" dirty="0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23528" y="1844824"/>
            <a:ext cx="8496944" cy="1728192"/>
          </a:xfrm>
          <a:prstGeom prst="roundRect">
            <a:avLst/>
          </a:prstGeom>
          <a:noFill/>
          <a:ln w="28575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45720" tIns="0" rIns="45720" bIns="0" anchor="ctr">
            <a:noAutofit/>
          </a:bodyPr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erlin Sans FB Demi" pitchFamily="34" charset="0"/>
              </a:rPr>
              <a:t>PERMASALAHAN DALAM PENYUSUNAN LPPD</a:t>
            </a:r>
            <a:endParaRPr lang="id-ID" altLang="zh-CN" sz="540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erlin Sans FB Dem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Kurangnya</a:t>
            </a:r>
            <a:r>
              <a:rPr lang="en-US" dirty="0" smtClean="0"/>
              <a:t> </a:t>
            </a:r>
            <a:r>
              <a:rPr lang="en-US" dirty="0" err="1" smtClean="0"/>
              <a:t>pemahaman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penyusunan</a:t>
            </a:r>
            <a:r>
              <a:rPr lang="en-US" dirty="0" smtClean="0"/>
              <a:t> LPPD </a:t>
            </a:r>
            <a:r>
              <a:rPr lang="en-US" dirty="0" err="1" smtClean="0"/>
              <a:t>pada</a:t>
            </a:r>
            <a:r>
              <a:rPr lang="en-US" dirty="0" smtClean="0"/>
              <a:t> OPD </a:t>
            </a:r>
            <a:r>
              <a:rPr lang="en-US" dirty="0" err="1" smtClean="0"/>
              <a:t>Kabupaten</a:t>
            </a:r>
            <a:r>
              <a:rPr lang="en-US" dirty="0" smtClean="0"/>
              <a:t>/Kota </a:t>
            </a:r>
            <a:r>
              <a:rPr lang="en-US" dirty="0" err="1" smtClean="0"/>
              <a:t>terhadap</a:t>
            </a:r>
            <a:r>
              <a:rPr lang="en-US" dirty="0" smtClean="0"/>
              <a:t> format, </a:t>
            </a:r>
            <a:r>
              <a:rPr lang="en-US" dirty="0" err="1" smtClean="0"/>
              <a:t>istrument</a:t>
            </a:r>
            <a:r>
              <a:rPr lang="en-US" dirty="0" smtClean="0"/>
              <a:t> </a:t>
            </a:r>
            <a:r>
              <a:rPr lang="en-US" dirty="0" err="1" smtClean="0"/>
              <a:t>maupun</a:t>
            </a:r>
            <a:r>
              <a:rPr lang="en-US" dirty="0" smtClean="0"/>
              <a:t> </a:t>
            </a:r>
            <a:r>
              <a:rPr lang="en-US" dirty="0" err="1" smtClean="0"/>
              <a:t>pengisian</a:t>
            </a:r>
            <a:r>
              <a:rPr lang="en-US" dirty="0" smtClean="0"/>
              <a:t> </a:t>
            </a:r>
            <a:r>
              <a:rPr lang="en-US" dirty="0" err="1" smtClean="0"/>
              <a:t>Capaian</a:t>
            </a:r>
            <a:r>
              <a:rPr lang="en-US" dirty="0" smtClean="0"/>
              <a:t> </a:t>
            </a:r>
            <a:r>
              <a:rPr lang="en-US" dirty="0" err="1" smtClean="0"/>
              <a:t>kinerja</a:t>
            </a:r>
            <a:r>
              <a:rPr lang="en-US" dirty="0" smtClean="0"/>
              <a:t>/</a:t>
            </a:r>
            <a:r>
              <a:rPr lang="en-US" dirty="0" err="1" smtClean="0"/>
              <a:t>indikator</a:t>
            </a:r>
            <a:r>
              <a:rPr lang="en-US" dirty="0" smtClean="0"/>
              <a:t> </a:t>
            </a:r>
            <a:r>
              <a:rPr lang="en-US" dirty="0" err="1" smtClean="0"/>
              <a:t>kinerja</a:t>
            </a:r>
            <a:r>
              <a:rPr lang="en-US" dirty="0" smtClean="0"/>
              <a:t> yang </a:t>
            </a:r>
            <a:r>
              <a:rPr lang="en-US" dirty="0" err="1" smtClean="0"/>
              <a:t>dibutuhkan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LPPD </a:t>
            </a:r>
            <a:r>
              <a:rPr lang="en-US" dirty="0" err="1" smtClean="0"/>
              <a:t>Kabupaten</a:t>
            </a:r>
            <a:r>
              <a:rPr lang="en-US" dirty="0" smtClean="0"/>
              <a:t>/Kota.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Belum</a:t>
            </a:r>
            <a:r>
              <a:rPr lang="en-US" dirty="0" smtClean="0"/>
              <a:t> </a:t>
            </a:r>
            <a:r>
              <a:rPr lang="en-US" dirty="0" err="1" smtClean="0"/>
              <a:t>adanya</a:t>
            </a:r>
            <a:r>
              <a:rPr lang="en-US" dirty="0" smtClean="0"/>
              <a:t> </a:t>
            </a:r>
            <a:r>
              <a:rPr lang="en-US" dirty="0" err="1" smtClean="0"/>
              <a:t>sistem</a:t>
            </a:r>
            <a:r>
              <a:rPr lang="en-US" dirty="0" smtClean="0"/>
              <a:t> yang </a:t>
            </a:r>
            <a:r>
              <a:rPr lang="en-US" dirty="0" err="1" smtClean="0"/>
              <a:t>efektif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efisien</a:t>
            </a:r>
            <a:r>
              <a:rPr lang="en-US" dirty="0" smtClean="0"/>
              <a:t> </a:t>
            </a:r>
            <a:r>
              <a:rPr lang="en-US" dirty="0" err="1" smtClean="0"/>
              <a:t>didalam</a:t>
            </a:r>
            <a:r>
              <a:rPr lang="en-US" dirty="0" smtClean="0"/>
              <a:t> </a:t>
            </a:r>
            <a:r>
              <a:rPr lang="en-US" dirty="0" err="1" smtClean="0"/>
              <a:t>penyusunan</a:t>
            </a:r>
            <a:r>
              <a:rPr lang="en-US" dirty="0" smtClean="0"/>
              <a:t> LPPD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Belum</a:t>
            </a:r>
            <a:r>
              <a:rPr lang="en-US" dirty="0" smtClean="0"/>
              <a:t> </a:t>
            </a:r>
            <a:r>
              <a:rPr lang="en-US" dirty="0" err="1" smtClean="0"/>
              <a:t>terpenuhinya</a:t>
            </a:r>
            <a:r>
              <a:rPr lang="en-US" dirty="0" smtClean="0"/>
              <a:t> </a:t>
            </a:r>
            <a:r>
              <a:rPr lang="en-US" dirty="0" err="1" smtClean="0"/>
              <a:t>kompetensi</a:t>
            </a:r>
            <a:r>
              <a:rPr lang="en-US" dirty="0" smtClean="0"/>
              <a:t>/</a:t>
            </a:r>
            <a:r>
              <a:rPr lang="en-US" dirty="0" err="1" smtClean="0"/>
              <a:t>kapasitas</a:t>
            </a:r>
            <a:r>
              <a:rPr lang="en-US" dirty="0" smtClean="0"/>
              <a:t> SDM </a:t>
            </a:r>
            <a:r>
              <a:rPr lang="en-US" dirty="0" err="1" smtClean="0"/>
              <a:t>aparatur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penyusunan</a:t>
            </a:r>
            <a:r>
              <a:rPr lang="en-US" dirty="0" smtClean="0"/>
              <a:t> LPPD .</a:t>
            </a:r>
          </a:p>
        </p:txBody>
      </p:sp>
      <p:sp>
        <p:nvSpPr>
          <p:cNvPr id="5" name="Round Single Corner Rectangle 4"/>
          <p:cNvSpPr/>
          <p:nvPr/>
        </p:nvSpPr>
        <p:spPr>
          <a:xfrm>
            <a:off x="342901" y="217488"/>
            <a:ext cx="8593931" cy="1123280"/>
          </a:xfrm>
          <a:prstGeom prst="round1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dirty="0" smtClean="0">
                <a:solidFill>
                  <a:schemeClr val="accent2"/>
                </a:solidFill>
              </a:rPr>
              <a:t>PERMASALAHAN YANG DIHADAPI</a:t>
            </a:r>
            <a:endParaRPr lang="en-US" sz="44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310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Penyusun</a:t>
            </a:r>
            <a:r>
              <a:rPr lang="en-US" dirty="0" smtClean="0"/>
              <a:t> LPPD </a:t>
            </a:r>
            <a:r>
              <a:rPr lang="en-US" dirty="0" err="1" smtClean="0"/>
              <a:t>pada</a:t>
            </a:r>
            <a:r>
              <a:rPr lang="en-US" dirty="0" smtClean="0"/>
              <a:t> OPD </a:t>
            </a:r>
            <a:r>
              <a:rPr lang="en-US" dirty="0" err="1" smtClean="0"/>
              <a:t>Kabupaten</a:t>
            </a:r>
            <a:r>
              <a:rPr lang="en-US" dirty="0" smtClean="0"/>
              <a:t>/Kota </a:t>
            </a:r>
            <a:r>
              <a:rPr lang="en-US" dirty="0" err="1" smtClean="0"/>
              <a:t>mampu</a:t>
            </a:r>
            <a:r>
              <a:rPr lang="en-US" dirty="0" smtClean="0"/>
              <a:t> </a:t>
            </a:r>
            <a:r>
              <a:rPr lang="en-US" dirty="0" err="1" smtClean="0"/>
              <a:t>menyajikan</a:t>
            </a:r>
            <a:r>
              <a:rPr lang="en-US" dirty="0" smtClean="0"/>
              <a:t> data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format, </a:t>
            </a:r>
            <a:r>
              <a:rPr lang="en-US" dirty="0" err="1" smtClean="0"/>
              <a:t>istrument</a:t>
            </a:r>
            <a:r>
              <a:rPr lang="en-US" dirty="0" smtClean="0"/>
              <a:t> </a:t>
            </a:r>
            <a:r>
              <a:rPr lang="en-US" dirty="0" err="1" smtClean="0"/>
              <a:t>maupun</a:t>
            </a:r>
            <a:r>
              <a:rPr lang="en-US" dirty="0" smtClean="0"/>
              <a:t> </a:t>
            </a:r>
            <a:r>
              <a:rPr lang="en-US" dirty="0" err="1" smtClean="0"/>
              <a:t>pengisian</a:t>
            </a:r>
            <a:r>
              <a:rPr lang="en-US" dirty="0" smtClean="0"/>
              <a:t> </a:t>
            </a:r>
            <a:r>
              <a:rPr lang="en-US" dirty="0" err="1" smtClean="0"/>
              <a:t>Capaian</a:t>
            </a:r>
            <a:r>
              <a:rPr lang="en-US" dirty="0" smtClean="0"/>
              <a:t> </a:t>
            </a:r>
            <a:r>
              <a:rPr lang="en-US" dirty="0" err="1" smtClean="0"/>
              <a:t>kinerja</a:t>
            </a:r>
            <a:r>
              <a:rPr lang="en-US" dirty="0" smtClean="0"/>
              <a:t>/</a:t>
            </a:r>
            <a:r>
              <a:rPr lang="en-US" dirty="0" err="1" smtClean="0"/>
              <a:t>indikator</a:t>
            </a:r>
            <a:r>
              <a:rPr lang="en-US" dirty="0" smtClean="0"/>
              <a:t> </a:t>
            </a:r>
            <a:r>
              <a:rPr lang="en-US" dirty="0" err="1" smtClean="0"/>
              <a:t>kinerja</a:t>
            </a:r>
            <a:r>
              <a:rPr lang="en-US" dirty="0" smtClean="0"/>
              <a:t> yang </a:t>
            </a:r>
            <a:r>
              <a:rPr lang="en-US" dirty="0" err="1" smtClean="0"/>
              <a:t>dibutuhkan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LPPD </a:t>
            </a:r>
            <a:r>
              <a:rPr lang="en-US" dirty="0" err="1" smtClean="0"/>
              <a:t>Kabupaten</a:t>
            </a:r>
            <a:r>
              <a:rPr lang="en-US" dirty="0" smtClean="0"/>
              <a:t>/Kota.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Adanya</a:t>
            </a:r>
            <a:r>
              <a:rPr lang="en-US" dirty="0" smtClean="0"/>
              <a:t> </a:t>
            </a:r>
            <a:r>
              <a:rPr lang="en-US" dirty="0" err="1" smtClean="0"/>
              <a:t>sistem</a:t>
            </a:r>
            <a:r>
              <a:rPr lang="en-US" dirty="0" smtClean="0"/>
              <a:t> yang </a:t>
            </a:r>
            <a:r>
              <a:rPr lang="en-US" dirty="0" err="1" smtClean="0"/>
              <a:t>efektif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efisien</a:t>
            </a:r>
            <a:r>
              <a:rPr lang="en-US" dirty="0" smtClean="0"/>
              <a:t> </a:t>
            </a:r>
            <a:r>
              <a:rPr lang="en-US" dirty="0" err="1" smtClean="0"/>
              <a:t>didalam</a:t>
            </a:r>
            <a:r>
              <a:rPr lang="en-US" dirty="0" smtClean="0"/>
              <a:t> </a:t>
            </a:r>
            <a:r>
              <a:rPr lang="en-US" dirty="0" err="1" smtClean="0"/>
              <a:t>penyusunan</a:t>
            </a:r>
            <a:r>
              <a:rPr lang="en-US" dirty="0" smtClean="0"/>
              <a:t> LPPD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Terpenuhinya</a:t>
            </a:r>
            <a:r>
              <a:rPr lang="en-US" dirty="0" smtClean="0"/>
              <a:t> </a:t>
            </a:r>
            <a:r>
              <a:rPr lang="en-US" dirty="0" err="1" smtClean="0"/>
              <a:t>kompetensi</a:t>
            </a:r>
            <a:r>
              <a:rPr lang="en-US" dirty="0" smtClean="0"/>
              <a:t>/</a:t>
            </a:r>
            <a:r>
              <a:rPr lang="en-US" dirty="0" err="1" smtClean="0"/>
              <a:t>kapasitas</a:t>
            </a:r>
            <a:r>
              <a:rPr lang="en-US" dirty="0" smtClean="0"/>
              <a:t> SDM </a:t>
            </a:r>
            <a:r>
              <a:rPr lang="en-US" dirty="0" err="1" smtClean="0"/>
              <a:t>aparatur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penyusunan</a:t>
            </a:r>
            <a:r>
              <a:rPr lang="en-US" dirty="0" smtClean="0"/>
              <a:t> LPPD .</a:t>
            </a:r>
          </a:p>
        </p:txBody>
      </p:sp>
      <p:sp>
        <p:nvSpPr>
          <p:cNvPr id="4" name="Round Single Corner Rectangle 3"/>
          <p:cNvSpPr/>
          <p:nvPr/>
        </p:nvSpPr>
        <p:spPr>
          <a:xfrm>
            <a:off x="342901" y="217488"/>
            <a:ext cx="8593931" cy="1123280"/>
          </a:xfrm>
          <a:prstGeom prst="round1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dirty="0" smtClean="0">
                <a:solidFill>
                  <a:schemeClr val="accent2"/>
                </a:solidFill>
              </a:rPr>
              <a:t>KONDISI YANG DIHARAPKAN</a:t>
            </a:r>
            <a:endParaRPr lang="en-US" sz="44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711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23528" y="1844824"/>
            <a:ext cx="8496944" cy="1728192"/>
          </a:xfrm>
          <a:prstGeom prst="roundRect">
            <a:avLst/>
          </a:prstGeom>
          <a:noFill/>
          <a:ln w="28575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45720" tIns="0" rIns="45720" bIns="0" anchor="ctr">
            <a:noAutofit/>
          </a:bodyPr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erlin Sans FB Demi" pitchFamily="34" charset="0"/>
              </a:rPr>
              <a:t>STRATEGI DALAM PENYUSUNAN LPPD</a:t>
            </a:r>
            <a:endParaRPr lang="id-ID" altLang="zh-CN" sz="540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erlin Sans FB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6726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ingle Corner Rectangle 1"/>
          <p:cNvSpPr/>
          <p:nvPr/>
        </p:nvSpPr>
        <p:spPr>
          <a:xfrm>
            <a:off x="342901" y="217488"/>
            <a:ext cx="8593931" cy="696912"/>
          </a:xfrm>
          <a:prstGeom prst="round1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STRATEGI</a:t>
            </a:r>
            <a:endParaRPr lang="en-US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7891" name="TextBox 2"/>
          <p:cNvSpPr txBox="1">
            <a:spLocks noChangeArrowheads="1"/>
          </p:cNvSpPr>
          <p:nvPr/>
        </p:nvSpPr>
        <p:spPr bwMode="auto">
          <a:xfrm>
            <a:off x="342901" y="968376"/>
            <a:ext cx="8593931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44500" indent="-4445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just" eaLnBrk="1" hangingPunct="1">
              <a:spcBef>
                <a:spcPts val="600"/>
              </a:spcBef>
              <a:buFontTx/>
              <a:buAutoNum type="arabicPeriod"/>
            </a:pPr>
            <a:r>
              <a:rPr lang="en-US" sz="2000" dirty="0" err="1">
                <a:latin typeface="Berlin Sans FB" pitchFamily="34" charset="0"/>
              </a:rPr>
              <a:t>Membagi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secara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jelas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Penanggungjawab</a:t>
            </a:r>
            <a:r>
              <a:rPr lang="en-US" sz="2000" dirty="0">
                <a:latin typeface="Berlin Sans FB" pitchFamily="34" charset="0"/>
              </a:rPr>
              <a:t> IKK </a:t>
            </a:r>
            <a:r>
              <a:rPr lang="en-US" sz="2000" dirty="0" err="1">
                <a:latin typeface="Berlin Sans FB" pitchFamily="34" charset="0"/>
              </a:rPr>
              <a:t>kepada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setiap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Perangkat</a:t>
            </a:r>
            <a:r>
              <a:rPr lang="en-US" sz="2000" dirty="0">
                <a:latin typeface="Berlin Sans FB" pitchFamily="34" charset="0"/>
              </a:rPr>
              <a:t> Daerah;</a:t>
            </a:r>
          </a:p>
          <a:p>
            <a:pPr algn="just" eaLnBrk="1" hangingPunct="1">
              <a:spcBef>
                <a:spcPts val="600"/>
              </a:spcBef>
              <a:buFontTx/>
              <a:buAutoNum type="arabicPeriod"/>
            </a:pPr>
            <a:r>
              <a:rPr lang="id-ID" sz="2000" dirty="0">
                <a:latin typeface="Berlin Sans FB" pitchFamily="34" charset="0"/>
              </a:rPr>
              <a:t>Melaksanakan p</a:t>
            </a:r>
            <a:r>
              <a:rPr lang="en-US" sz="2000" dirty="0" err="1">
                <a:latin typeface="Berlin Sans FB" pitchFamily="34" charset="0"/>
              </a:rPr>
              <a:t>engendalian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Pencapaian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Kinerja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id-ID" sz="2000" dirty="0">
                <a:latin typeface="Berlin Sans FB" pitchFamily="34" charset="0"/>
              </a:rPr>
              <a:t> setiap IKK supaya bernilai sangat tinggi </a:t>
            </a:r>
            <a:r>
              <a:rPr lang="en-US" sz="2000" dirty="0" err="1">
                <a:latin typeface="Berlin Sans FB" pitchFamily="34" charset="0"/>
              </a:rPr>
              <a:t>oleh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id-ID" sz="2000" dirty="0">
                <a:latin typeface="Berlin Sans FB" pitchFamily="34" charset="0"/>
              </a:rPr>
              <a:t>P</a:t>
            </a:r>
            <a:r>
              <a:rPr lang="en-US" sz="2000" dirty="0" err="1">
                <a:latin typeface="Berlin Sans FB" pitchFamily="34" charset="0"/>
              </a:rPr>
              <a:t>erangkat</a:t>
            </a:r>
            <a:r>
              <a:rPr lang="en-US" sz="2000" dirty="0">
                <a:latin typeface="Berlin Sans FB" pitchFamily="34" charset="0"/>
              </a:rPr>
              <a:t> Daerah </a:t>
            </a:r>
            <a:r>
              <a:rPr lang="en-US" sz="2000" dirty="0" err="1">
                <a:latin typeface="Berlin Sans FB" pitchFamily="34" charset="0"/>
              </a:rPr>
              <a:t>penanggungjawab</a:t>
            </a:r>
            <a:r>
              <a:rPr lang="en-US" sz="2000" dirty="0">
                <a:latin typeface="Berlin Sans FB" pitchFamily="34" charset="0"/>
              </a:rPr>
              <a:t> IKK;</a:t>
            </a:r>
          </a:p>
          <a:p>
            <a:pPr algn="just" eaLnBrk="1" hangingPunct="1">
              <a:spcBef>
                <a:spcPts val="600"/>
              </a:spcBef>
              <a:buFontTx/>
              <a:buAutoNum type="arabicPeriod"/>
            </a:pPr>
            <a:r>
              <a:rPr lang="id-ID" sz="2000" dirty="0" smtClean="0">
                <a:latin typeface="Berlin Sans FB" pitchFamily="34" charset="0"/>
              </a:rPr>
              <a:t>Membuat </a:t>
            </a:r>
            <a:r>
              <a:rPr lang="id-ID" sz="2000" dirty="0">
                <a:latin typeface="Berlin Sans FB" pitchFamily="34" charset="0"/>
              </a:rPr>
              <a:t>laporan s</a:t>
            </a:r>
            <a:r>
              <a:rPr lang="en-US" sz="2000" dirty="0" err="1">
                <a:latin typeface="Berlin Sans FB" pitchFamily="34" charset="0"/>
              </a:rPr>
              <a:t>ecara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id-ID" sz="2000" dirty="0">
                <a:latin typeface="Berlin Sans FB" pitchFamily="34" charset="0"/>
              </a:rPr>
              <a:t>r</a:t>
            </a:r>
            <a:r>
              <a:rPr lang="en-US" sz="2000" dirty="0" err="1">
                <a:latin typeface="Berlin Sans FB" pitchFamily="34" charset="0"/>
              </a:rPr>
              <a:t>utin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hasil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capaian</a:t>
            </a:r>
            <a:r>
              <a:rPr lang="en-US" sz="2000" dirty="0">
                <a:latin typeface="Berlin Sans FB" pitchFamily="34" charset="0"/>
              </a:rPr>
              <a:t> IKK yang </a:t>
            </a:r>
            <a:r>
              <a:rPr lang="en-US" sz="2000" dirty="0" err="1">
                <a:latin typeface="Berlin Sans FB" pitchFamily="34" charset="0"/>
              </a:rPr>
              <a:t>menjadi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tanggungjawab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Perangkat</a:t>
            </a:r>
            <a:r>
              <a:rPr lang="en-US" sz="2000" dirty="0">
                <a:latin typeface="Berlin Sans FB" pitchFamily="34" charset="0"/>
              </a:rPr>
              <a:t> Daerah </a:t>
            </a:r>
            <a:r>
              <a:rPr lang="en-US" sz="2000" dirty="0" err="1">
                <a:latin typeface="Berlin Sans FB" pitchFamily="34" charset="0"/>
              </a:rPr>
              <a:t>kepada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Kepala</a:t>
            </a:r>
            <a:r>
              <a:rPr lang="en-US" sz="2000" dirty="0">
                <a:latin typeface="Berlin Sans FB" pitchFamily="34" charset="0"/>
              </a:rPr>
              <a:t> Daerah</a:t>
            </a:r>
            <a:r>
              <a:rPr lang="id-ID" sz="2000" dirty="0">
                <a:latin typeface="Berlin Sans FB" pitchFamily="34" charset="0"/>
              </a:rPr>
              <a:t>;</a:t>
            </a:r>
            <a:endParaRPr lang="en-US" sz="2000" dirty="0">
              <a:latin typeface="Berlin Sans FB" pitchFamily="34" charset="0"/>
            </a:endParaRPr>
          </a:p>
          <a:p>
            <a:pPr algn="just" eaLnBrk="1" hangingPunct="1">
              <a:spcBef>
                <a:spcPts val="600"/>
              </a:spcBef>
              <a:buFontTx/>
              <a:buAutoNum type="arabicPeriod"/>
            </a:pPr>
            <a:r>
              <a:rPr lang="en-US" sz="2000" dirty="0" err="1">
                <a:latin typeface="Berlin Sans FB" pitchFamily="34" charset="0"/>
              </a:rPr>
              <a:t>Membuat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teguran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kepada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Perangkat</a:t>
            </a:r>
            <a:r>
              <a:rPr lang="en-US" sz="2000" dirty="0">
                <a:latin typeface="Berlin Sans FB" pitchFamily="34" charset="0"/>
              </a:rPr>
              <a:t> Daerah yang </a:t>
            </a:r>
            <a:r>
              <a:rPr lang="en-US" sz="2000" dirty="0" err="1">
                <a:latin typeface="Berlin Sans FB" pitchFamily="34" charset="0"/>
              </a:rPr>
              <a:t>tidak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dapat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mencapai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Prestasi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Kinerja</a:t>
            </a:r>
            <a:r>
              <a:rPr lang="en-US" sz="2000" dirty="0">
                <a:latin typeface="Berlin Sans FB" pitchFamily="34" charset="0"/>
              </a:rPr>
              <a:t> IKK yang </a:t>
            </a:r>
            <a:r>
              <a:rPr lang="en-US" sz="2000" dirty="0" err="1">
                <a:latin typeface="Berlin Sans FB" pitchFamily="34" charset="0"/>
              </a:rPr>
              <a:t>tinggi</a:t>
            </a:r>
            <a:r>
              <a:rPr lang="en-US" sz="2000" dirty="0">
                <a:latin typeface="Berlin Sans FB" pitchFamily="34" charset="0"/>
              </a:rPr>
              <a:t> (</a:t>
            </a:r>
            <a:r>
              <a:rPr lang="en-US" sz="2000" dirty="0" err="1">
                <a:latin typeface="Berlin Sans FB" pitchFamily="34" charset="0"/>
              </a:rPr>
              <a:t>dalam</a:t>
            </a:r>
            <a:r>
              <a:rPr lang="en-US" sz="2000" dirty="0">
                <a:latin typeface="Berlin Sans FB" pitchFamily="34" charset="0"/>
              </a:rPr>
              <a:t> proses </a:t>
            </a:r>
            <a:r>
              <a:rPr lang="en-US" sz="2000" dirty="0" err="1">
                <a:latin typeface="Berlin Sans FB" pitchFamily="34" charset="0"/>
              </a:rPr>
              <a:t>pelaksanaan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dan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akhir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pelaksanaan</a:t>
            </a:r>
            <a:r>
              <a:rPr lang="en-US" sz="2000" dirty="0">
                <a:latin typeface="Berlin Sans FB" pitchFamily="34" charset="0"/>
              </a:rPr>
              <a:t>);</a:t>
            </a:r>
          </a:p>
          <a:p>
            <a:pPr algn="just" eaLnBrk="1" hangingPunct="1">
              <a:spcBef>
                <a:spcPts val="600"/>
              </a:spcBef>
              <a:buFontTx/>
              <a:buAutoNum type="arabicPeriod"/>
            </a:pPr>
            <a:r>
              <a:rPr lang="en-US" sz="2000" dirty="0" err="1">
                <a:latin typeface="Berlin Sans FB" pitchFamily="34" charset="0"/>
              </a:rPr>
              <a:t>Mulai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menyusun</a:t>
            </a:r>
            <a:r>
              <a:rPr lang="en-US" sz="2000" dirty="0">
                <a:latin typeface="Berlin Sans FB" pitchFamily="34" charset="0"/>
              </a:rPr>
              <a:t> LPPD </a:t>
            </a:r>
            <a:r>
              <a:rPr lang="en-US" sz="2000" dirty="0" err="1">
                <a:latin typeface="Berlin Sans FB" pitchFamily="34" charset="0"/>
              </a:rPr>
              <a:t>Pada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Awal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Bulan</a:t>
            </a:r>
            <a:r>
              <a:rPr lang="en-US" sz="2000" dirty="0">
                <a:latin typeface="Berlin Sans FB" pitchFamily="34" charset="0"/>
              </a:rPr>
              <a:t> (</a:t>
            </a:r>
            <a:r>
              <a:rPr lang="en-US" sz="2000" dirty="0" err="1">
                <a:latin typeface="Berlin Sans FB" pitchFamily="34" charset="0"/>
              </a:rPr>
              <a:t>setelah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tahun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anggaran</a:t>
            </a:r>
            <a:r>
              <a:rPr lang="en-US" sz="2000" dirty="0">
                <a:latin typeface="Berlin Sans FB" pitchFamily="34" charset="0"/>
              </a:rPr>
              <a:t>  </a:t>
            </a:r>
            <a:r>
              <a:rPr lang="en-US" sz="2000" dirty="0" err="1">
                <a:latin typeface="Berlin Sans FB" pitchFamily="34" charset="0"/>
              </a:rPr>
              <a:t>berakhir</a:t>
            </a:r>
            <a:r>
              <a:rPr lang="en-US" sz="2000" dirty="0">
                <a:latin typeface="Berlin Sans FB" pitchFamily="34" charset="0"/>
              </a:rPr>
              <a:t>)</a:t>
            </a:r>
            <a:r>
              <a:rPr lang="id-ID" sz="2000" dirty="0">
                <a:latin typeface="Berlin Sans FB" pitchFamily="34" charset="0"/>
              </a:rPr>
              <a:t>;</a:t>
            </a:r>
            <a:endParaRPr lang="en-US" sz="2000" dirty="0">
              <a:latin typeface="Berlin Sans FB" pitchFamily="34" charset="0"/>
            </a:endParaRPr>
          </a:p>
          <a:p>
            <a:pPr algn="just" eaLnBrk="1" hangingPunct="1">
              <a:spcBef>
                <a:spcPts val="600"/>
              </a:spcBef>
              <a:buFontTx/>
              <a:buAutoNum type="arabicPeriod"/>
            </a:pPr>
            <a:r>
              <a:rPr lang="en-US" sz="2000" dirty="0" err="1">
                <a:latin typeface="Berlin Sans FB" pitchFamily="34" charset="0"/>
              </a:rPr>
              <a:t>Melakukan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koordinasi</a:t>
            </a:r>
            <a:r>
              <a:rPr lang="en-US" sz="2000" dirty="0">
                <a:latin typeface="Berlin Sans FB" pitchFamily="34" charset="0"/>
              </a:rPr>
              <a:t> yang </a:t>
            </a:r>
            <a:r>
              <a:rPr lang="en-US" sz="2000" dirty="0" err="1">
                <a:latin typeface="Berlin Sans FB" pitchFamily="34" charset="0"/>
              </a:rPr>
              <a:t>intensif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antar</a:t>
            </a:r>
            <a:r>
              <a:rPr lang="en-US" sz="2000" dirty="0">
                <a:latin typeface="Berlin Sans FB" pitchFamily="34" charset="0"/>
              </a:rPr>
              <a:t> SKPD </a:t>
            </a:r>
            <a:r>
              <a:rPr lang="en-US" sz="2000" dirty="0" err="1">
                <a:latin typeface="Berlin Sans FB" pitchFamily="34" charset="0"/>
              </a:rPr>
              <a:t>untuk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melengkapi</a:t>
            </a:r>
            <a:r>
              <a:rPr lang="en-US" sz="2000" dirty="0">
                <a:latin typeface="Berlin Sans FB" pitchFamily="34" charset="0"/>
              </a:rPr>
              <a:t> IKK </a:t>
            </a:r>
            <a:r>
              <a:rPr lang="en-US" sz="2000" dirty="0" err="1">
                <a:latin typeface="Berlin Sans FB" pitchFamily="34" charset="0"/>
              </a:rPr>
              <a:t>pada</a:t>
            </a:r>
            <a:r>
              <a:rPr lang="en-US" sz="2000" dirty="0">
                <a:latin typeface="Berlin Sans FB" pitchFamily="34" charset="0"/>
              </a:rPr>
              <a:t> LPPD</a:t>
            </a:r>
            <a:r>
              <a:rPr lang="id-ID" sz="2000" dirty="0">
                <a:latin typeface="Berlin Sans FB" pitchFamily="34" charset="0"/>
              </a:rPr>
              <a:t>;</a:t>
            </a:r>
            <a:endParaRPr lang="en-US" sz="2000" dirty="0">
              <a:latin typeface="Berlin Sans FB" pitchFamily="34" charset="0"/>
            </a:endParaRPr>
          </a:p>
          <a:p>
            <a:pPr algn="just" eaLnBrk="1" hangingPunct="1">
              <a:spcBef>
                <a:spcPts val="600"/>
              </a:spcBef>
              <a:buFontTx/>
              <a:buAutoNum type="arabicPeriod"/>
            </a:pPr>
            <a:r>
              <a:rPr lang="en-US" sz="2000" dirty="0" err="1">
                <a:latin typeface="Berlin Sans FB" pitchFamily="34" charset="0"/>
              </a:rPr>
              <a:t>Memberikan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Insentif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id-ID" sz="2000" dirty="0">
                <a:latin typeface="Berlin Sans FB" pitchFamily="34" charset="0"/>
              </a:rPr>
              <a:t>ke</a:t>
            </a:r>
            <a:r>
              <a:rPr lang="en-US" sz="2000" dirty="0" err="1">
                <a:latin typeface="Berlin Sans FB" pitchFamily="34" charset="0"/>
              </a:rPr>
              <a:t>pada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Perangkat</a:t>
            </a:r>
            <a:r>
              <a:rPr lang="en-US" sz="2000" dirty="0">
                <a:latin typeface="Berlin Sans FB" pitchFamily="34" charset="0"/>
              </a:rPr>
              <a:t> Daerah yang </a:t>
            </a:r>
            <a:r>
              <a:rPr lang="en-US" sz="2000" dirty="0" err="1">
                <a:latin typeface="Berlin Sans FB" pitchFamily="34" charset="0"/>
              </a:rPr>
              <a:t>dapat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mencapai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kinerja</a:t>
            </a:r>
            <a:r>
              <a:rPr lang="en-US" sz="2000" dirty="0">
                <a:latin typeface="Berlin Sans FB" pitchFamily="34" charset="0"/>
              </a:rPr>
              <a:t> IKK </a:t>
            </a:r>
            <a:r>
              <a:rPr lang="en-US" sz="2000" dirty="0" err="1">
                <a:latin typeface="Berlin Sans FB" pitchFamily="34" charset="0"/>
              </a:rPr>
              <a:t>sangat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tinggi</a:t>
            </a:r>
            <a:r>
              <a:rPr lang="en-US" sz="2000" dirty="0">
                <a:latin typeface="Berlin Sans FB" pitchFamily="34" charset="0"/>
              </a:rPr>
              <a:t> (</a:t>
            </a:r>
            <a:r>
              <a:rPr lang="id-ID" sz="2000" dirty="0">
                <a:latin typeface="Berlin Sans FB" pitchFamily="34" charset="0"/>
              </a:rPr>
              <a:t>melalui </a:t>
            </a:r>
            <a:r>
              <a:rPr lang="en-US" sz="2000" dirty="0" err="1">
                <a:latin typeface="Berlin Sans FB" pitchFamily="34" charset="0"/>
              </a:rPr>
              <a:t>alokasi</a:t>
            </a:r>
            <a:r>
              <a:rPr lang="en-US" sz="2000" dirty="0">
                <a:latin typeface="Berlin Sans FB" pitchFamily="34" charset="0"/>
              </a:rPr>
              <a:t> </a:t>
            </a:r>
            <a:r>
              <a:rPr lang="en-US" sz="2000" dirty="0" err="1">
                <a:latin typeface="Berlin Sans FB" pitchFamily="34" charset="0"/>
              </a:rPr>
              <a:t>anggaran</a:t>
            </a:r>
            <a:r>
              <a:rPr lang="en-US" sz="2000" dirty="0">
                <a:latin typeface="Berlin Sans FB" pitchFamily="34" charset="0"/>
              </a:rPr>
              <a:t>); </a:t>
            </a:r>
          </a:p>
        </p:txBody>
      </p:sp>
    </p:spTree>
    <p:extLst>
      <p:ext uri="{BB962C8B-B14F-4D97-AF65-F5344CB8AC3E}">
        <p14:creationId xmlns:p14="http://schemas.microsoft.com/office/powerpoint/2010/main" xmlns="" val="69691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ingle Corner Rectangle 1"/>
          <p:cNvSpPr/>
          <p:nvPr/>
        </p:nvSpPr>
        <p:spPr>
          <a:xfrm>
            <a:off x="342901" y="217488"/>
            <a:ext cx="8593931" cy="696912"/>
          </a:xfrm>
          <a:prstGeom prst="round1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Lanjutan .....</a:t>
            </a:r>
            <a:endParaRPr lang="en-US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8915" name="TextBox 2"/>
          <p:cNvSpPr txBox="1">
            <a:spLocks noChangeArrowheads="1"/>
          </p:cNvSpPr>
          <p:nvPr/>
        </p:nvSpPr>
        <p:spPr bwMode="auto">
          <a:xfrm>
            <a:off x="342901" y="1057276"/>
            <a:ext cx="8593931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just" eaLnBrk="1" hangingPunct="1">
              <a:spcBef>
                <a:spcPts val="1200"/>
              </a:spcBef>
              <a:buFont typeface="Calibri" pitchFamily="34" charset="0"/>
              <a:buAutoNum type="arabicPeriod" startAt="9"/>
            </a:pPr>
            <a:r>
              <a:rPr lang="en-US" sz="2400" dirty="0" err="1">
                <a:latin typeface="Berlin Sans FB" pitchFamily="34" charset="0"/>
              </a:rPr>
              <a:t>Membentuk</a:t>
            </a:r>
            <a:r>
              <a:rPr lang="en-US" sz="2400" dirty="0">
                <a:latin typeface="Berlin Sans FB" pitchFamily="34" charset="0"/>
              </a:rPr>
              <a:t> Tim LPPD </a:t>
            </a:r>
            <a:r>
              <a:rPr lang="en-US" sz="2400" dirty="0" smtClean="0">
                <a:latin typeface="Berlin Sans FB" pitchFamily="34" charset="0"/>
              </a:rPr>
              <a:t> </a:t>
            </a:r>
            <a:r>
              <a:rPr lang="en-US" sz="2400" dirty="0" err="1" smtClean="0">
                <a:latin typeface="Berlin Sans FB" pitchFamily="34" charset="0"/>
              </a:rPr>
              <a:t>dengan</a:t>
            </a:r>
            <a:r>
              <a:rPr lang="en-US" sz="2400" dirty="0" smtClean="0">
                <a:latin typeface="Berlin Sans FB" pitchFamily="34" charset="0"/>
              </a:rPr>
              <a:t> </a:t>
            </a:r>
            <a:r>
              <a:rPr lang="en-US" sz="2400" dirty="0" err="1">
                <a:latin typeface="Berlin Sans FB" pitchFamily="34" charset="0"/>
              </a:rPr>
              <a:t>anggaran</a:t>
            </a:r>
            <a:r>
              <a:rPr lang="en-US" sz="2400" dirty="0">
                <a:latin typeface="Berlin Sans FB" pitchFamily="34" charset="0"/>
              </a:rPr>
              <a:t> yang </a:t>
            </a:r>
            <a:r>
              <a:rPr lang="en-US" sz="2400" dirty="0" err="1">
                <a:latin typeface="Berlin Sans FB" pitchFamily="34" charset="0"/>
              </a:rPr>
              <a:t>memadai</a:t>
            </a:r>
            <a:r>
              <a:rPr lang="id-ID" sz="2400" dirty="0">
                <a:latin typeface="Berlin Sans FB" pitchFamily="34" charset="0"/>
              </a:rPr>
              <a:t>;</a:t>
            </a:r>
          </a:p>
          <a:p>
            <a:pPr algn="just" eaLnBrk="1" hangingPunct="1">
              <a:spcBef>
                <a:spcPts val="1200"/>
              </a:spcBef>
              <a:buFont typeface="Calibri" pitchFamily="34" charset="0"/>
              <a:buAutoNum type="arabicPeriod" startAt="9"/>
            </a:pPr>
            <a:r>
              <a:rPr lang="en-US" sz="2400" dirty="0">
                <a:latin typeface="Berlin Sans FB" pitchFamily="34" charset="0"/>
              </a:rPr>
              <a:t>MEMBANGUN SISTEM </a:t>
            </a:r>
            <a:r>
              <a:rPr lang="id-ID" sz="2400" dirty="0">
                <a:latin typeface="Berlin Sans FB" pitchFamily="34" charset="0"/>
              </a:rPr>
              <a:t>PEN</a:t>
            </a:r>
            <a:r>
              <a:rPr lang="en-US" sz="2400" dirty="0">
                <a:latin typeface="Berlin Sans FB" pitchFamily="34" charset="0"/>
              </a:rPr>
              <a:t>DATA</a:t>
            </a:r>
            <a:r>
              <a:rPr lang="id-ID" sz="2400" dirty="0">
                <a:latin typeface="Berlin Sans FB" pitchFamily="34" charset="0"/>
              </a:rPr>
              <a:t>AN</a:t>
            </a:r>
            <a:r>
              <a:rPr lang="en-US" sz="2400" dirty="0">
                <a:latin typeface="Berlin Sans FB" pitchFamily="34" charset="0"/>
              </a:rPr>
              <a:t> YANG BAIK UNTUK PENDOKUMENTASI DATA DUKUNG </a:t>
            </a:r>
            <a:r>
              <a:rPr lang="id-ID" sz="2400" dirty="0">
                <a:latin typeface="Berlin Sans FB" pitchFamily="34" charset="0"/>
              </a:rPr>
              <a:t>SETIAP </a:t>
            </a:r>
            <a:r>
              <a:rPr lang="en-US" sz="2400" dirty="0">
                <a:latin typeface="Berlin Sans FB" pitchFamily="34" charset="0"/>
              </a:rPr>
              <a:t>KLAIM CAPAIAN KINERJA IKK</a:t>
            </a:r>
            <a:r>
              <a:rPr lang="id-ID" sz="2400" dirty="0">
                <a:latin typeface="Berlin Sans FB" pitchFamily="34" charset="0"/>
              </a:rPr>
              <a:t>;</a:t>
            </a:r>
          </a:p>
          <a:p>
            <a:pPr algn="just" eaLnBrk="1" hangingPunct="1">
              <a:spcBef>
                <a:spcPts val="1200"/>
              </a:spcBef>
              <a:buFont typeface="Calibri" pitchFamily="34" charset="0"/>
              <a:buAutoNum type="arabicPeriod" startAt="9"/>
            </a:pPr>
            <a:r>
              <a:rPr lang="en-US" sz="2400" dirty="0">
                <a:latin typeface="Berlin Sans FB" pitchFamily="34" charset="0"/>
              </a:rPr>
              <a:t>MELAKUKAN KEGIATAN PRA EVALUASI OLEH TIMDA UNTUK LPPD KABUPATEN/KOTA </a:t>
            </a:r>
            <a:r>
              <a:rPr lang="id-ID" sz="2400" dirty="0">
                <a:latin typeface="Berlin Sans FB" pitchFamily="34" charset="0"/>
              </a:rPr>
              <a:t>(</a:t>
            </a:r>
            <a:r>
              <a:rPr lang="en-US" sz="2400" dirty="0">
                <a:latin typeface="Berlin Sans FB" pitchFamily="34" charset="0"/>
              </a:rPr>
              <a:t>SEBELUM TIMNAS DATANG</a:t>
            </a:r>
            <a:r>
              <a:rPr lang="id-ID" sz="2400" dirty="0">
                <a:latin typeface="Berlin Sans FB" pitchFamily="34" charset="0"/>
              </a:rPr>
              <a:t> </a:t>
            </a:r>
            <a:r>
              <a:rPr lang="en-US" sz="2400" dirty="0">
                <a:latin typeface="Berlin Sans FB" pitchFamily="34" charset="0"/>
              </a:rPr>
              <a:t>DENGAN MEMBUAT INSTRUMEN EVALUASI</a:t>
            </a:r>
            <a:r>
              <a:rPr lang="id-ID" sz="2400" dirty="0">
                <a:latin typeface="Berlin Sans FB" pitchFamily="34" charset="0"/>
              </a:rPr>
              <a:t> MANDIRI</a:t>
            </a:r>
            <a:r>
              <a:rPr lang="en-US" sz="2400" dirty="0">
                <a:latin typeface="Berlin Sans FB" pitchFamily="34" charset="0"/>
              </a:rPr>
              <a:t>)</a:t>
            </a:r>
            <a:r>
              <a:rPr lang="id-ID" sz="2400" dirty="0">
                <a:latin typeface="Berlin Sans FB" pitchFamily="34" charset="0"/>
              </a:rPr>
              <a:t>;</a:t>
            </a:r>
          </a:p>
          <a:p>
            <a:pPr algn="just" eaLnBrk="1" hangingPunct="1">
              <a:spcBef>
                <a:spcPts val="1200"/>
              </a:spcBef>
              <a:buFont typeface="Calibri" pitchFamily="34" charset="0"/>
              <a:buAutoNum type="arabicPeriod" startAt="9"/>
            </a:pPr>
            <a:r>
              <a:rPr lang="id-ID" sz="2400" dirty="0">
                <a:latin typeface="Berlin Sans FB" pitchFamily="34" charset="0"/>
              </a:rPr>
              <a:t>Mengintegrasikan Prestasi Kinerja LPPD dalam dokumen RPJMD, Renstra SKPD, RKPD, dan Renja SKPD.</a:t>
            </a:r>
            <a:endParaRPr lang="en-US" sz="2400" dirty="0">
              <a:latin typeface="Berlin Sans FB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199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1406769" y="2581273"/>
            <a:ext cx="6172200" cy="561975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</a:schemeClr>
          </a:solidFill>
          <a:ln w="38100" algn="ctr">
            <a:solidFill>
              <a:srgbClr val="FFFFFF"/>
            </a:solidFill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  <a:outerShdw dist="63500" dir="3187806" algn="ctr" rotWithShape="0">
              <a:srgbClr val="001D3A"/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id-ID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UU </a:t>
            </a: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23</a:t>
            </a:r>
            <a:r>
              <a:rPr lang="id-ID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 </a:t>
            </a:r>
            <a:r>
              <a:rPr lang="id-ID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/ </a:t>
            </a:r>
            <a:r>
              <a:rPr lang="id-ID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20</a:t>
            </a: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1</a:t>
            </a:r>
            <a:r>
              <a:rPr lang="id-ID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4 Pasal </a:t>
            </a: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69</a:t>
            </a:r>
            <a:r>
              <a:rPr lang="id-ID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,</a:t>
            </a: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 </a:t>
            </a: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70</a:t>
            </a:r>
            <a:r>
              <a:rPr lang="id-ID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</a:t>
            </a: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&amp;</a:t>
            </a:r>
            <a:r>
              <a:rPr lang="id-ID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</a:t>
            </a: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74</a:t>
            </a:r>
            <a:endParaRPr lang="en-US" sz="2400" b="1" dirty="0"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cs typeface="+mn-cs"/>
            </a:endParaRPr>
          </a:p>
        </p:txBody>
      </p:sp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1691680" y="3861411"/>
            <a:ext cx="5688632" cy="1079757"/>
            <a:chOff x="1868488" y="2244145"/>
            <a:chExt cx="1524000" cy="750373"/>
          </a:xfrm>
          <a:solidFill>
            <a:schemeClr val="tx2">
              <a:lumMod val="40000"/>
              <a:lumOff val="60000"/>
            </a:schemeClr>
          </a:solidFill>
        </p:grpSpPr>
        <p:grpSp>
          <p:nvGrpSpPr>
            <p:cNvPr id="5" name="Group 20"/>
            <p:cNvGrpSpPr>
              <a:grpSpLocks/>
            </p:cNvGrpSpPr>
            <p:nvPr/>
          </p:nvGrpSpPr>
          <p:grpSpPr bwMode="auto">
            <a:xfrm>
              <a:off x="1868488" y="2244145"/>
              <a:ext cx="1524000" cy="750373"/>
              <a:chOff x="2016" y="2151"/>
              <a:chExt cx="1680" cy="1205"/>
            </a:xfrm>
            <a:grpFill/>
          </p:grpSpPr>
          <p:sp>
            <p:nvSpPr>
              <p:cNvPr id="17" name="Oval 21"/>
              <p:cNvSpPr>
                <a:spLocks noChangeArrowheads="1"/>
              </p:cNvSpPr>
              <p:nvPr/>
            </p:nvSpPr>
            <p:spPr bwMode="gray">
              <a:xfrm>
                <a:off x="2016" y="2185"/>
                <a:ext cx="1680" cy="1171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Arial" charset="0"/>
                  <a:cs typeface="+mn-cs"/>
                </a:endParaRPr>
              </a:p>
            </p:txBody>
          </p:sp>
          <p:sp>
            <p:nvSpPr>
              <p:cNvPr id="18" name="Freeform 22"/>
              <p:cNvSpPr>
                <a:spLocks/>
              </p:cNvSpPr>
              <p:nvPr/>
            </p:nvSpPr>
            <p:spPr bwMode="gray">
              <a:xfrm>
                <a:off x="2209" y="2151"/>
                <a:ext cx="1253" cy="321"/>
              </a:xfrm>
              <a:custGeom>
                <a:avLst/>
                <a:gdLst/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Arial" charset="0"/>
                  <a:cs typeface="+mn-cs"/>
                </a:endParaRPr>
              </a:p>
            </p:txBody>
          </p:sp>
        </p:grpSp>
        <p:sp>
          <p:nvSpPr>
            <p:cNvPr id="19" name="Text Box 23"/>
            <p:cNvSpPr txBox="1">
              <a:spLocks noChangeArrowheads="1"/>
            </p:cNvSpPr>
            <p:nvPr/>
          </p:nvSpPr>
          <p:spPr bwMode="gray">
            <a:xfrm>
              <a:off x="1944012" y="2444059"/>
              <a:ext cx="1372953" cy="49194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id-ID" sz="2000" b="1" dirty="0">
                  <a:effectLst>
                    <a:outerShdw blurRad="38100" dist="38100" dir="2700000" algn="tl">
                      <a:srgbClr val="04617B"/>
                    </a:outerShdw>
                  </a:effectLst>
                  <a:latin typeface="Arial" charset="0"/>
                  <a:cs typeface="+mn-cs"/>
                </a:rPr>
                <a:t>PP No. 3</a:t>
              </a:r>
              <a:r>
                <a:rPr lang="en-US" sz="2000" b="1" dirty="0">
                  <a:effectLst>
                    <a:outerShdw blurRad="38100" dist="38100" dir="2700000" algn="tl">
                      <a:srgbClr val="04617B"/>
                    </a:outerShdw>
                  </a:effectLst>
                  <a:latin typeface="Arial" charset="0"/>
                  <a:cs typeface="+mn-cs"/>
                </a:rPr>
                <a:t>/2007 </a:t>
              </a:r>
              <a:r>
                <a:rPr lang="en-US" sz="2000" b="1" dirty="0" err="1">
                  <a:effectLst>
                    <a:outerShdw blurRad="38100" dist="38100" dir="2700000" algn="tl">
                      <a:srgbClr val="04617B"/>
                    </a:outerShdw>
                  </a:effectLst>
                  <a:latin typeface="Arial" charset="0"/>
                  <a:cs typeface="+mn-cs"/>
                </a:rPr>
                <a:t>terdiri</a:t>
              </a:r>
              <a:r>
                <a:rPr lang="en-US" sz="2000" b="1" dirty="0">
                  <a:effectLst>
                    <a:outerShdw blurRad="38100" dist="38100" dir="2700000" algn="tl">
                      <a:srgbClr val="04617B"/>
                    </a:outerShdw>
                  </a:effectLst>
                  <a:latin typeface="Arial" charset="0"/>
                  <a:cs typeface="+mn-cs"/>
                </a:rPr>
                <a:t> 3 </a:t>
              </a:r>
              <a:r>
                <a:rPr lang="en-US" sz="2000" b="1" dirty="0" err="1">
                  <a:effectLst>
                    <a:outerShdw blurRad="38100" dist="38100" dir="2700000" algn="tl">
                      <a:srgbClr val="04617B"/>
                    </a:outerShdw>
                  </a:effectLst>
                  <a:latin typeface="Arial" charset="0"/>
                  <a:cs typeface="+mn-cs"/>
                </a:rPr>
                <a:t>elemen</a:t>
              </a:r>
              <a:r>
                <a:rPr lang="en-US" sz="2000" b="1" dirty="0">
                  <a:effectLst>
                    <a:outerShdw blurRad="38100" dist="38100" dir="2700000" algn="tl">
                      <a:srgbClr val="04617B"/>
                    </a:outerShdw>
                  </a:effectLst>
                  <a:latin typeface="Arial" charset="0"/>
                  <a:cs typeface="+mn-cs"/>
                </a:rPr>
                <a:t> </a:t>
              </a:r>
              <a:r>
                <a:rPr lang="en-US" sz="2000" b="1" dirty="0" err="1">
                  <a:effectLst>
                    <a:outerShdw blurRad="38100" dist="38100" dir="2700000" algn="tl">
                      <a:srgbClr val="04617B"/>
                    </a:outerShdw>
                  </a:effectLst>
                  <a:latin typeface="Arial" charset="0"/>
                  <a:cs typeface="+mn-cs"/>
                </a:rPr>
                <a:t>laporan</a:t>
              </a:r>
              <a:r>
                <a:rPr lang="en-US" sz="2000" b="1" dirty="0">
                  <a:effectLst>
                    <a:outerShdw blurRad="38100" dist="38100" dir="2700000" algn="tl">
                      <a:srgbClr val="04617B"/>
                    </a:outerShdw>
                  </a:effectLst>
                  <a:latin typeface="Arial" charset="0"/>
                  <a:cs typeface="+mn-cs"/>
                </a:rPr>
                <a:t>:</a:t>
              </a:r>
            </a:p>
            <a:p>
              <a:pPr algn="ctr" eaLnBrk="0" hangingPunct="0">
                <a:defRPr/>
              </a:pPr>
              <a:r>
                <a:rPr lang="en-US" sz="2000" b="1" dirty="0" smtClean="0">
                  <a:effectLst>
                    <a:outerShdw blurRad="38100" dist="38100" dir="2700000" algn="tl">
                      <a:srgbClr val="04617B"/>
                    </a:outerShdw>
                  </a:effectLst>
                  <a:latin typeface="Arial" charset="0"/>
                  <a:cs typeface="+mn-cs"/>
                </a:rPr>
                <a:t>LPPD, LKPJ</a:t>
              </a:r>
              <a:r>
                <a:rPr lang="en-US" sz="2000" b="1" dirty="0" smtClean="0">
                  <a:effectLst>
                    <a:outerShdw blurRad="38100" dist="38100" dir="2700000" algn="tl">
                      <a:srgbClr val="04617B"/>
                    </a:outerShdw>
                  </a:effectLst>
                  <a:latin typeface="Arial" charset="0"/>
                </a:rPr>
                <a:t>, </a:t>
              </a:r>
              <a:r>
                <a:rPr lang="en-US" sz="2000" b="1" dirty="0" smtClean="0">
                  <a:effectLst>
                    <a:outerShdw blurRad="38100" dist="38100" dir="2700000" algn="tl">
                      <a:srgbClr val="04617B"/>
                    </a:outerShdw>
                  </a:effectLst>
                  <a:latin typeface="Arial" charset="0"/>
                  <a:cs typeface="+mn-cs"/>
                </a:rPr>
                <a:t>ILPPD </a:t>
              </a:r>
              <a:endParaRPr lang="en-US" sz="2000" b="1" dirty="0">
                <a:effectLst>
                  <a:outerShdw blurRad="38100" dist="38100" dir="2700000" algn="tl">
                    <a:srgbClr val="04617B"/>
                  </a:outerShdw>
                </a:effectLst>
                <a:latin typeface="Arial" charset="0"/>
                <a:cs typeface="+mn-cs"/>
              </a:endParaRPr>
            </a:p>
          </p:txBody>
        </p:sp>
      </p:grpSp>
      <p:sp>
        <p:nvSpPr>
          <p:cNvPr id="7176" name="Text Box 20"/>
          <p:cNvSpPr txBox="1">
            <a:spLocks noChangeArrowheads="1"/>
          </p:cNvSpPr>
          <p:nvPr/>
        </p:nvSpPr>
        <p:spPr bwMode="auto">
          <a:xfrm>
            <a:off x="211016" y="115889"/>
            <a:ext cx="872196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5000"/>
              </a:lnSpc>
              <a:spcBef>
                <a:spcPct val="50000"/>
              </a:spcBef>
            </a:pPr>
            <a:r>
              <a:rPr lang="en-US" b="1" dirty="0"/>
              <a:t>DASAR HUKUM </a:t>
            </a:r>
            <a:r>
              <a:rPr lang="en-US" b="1" dirty="0" smtClean="0"/>
              <a:t>PENYUSUNAN LAPORAN PENYELENGGARAAN </a:t>
            </a:r>
            <a:r>
              <a:rPr lang="en-US" b="1" dirty="0"/>
              <a:t>PEMERINTAHAN </a:t>
            </a:r>
            <a:r>
              <a:rPr lang="en-US" b="1" dirty="0" smtClean="0"/>
              <a:t>DAERAH (LPPD) </a:t>
            </a:r>
            <a:endParaRPr lang="en-US" b="1" dirty="0"/>
          </a:p>
        </p:txBody>
      </p:sp>
      <p:sp>
        <p:nvSpPr>
          <p:cNvPr id="20" name="AutoShape 4"/>
          <p:cNvSpPr>
            <a:spLocks noChangeArrowheads="1"/>
          </p:cNvSpPr>
          <p:nvPr/>
        </p:nvSpPr>
        <p:spPr bwMode="gray">
          <a:xfrm>
            <a:off x="1428728" y="1357298"/>
            <a:ext cx="6172200" cy="56197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id-ID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cs typeface="+mn-cs"/>
              </a:rPr>
              <a:t>UUD 1945 Pasal 4 </a:t>
            </a:r>
            <a:endParaRPr lang="en-US" sz="2400" b="1" dirty="0"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cs typeface="+mn-cs"/>
            </a:endParaRPr>
          </a:p>
        </p:txBody>
      </p:sp>
      <p:sp>
        <p:nvSpPr>
          <p:cNvPr id="21" name="Down Arrow 20"/>
          <p:cNvSpPr/>
          <p:nvPr/>
        </p:nvSpPr>
        <p:spPr>
          <a:xfrm>
            <a:off x="4214810" y="2060848"/>
            <a:ext cx="642942" cy="368020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" name="Down Arrow 21"/>
          <p:cNvSpPr/>
          <p:nvPr/>
        </p:nvSpPr>
        <p:spPr>
          <a:xfrm>
            <a:off x="4211960" y="3349012"/>
            <a:ext cx="642942" cy="368020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2" name="Group 19"/>
          <p:cNvGrpSpPr>
            <a:grpSpLocks/>
          </p:cNvGrpSpPr>
          <p:nvPr/>
        </p:nvGrpSpPr>
        <p:grpSpPr bwMode="auto">
          <a:xfrm>
            <a:off x="1619672" y="5373216"/>
            <a:ext cx="5688632" cy="1152128"/>
            <a:chOff x="1868488" y="2244145"/>
            <a:chExt cx="1524000" cy="750373"/>
          </a:xfrm>
          <a:solidFill>
            <a:schemeClr val="tx2">
              <a:lumMod val="40000"/>
              <a:lumOff val="60000"/>
            </a:schemeClr>
          </a:solidFill>
        </p:grpSpPr>
        <p:grpSp>
          <p:nvGrpSpPr>
            <p:cNvPr id="13" name="Group 20"/>
            <p:cNvGrpSpPr>
              <a:grpSpLocks/>
            </p:cNvGrpSpPr>
            <p:nvPr/>
          </p:nvGrpSpPr>
          <p:grpSpPr bwMode="auto">
            <a:xfrm>
              <a:off x="1868488" y="2244145"/>
              <a:ext cx="1524000" cy="750373"/>
              <a:chOff x="2016" y="2151"/>
              <a:chExt cx="1680" cy="1205"/>
            </a:xfrm>
            <a:grpFill/>
          </p:grpSpPr>
          <p:sp>
            <p:nvSpPr>
              <p:cNvPr id="15" name="Oval 21"/>
              <p:cNvSpPr>
                <a:spLocks noChangeArrowheads="1"/>
              </p:cNvSpPr>
              <p:nvPr/>
            </p:nvSpPr>
            <p:spPr bwMode="gray">
              <a:xfrm>
                <a:off x="2016" y="2185"/>
                <a:ext cx="1680" cy="1171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Arial" charset="0"/>
                  <a:cs typeface="+mn-cs"/>
                </a:endParaRPr>
              </a:p>
            </p:txBody>
          </p:sp>
          <p:sp>
            <p:nvSpPr>
              <p:cNvPr id="16" name="Freeform 22"/>
              <p:cNvSpPr>
                <a:spLocks/>
              </p:cNvSpPr>
              <p:nvPr/>
            </p:nvSpPr>
            <p:spPr bwMode="gray">
              <a:xfrm>
                <a:off x="2209" y="2151"/>
                <a:ext cx="1274" cy="317"/>
              </a:xfrm>
              <a:custGeom>
                <a:avLst/>
                <a:gdLst/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Arial" charset="0"/>
                  <a:cs typeface="+mn-cs"/>
                </a:endParaRPr>
              </a:p>
            </p:txBody>
          </p:sp>
        </p:grpSp>
        <p:sp>
          <p:nvSpPr>
            <p:cNvPr id="14" name="Text Box 23"/>
            <p:cNvSpPr txBox="1">
              <a:spLocks noChangeArrowheads="1"/>
            </p:cNvSpPr>
            <p:nvPr/>
          </p:nvSpPr>
          <p:spPr bwMode="gray">
            <a:xfrm>
              <a:off x="1944012" y="2515076"/>
              <a:ext cx="1372953" cy="26067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endParaRPr lang="en-US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4617B"/>
                  </a:outerShdw>
                </a:effectLst>
                <a:latin typeface="Arial" charset="0"/>
                <a:cs typeface="+mn-cs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195736" y="5661248"/>
            <a:ext cx="48965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SE. MDN 1</a:t>
            </a:r>
            <a:r>
              <a:rPr lang="id-ID" sz="1600" b="1" dirty="0" smtClean="0">
                <a:latin typeface="Arial" pitchFamily="34" charset="0"/>
                <a:cs typeface="Arial" pitchFamily="34" charset="0"/>
              </a:rPr>
              <a:t>20.04/7504/OTDA Tgl 31-12-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2016 </a:t>
            </a:r>
            <a:r>
              <a:rPr lang="id-ID" sz="1600" b="1" dirty="0" smtClean="0">
                <a:latin typeface="Arial" pitchFamily="34" charset="0"/>
                <a:cs typeface="Arial" pitchFamily="34" charset="0"/>
              </a:rPr>
              <a:t>perihal Pedoman Penyusunan LPPD Tahun 201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6" name="Rounded Rectangle 22"/>
          <p:cNvSpPr>
            <a:spLocks noChangeArrowheads="1"/>
          </p:cNvSpPr>
          <p:nvPr/>
        </p:nvSpPr>
        <p:spPr bwMode="auto">
          <a:xfrm>
            <a:off x="0" y="0"/>
            <a:ext cx="9144000" cy="90872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7E7E9"/>
              </a:gs>
              <a:gs pos="72000">
                <a:srgbClr val="84B8BE"/>
              </a:gs>
              <a:gs pos="100000">
                <a:srgbClr val="66ACB5"/>
              </a:gs>
            </a:gsLst>
            <a:lin ang="5400000" scaled="1"/>
          </a:gradFill>
          <a:ln w="10000" cmpd="sng">
            <a:solidFill>
              <a:schemeClr val="accent2"/>
            </a:solidFill>
            <a:round/>
            <a:headEnd/>
            <a:tailEnd/>
          </a:ln>
          <a:effectLst>
            <a:outerShdw dist="50800" dir="5400000" algn="ctr" rotWithShape="0">
              <a:srgbClr val="4E3B30">
                <a:alpha val="59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anchor="ctr"/>
          <a:lstStyle/>
          <a:p>
            <a:pPr algn="ctr" eaLnBrk="1" hangingPunct="1">
              <a:lnSpc>
                <a:spcPts val="1600"/>
              </a:lnSpc>
            </a:pPr>
            <a:r>
              <a:rPr lang="en-US" altLang="en-US" sz="3200" b="1" i="0" dirty="0" smtClean="0">
                <a:solidFill>
                  <a:srgbClr val="002060"/>
                </a:solidFill>
                <a:latin typeface="Bookman Old Style" pitchFamily="18" charset="0"/>
              </a:rPr>
              <a:t>Hal-</a:t>
            </a:r>
            <a:r>
              <a:rPr lang="en-US" altLang="en-US" sz="3200" b="1" i="0" dirty="0" err="1" smtClean="0">
                <a:solidFill>
                  <a:srgbClr val="002060"/>
                </a:solidFill>
                <a:latin typeface="Bookman Old Style" pitchFamily="18" charset="0"/>
              </a:rPr>
              <a:t>hal</a:t>
            </a:r>
            <a:r>
              <a:rPr lang="en-US" altLang="en-US" sz="3200" b="1" i="0" dirty="0" smtClean="0">
                <a:solidFill>
                  <a:srgbClr val="002060"/>
                </a:solidFill>
                <a:latin typeface="Bookman Old Style" pitchFamily="18" charset="0"/>
              </a:rPr>
              <a:t> Yang </a:t>
            </a:r>
            <a:r>
              <a:rPr lang="en-US" altLang="en-US" sz="3200" b="1" i="0" dirty="0" err="1" smtClean="0">
                <a:solidFill>
                  <a:srgbClr val="002060"/>
                </a:solidFill>
                <a:latin typeface="Bookman Old Style" pitchFamily="18" charset="0"/>
              </a:rPr>
              <a:t>Perlu</a:t>
            </a:r>
            <a:r>
              <a:rPr lang="en-US" altLang="en-US" sz="3200" b="1" i="0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en-US" altLang="en-US" sz="3200" b="1" i="0" dirty="0" err="1" smtClean="0">
                <a:solidFill>
                  <a:srgbClr val="002060"/>
                </a:solidFill>
                <a:latin typeface="Bookman Old Style" pitchFamily="18" charset="0"/>
              </a:rPr>
              <a:t>Menjadi</a:t>
            </a:r>
            <a:r>
              <a:rPr lang="en-US" altLang="en-US" sz="3200" b="1" i="0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en-US" altLang="en-US" sz="3200" b="1" i="0" dirty="0" err="1" smtClean="0">
                <a:solidFill>
                  <a:srgbClr val="002060"/>
                </a:solidFill>
                <a:latin typeface="Bookman Old Style" pitchFamily="18" charset="0"/>
              </a:rPr>
              <a:t>Perhatian</a:t>
            </a:r>
            <a:endParaRPr lang="en-US" altLang="en-US" sz="3200" b="1" i="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31757" name="Rounded Rectangle 24"/>
          <p:cNvSpPr>
            <a:spLocks noChangeArrowheads="1"/>
          </p:cNvSpPr>
          <p:nvPr/>
        </p:nvSpPr>
        <p:spPr bwMode="auto">
          <a:xfrm>
            <a:off x="251520" y="1484784"/>
            <a:ext cx="8582346" cy="4944613"/>
          </a:xfrm>
          <a:prstGeom prst="roundRect">
            <a:avLst>
              <a:gd name="adj" fmla="val 16667"/>
            </a:avLst>
          </a:prstGeom>
          <a:solidFill>
            <a:srgbClr val="DEE9F0"/>
          </a:solidFill>
          <a:ln w="10000" cmpd="sng">
            <a:solidFill>
              <a:srgbClr val="FF0000"/>
            </a:solidFill>
            <a:round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dist="38100" dir="27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algn="just" eaLnBrk="1" hangingPunct="1">
              <a:spcAft>
                <a:spcPts val="600"/>
              </a:spcAft>
            </a:pPr>
            <a:r>
              <a:rPr lang="en-US" altLang="en-US" b="1" dirty="0" err="1" smtClean="0">
                <a:solidFill>
                  <a:srgbClr val="000000"/>
                </a:solidFill>
                <a:latin typeface="Californian FB" pitchFamily="18" charset="0"/>
              </a:rPr>
              <a:t>Merujuk</a:t>
            </a:r>
            <a:r>
              <a:rPr lang="en-US" altLang="en-US" b="1" dirty="0" smtClean="0">
                <a:solidFill>
                  <a:srgbClr val="000000"/>
                </a:solidFill>
                <a:latin typeface="Californian FB" pitchFamily="18" charset="0"/>
              </a:rPr>
              <a:t> </a:t>
            </a:r>
            <a:r>
              <a:rPr lang="en-US" altLang="en-US" b="1" dirty="0" err="1" smtClean="0">
                <a:solidFill>
                  <a:srgbClr val="000000"/>
                </a:solidFill>
                <a:latin typeface="Californian FB" pitchFamily="18" charset="0"/>
              </a:rPr>
              <a:t>pada</a:t>
            </a:r>
            <a:r>
              <a:rPr lang="en-US" altLang="en-US" b="1" dirty="0" smtClean="0">
                <a:solidFill>
                  <a:srgbClr val="000000"/>
                </a:solidFill>
                <a:latin typeface="Californian FB" pitchFamily="18" charset="0"/>
              </a:rPr>
              <a:t> </a:t>
            </a:r>
            <a:r>
              <a:rPr lang="en-US" altLang="en-US" b="1" dirty="0" err="1" smtClean="0">
                <a:solidFill>
                  <a:srgbClr val="000000"/>
                </a:solidFill>
                <a:latin typeface="Californian FB" pitchFamily="18" charset="0"/>
              </a:rPr>
              <a:t>Pasal</a:t>
            </a:r>
            <a:r>
              <a:rPr lang="en-US" altLang="en-US" b="1" dirty="0" smtClean="0">
                <a:solidFill>
                  <a:srgbClr val="000000"/>
                </a:solidFill>
                <a:latin typeface="Californian FB" pitchFamily="18" charset="0"/>
              </a:rPr>
              <a:t> 2 PP No. 3 </a:t>
            </a:r>
            <a:r>
              <a:rPr lang="en-US" altLang="en-US" b="1" dirty="0" err="1" smtClean="0">
                <a:solidFill>
                  <a:srgbClr val="000000"/>
                </a:solidFill>
                <a:latin typeface="Californian FB" pitchFamily="18" charset="0"/>
              </a:rPr>
              <a:t>Tahun</a:t>
            </a:r>
            <a:r>
              <a:rPr lang="en-US" altLang="en-US" b="1" dirty="0" smtClean="0">
                <a:solidFill>
                  <a:srgbClr val="000000"/>
                </a:solidFill>
                <a:latin typeface="Californian FB" pitchFamily="18" charset="0"/>
              </a:rPr>
              <a:t> 2007, </a:t>
            </a:r>
            <a:r>
              <a:rPr lang="en-US" altLang="en-US" b="1" dirty="0" err="1" smtClean="0">
                <a:solidFill>
                  <a:srgbClr val="000000"/>
                </a:solidFill>
                <a:latin typeface="Californian FB" pitchFamily="18" charset="0"/>
              </a:rPr>
              <a:t>bahwa</a:t>
            </a:r>
            <a:r>
              <a:rPr lang="en-US" altLang="en-US" b="1" dirty="0" smtClean="0">
                <a:solidFill>
                  <a:srgbClr val="000000"/>
                </a:solidFill>
                <a:latin typeface="Californian FB" pitchFamily="18" charset="0"/>
              </a:rPr>
              <a:t> </a:t>
            </a:r>
            <a:r>
              <a:rPr lang="en-US" altLang="en-US" b="1" dirty="0" err="1" smtClean="0">
                <a:solidFill>
                  <a:srgbClr val="000000"/>
                </a:solidFill>
                <a:latin typeface="Californian FB" pitchFamily="18" charset="0"/>
              </a:rPr>
              <a:t>Ruang</a:t>
            </a:r>
            <a:r>
              <a:rPr lang="en-US" altLang="en-US" b="1" dirty="0" smtClean="0">
                <a:solidFill>
                  <a:srgbClr val="000000"/>
                </a:solidFill>
                <a:latin typeface="Californian FB" pitchFamily="18" charset="0"/>
              </a:rPr>
              <a:t> </a:t>
            </a:r>
            <a:r>
              <a:rPr lang="en-US" altLang="en-US" b="1" dirty="0" err="1" smtClean="0">
                <a:solidFill>
                  <a:srgbClr val="000000"/>
                </a:solidFill>
                <a:latin typeface="Californian FB" pitchFamily="18" charset="0"/>
              </a:rPr>
              <a:t>Lingkup</a:t>
            </a:r>
            <a:r>
              <a:rPr lang="en-US" altLang="en-US" b="1" dirty="0" smtClean="0">
                <a:solidFill>
                  <a:srgbClr val="000000"/>
                </a:solidFill>
                <a:latin typeface="Californian FB" pitchFamily="18" charset="0"/>
              </a:rPr>
              <a:t> LPPD </a:t>
            </a:r>
            <a:r>
              <a:rPr lang="en-US" altLang="en-US" b="1" dirty="0" err="1" smtClean="0">
                <a:solidFill>
                  <a:srgbClr val="000000"/>
                </a:solidFill>
                <a:latin typeface="Californian FB" pitchFamily="18" charset="0"/>
              </a:rPr>
              <a:t>mencakup</a:t>
            </a:r>
            <a:r>
              <a:rPr lang="en-US" altLang="en-US" b="1" dirty="0" smtClean="0">
                <a:solidFill>
                  <a:srgbClr val="000000"/>
                </a:solidFill>
                <a:latin typeface="Californian FB" pitchFamily="18" charset="0"/>
              </a:rPr>
              <a:t> </a:t>
            </a:r>
            <a:r>
              <a:rPr lang="en-US" altLang="en-US" b="1" dirty="0" err="1" smtClean="0">
                <a:solidFill>
                  <a:srgbClr val="000000"/>
                </a:solidFill>
                <a:latin typeface="Californian FB" pitchFamily="18" charset="0"/>
              </a:rPr>
              <a:t>penyelenggaraan</a:t>
            </a:r>
            <a:r>
              <a:rPr lang="en-US" altLang="en-US" b="1" dirty="0" smtClean="0">
                <a:solidFill>
                  <a:srgbClr val="000000"/>
                </a:solidFill>
                <a:latin typeface="Californian FB" pitchFamily="18" charset="0"/>
              </a:rPr>
              <a:t>:</a:t>
            </a:r>
            <a:endParaRPr lang="id-ID" altLang="en-US" b="1" dirty="0">
              <a:solidFill>
                <a:srgbClr val="000000"/>
              </a:solidFill>
              <a:latin typeface="Californian FB" pitchFamily="18" charset="0"/>
            </a:endParaRPr>
          </a:p>
          <a:p>
            <a:pPr lvl="1" algn="just" eaLnBrk="1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</a:pPr>
            <a:r>
              <a:rPr lang="en-US" altLang="en-US" dirty="0" smtClean="0">
                <a:solidFill>
                  <a:srgbClr val="000000"/>
                </a:solidFill>
                <a:latin typeface="Californian FB" pitchFamily="18" charset="0"/>
              </a:rPr>
              <a:t> </a:t>
            </a:r>
            <a:r>
              <a:rPr lang="en-US" altLang="en-US" b="1" dirty="0" err="1" smtClean="0">
                <a:solidFill>
                  <a:srgbClr val="000000"/>
                </a:solidFill>
                <a:latin typeface="Californian FB" pitchFamily="18" charset="0"/>
              </a:rPr>
              <a:t>Urusan</a:t>
            </a:r>
            <a:r>
              <a:rPr lang="en-US" altLang="en-US" b="1" dirty="0" smtClean="0">
                <a:solidFill>
                  <a:srgbClr val="000000"/>
                </a:solidFill>
                <a:latin typeface="Californian FB" pitchFamily="18" charset="0"/>
              </a:rPr>
              <a:t> </a:t>
            </a:r>
            <a:r>
              <a:rPr lang="en-US" altLang="en-US" b="1" dirty="0" err="1" smtClean="0">
                <a:solidFill>
                  <a:srgbClr val="000000"/>
                </a:solidFill>
                <a:latin typeface="Californian FB" pitchFamily="18" charset="0"/>
              </a:rPr>
              <a:t>Desentralisasi</a:t>
            </a:r>
            <a:endParaRPr lang="en-US" altLang="en-US" b="1" dirty="0" smtClean="0">
              <a:solidFill>
                <a:srgbClr val="000000"/>
              </a:solidFill>
              <a:latin typeface="Californian FB" pitchFamily="18" charset="0"/>
            </a:endParaRPr>
          </a:p>
          <a:p>
            <a:pPr lvl="1" algn="just" eaLnBrk="1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</a:pPr>
            <a:r>
              <a:rPr lang="en-US" altLang="en-US" b="1" dirty="0" smtClean="0">
                <a:solidFill>
                  <a:srgbClr val="000000"/>
                </a:solidFill>
                <a:latin typeface="Californian FB" pitchFamily="18" charset="0"/>
              </a:rPr>
              <a:t> </a:t>
            </a:r>
            <a:r>
              <a:rPr lang="en-US" altLang="en-US" b="1" dirty="0" err="1" smtClean="0">
                <a:solidFill>
                  <a:srgbClr val="000000"/>
                </a:solidFill>
                <a:latin typeface="Californian FB" pitchFamily="18" charset="0"/>
              </a:rPr>
              <a:t>Tugas</a:t>
            </a:r>
            <a:r>
              <a:rPr lang="en-US" altLang="en-US" b="1" dirty="0" smtClean="0">
                <a:solidFill>
                  <a:srgbClr val="000000"/>
                </a:solidFill>
                <a:latin typeface="Californian FB" pitchFamily="18" charset="0"/>
              </a:rPr>
              <a:t> </a:t>
            </a:r>
            <a:r>
              <a:rPr lang="en-US" altLang="en-US" b="1" dirty="0" err="1" smtClean="0">
                <a:solidFill>
                  <a:srgbClr val="000000"/>
                </a:solidFill>
                <a:latin typeface="Californian FB" pitchFamily="18" charset="0"/>
              </a:rPr>
              <a:t>Pembantuan</a:t>
            </a:r>
            <a:endParaRPr lang="en-US" altLang="en-US" b="1" dirty="0" smtClean="0">
              <a:solidFill>
                <a:srgbClr val="000000"/>
              </a:solidFill>
              <a:latin typeface="Californian FB" pitchFamily="18" charset="0"/>
            </a:endParaRPr>
          </a:p>
          <a:p>
            <a:pPr lvl="1" algn="just" eaLnBrk="1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</a:pPr>
            <a:r>
              <a:rPr lang="en-US" altLang="en-US" b="1" dirty="0" smtClean="0">
                <a:solidFill>
                  <a:srgbClr val="000000"/>
                </a:solidFill>
                <a:latin typeface="Californian FB" pitchFamily="18" charset="0"/>
              </a:rPr>
              <a:t> </a:t>
            </a:r>
            <a:r>
              <a:rPr lang="en-US" altLang="en-US" b="1" dirty="0" err="1" smtClean="0">
                <a:solidFill>
                  <a:srgbClr val="000000"/>
                </a:solidFill>
                <a:latin typeface="Californian FB" pitchFamily="18" charset="0"/>
              </a:rPr>
              <a:t>Tugas</a:t>
            </a:r>
            <a:r>
              <a:rPr lang="en-US" altLang="en-US" b="1" dirty="0" smtClean="0">
                <a:solidFill>
                  <a:srgbClr val="000000"/>
                </a:solidFill>
                <a:latin typeface="Californian FB" pitchFamily="18" charset="0"/>
              </a:rPr>
              <a:t> </a:t>
            </a:r>
            <a:r>
              <a:rPr lang="en-US" altLang="en-US" b="1" dirty="0" err="1" smtClean="0">
                <a:solidFill>
                  <a:srgbClr val="000000"/>
                </a:solidFill>
                <a:latin typeface="Californian FB" pitchFamily="18" charset="0"/>
              </a:rPr>
              <a:t>Umum</a:t>
            </a:r>
            <a:r>
              <a:rPr lang="en-US" altLang="en-US" b="1" dirty="0" smtClean="0">
                <a:solidFill>
                  <a:srgbClr val="000000"/>
                </a:solidFill>
                <a:latin typeface="Californian FB" pitchFamily="18" charset="0"/>
              </a:rPr>
              <a:t> Pemerintahan</a:t>
            </a:r>
            <a:endParaRPr lang="id-ID" altLang="en-US" b="1" dirty="0">
              <a:solidFill>
                <a:srgbClr val="000000"/>
              </a:solidFill>
              <a:latin typeface="Californian FB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id-ID" altLang="en-US" dirty="0">
              <a:solidFill>
                <a:srgbClr val="000000"/>
              </a:solidFill>
              <a:latin typeface="Californian FB" pitchFamily="18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9CF6D-67AE-462C-84C2-410F03EDCE9B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5" name="Rounded Rectangle 24"/>
          <p:cNvSpPr>
            <a:spLocks noChangeArrowheads="1"/>
          </p:cNvSpPr>
          <p:nvPr/>
        </p:nvSpPr>
        <p:spPr bwMode="auto">
          <a:xfrm>
            <a:off x="251520" y="1484783"/>
            <a:ext cx="8582347" cy="4944613"/>
          </a:xfrm>
          <a:prstGeom prst="roundRect">
            <a:avLst>
              <a:gd name="adj" fmla="val 16667"/>
            </a:avLst>
          </a:prstGeom>
          <a:solidFill>
            <a:srgbClr val="DEE9F0"/>
          </a:solidFill>
          <a:ln w="10000" cmpd="sng">
            <a:solidFill>
              <a:srgbClr val="FF0000"/>
            </a:solidFill>
            <a:round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dist="38100" dir="27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algn="just" eaLnBrk="1" hangingPunct="1">
              <a:lnSpc>
                <a:spcPct val="150000"/>
              </a:lnSpc>
            </a:pPr>
            <a:endParaRPr lang="id-ID" altLang="en-US" sz="2000" dirty="0">
              <a:solidFill>
                <a:srgbClr val="000000"/>
              </a:solidFill>
              <a:latin typeface="+mn-lt"/>
            </a:endParaRP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q"/>
            </a:pPr>
            <a:r>
              <a:rPr lang="en-US" altLang="en-US" sz="2000" dirty="0" smtClean="0">
                <a:latin typeface="+mn-lt"/>
              </a:rPr>
              <a:t> </a:t>
            </a:r>
            <a:r>
              <a:rPr lang="en-US" altLang="en-US" sz="2000" dirty="0" err="1" smtClean="0">
                <a:latin typeface="+mn-lt"/>
              </a:rPr>
              <a:t>Sampaikanlah</a:t>
            </a:r>
            <a:r>
              <a:rPr lang="en-US" altLang="en-US" sz="2000" dirty="0" smtClean="0">
                <a:latin typeface="+mn-lt"/>
              </a:rPr>
              <a:t> LPPD </a:t>
            </a:r>
            <a:r>
              <a:rPr lang="en-US" altLang="en-US" sz="2000" dirty="0" err="1" smtClean="0">
                <a:latin typeface="+mn-lt"/>
              </a:rPr>
              <a:t>berdasarkan</a:t>
            </a:r>
            <a:r>
              <a:rPr lang="en-US" altLang="en-US" sz="2000" dirty="0" smtClean="0">
                <a:latin typeface="+mn-lt"/>
              </a:rPr>
              <a:t> data </a:t>
            </a:r>
            <a:r>
              <a:rPr lang="en-US" altLang="en-US" sz="2000" dirty="0" err="1" smtClean="0">
                <a:latin typeface="+mn-lt"/>
              </a:rPr>
              <a:t>dan</a:t>
            </a:r>
            <a:r>
              <a:rPr lang="en-US" altLang="en-US" sz="2000" dirty="0" smtClean="0">
                <a:latin typeface="+mn-lt"/>
              </a:rPr>
              <a:t> </a:t>
            </a:r>
            <a:r>
              <a:rPr lang="en-US" altLang="en-US" sz="2000" dirty="0" err="1" smtClean="0">
                <a:latin typeface="+mn-lt"/>
              </a:rPr>
              <a:t>fakta</a:t>
            </a:r>
            <a:r>
              <a:rPr lang="en-US" altLang="en-US" sz="2000" dirty="0" smtClean="0">
                <a:latin typeface="+mn-lt"/>
              </a:rPr>
              <a:t> yang valid </a:t>
            </a:r>
            <a:r>
              <a:rPr lang="en-US" altLang="en-US" sz="2000" dirty="0" err="1" smtClean="0">
                <a:latin typeface="+mn-lt"/>
              </a:rPr>
              <a:t>sehingga</a:t>
            </a:r>
            <a:r>
              <a:rPr lang="en-US" altLang="en-US" sz="2000" dirty="0" smtClean="0">
                <a:latin typeface="+mn-lt"/>
              </a:rPr>
              <a:t> </a:t>
            </a:r>
            <a:r>
              <a:rPr lang="en-US" altLang="en-US" sz="2000" dirty="0" err="1" smtClean="0">
                <a:latin typeface="+mn-lt"/>
              </a:rPr>
              <a:t>informasi</a:t>
            </a:r>
            <a:r>
              <a:rPr lang="en-US" altLang="en-US" sz="2000" dirty="0" smtClean="0">
                <a:latin typeface="+mn-lt"/>
              </a:rPr>
              <a:t> yang </a:t>
            </a:r>
            <a:r>
              <a:rPr lang="en-US" altLang="en-US" sz="2000" dirty="0" err="1" smtClean="0">
                <a:latin typeface="+mn-lt"/>
              </a:rPr>
              <a:t>disampaikan</a:t>
            </a:r>
            <a:r>
              <a:rPr lang="en-US" altLang="en-US" sz="2000" dirty="0" smtClean="0">
                <a:latin typeface="+mn-lt"/>
              </a:rPr>
              <a:t> </a:t>
            </a:r>
            <a:r>
              <a:rPr lang="en-US" altLang="en-US" sz="2000" dirty="0" err="1" smtClean="0">
                <a:latin typeface="+mn-lt"/>
              </a:rPr>
              <a:t>menggambarkan</a:t>
            </a:r>
            <a:r>
              <a:rPr lang="en-US" altLang="en-US" sz="2000" dirty="0" smtClean="0">
                <a:latin typeface="+mn-lt"/>
              </a:rPr>
              <a:t> </a:t>
            </a:r>
            <a:r>
              <a:rPr lang="en-US" altLang="en-US" sz="2000" dirty="0" err="1" smtClean="0">
                <a:latin typeface="+mn-lt"/>
              </a:rPr>
              <a:t>kondisi</a:t>
            </a:r>
            <a:r>
              <a:rPr lang="en-US" altLang="en-US" sz="2000" dirty="0" smtClean="0">
                <a:latin typeface="+mn-lt"/>
              </a:rPr>
              <a:t> daerah yang </a:t>
            </a:r>
            <a:r>
              <a:rPr lang="en-US" altLang="en-US" sz="2000" dirty="0" err="1" smtClean="0">
                <a:latin typeface="+mn-lt"/>
              </a:rPr>
              <a:t>sebenarnya</a:t>
            </a:r>
            <a:r>
              <a:rPr lang="en-US" altLang="en-US" sz="2000" dirty="0" smtClean="0">
                <a:latin typeface="+mn-lt"/>
              </a:rPr>
              <a:t>.</a:t>
            </a: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000" dirty="0" smtClean="0"/>
              <a:t> </a:t>
            </a:r>
            <a:r>
              <a:rPr lang="id-ID" sz="2000" dirty="0" smtClean="0"/>
              <a:t>Untuk meningkatkan kualitas data yang disajikan dalam LPPD serta kinerja penyelenggaraan pemerintahan daerah, perlu dilakukan penilaian mandiri </a:t>
            </a:r>
            <a:r>
              <a:rPr lang="id-ID" sz="2000" i="1" dirty="0" smtClean="0"/>
              <a:t>self assessment</a:t>
            </a:r>
            <a:r>
              <a:rPr lang="id-ID" sz="2000" dirty="0" smtClean="0"/>
              <a:t> yang dilaksanakan oleh Tim Penilai yang diketua oleh Sekretaris Daerah</a:t>
            </a:r>
            <a:r>
              <a:rPr lang="en-US" sz="2000" dirty="0" smtClean="0"/>
              <a:t>. (PP 6 </a:t>
            </a:r>
            <a:r>
              <a:rPr lang="en-US" sz="2000" dirty="0" err="1" smtClean="0"/>
              <a:t>Tahun</a:t>
            </a:r>
            <a:r>
              <a:rPr lang="en-US" sz="2000" dirty="0" smtClean="0"/>
              <a:t> 2008 </a:t>
            </a:r>
            <a:r>
              <a:rPr lang="en-US" sz="2000" dirty="0" err="1" smtClean="0"/>
              <a:t>Pasal</a:t>
            </a:r>
            <a:r>
              <a:rPr lang="en-US" sz="2000" dirty="0" smtClean="0"/>
              <a:t> 32 </a:t>
            </a:r>
            <a:r>
              <a:rPr lang="en-US" sz="2000" dirty="0" err="1" smtClean="0"/>
              <a:t>s.d</a:t>
            </a:r>
            <a:r>
              <a:rPr lang="en-US" sz="2000" dirty="0" smtClean="0"/>
              <a:t>. </a:t>
            </a:r>
            <a:r>
              <a:rPr lang="en-US" sz="2000" dirty="0" err="1" smtClean="0"/>
              <a:t>Pasal</a:t>
            </a:r>
            <a:r>
              <a:rPr lang="en-US" sz="2000" dirty="0" smtClean="0"/>
              <a:t> 39)</a:t>
            </a: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000" dirty="0" smtClean="0"/>
              <a:t> </a:t>
            </a:r>
            <a:r>
              <a:rPr lang="en-US" sz="2000" dirty="0" err="1" smtClean="0"/>
              <a:t>Jadikanlah</a:t>
            </a:r>
            <a:r>
              <a:rPr lang="en-US" sz="2000" dirty="0" smtClean="0"/>
              <a:t> </a:t>
            </a:r>
            <a:r>
              <a:rPr lang="en-US" sz="2000" dirty="0" err="1" smtClean="0"/>
              <a:t>Indikator</a:t>
            </a:r>
            <a:r>
              <a:rPr lang="en-US" sz="2000" dirty="0" smtClean="0"/>
              <a:t> </a:t>
            </a:r>
            <a:r>
              <a:rPr lang="en-US" sz="2000" dirty="0" err="1" smtClean="0"/>
              <a:t>Kinerja</a:t>
            </a:r>
            <a:r>
              <a:rPr lang="en-US" sz="2000" dirty="0" smtClean="0"/>
              <a:t> </a:t>
            </a:r>
            <a:r>
              <a:rPr lang="en-US" sz="2000" dirty="0" err="1" smtClean="0"/>
              <a:t>Kunci</a:t>
            </a:r>
            <a:r>
              <a:rPr lang="en-US" sz="2000" dirty="0" smtClean="0"/>
              <a:t> (IKK) LPPD </a:t>
            </a:r>
            <a:r>
              <a:rPr lang="en-US" sz="2000" dirty="0" err="1" smtClean="0"/>
              <a:t>sebagai</a:t>
            </a:r>
            <a:r>
              <a:rPr lang="en-US" sz="2000" dirty="0" smtClean="0"/>
              <a:t> </a:t>
            </a:r>
            <a:r>
              <a:rPr lang="en-US" sz="2000" dirty="0" err="1" smtClean="0"/>
              <a:t>indikator</a:t>
            </a:r>
            <a:r>
              <a:rPr lang="en-US" sz="2000" dirty="0" smtClean="0"/>
              <a:t> </a:t>
            </a:r>
            <a:r>
              <a:rPr lang="en-US" sz="2000" dirty="0" err="1" smtClean="0"/>
              <a:t>kinerja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dirty="0" err="1" smtClean="0"/>
              <a:t>setiap</a:t>
            </a:r>
            <a:r>
              <a:rPr lang="en-US" sz="2000" dirty="0" smtClean="0"/>
              <a:t> SKPD </a:t>
            </a:r>
            <a:r>
              <a:rPr lang="en-US" sz="2000" dirty="0" err="1" smtClean="0"/>
              <a:t>sehingga</a:t>
            </a:r>
            <a:r>
              <a:rPr lang="en-US" sz="2000" dirty="0" smtClean="0"/>
              <a:t> </a:t>
            </a:r>
            <a:r>
              <a:rPr lang="en-US" sz="2000" dirty="0" err="1" smtClean="0"/>
              <a:t>kontrol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pencapaian</a:t>
            </a:r>
            <a:r>
              <a:rPr lang="en-US" sz="2000" dirty="0" smtClean="0"/>
              <a:t> </a:t>
            </a:r>
            <a:r>
              <a:rPr lang="en-US" sz="2000" dirty="0" err="1" smtClean="0"/>
              <a:t>kinerja</a:t>
            </a:r>
            <a:r>
              <a:rPr lang="en-US" sz="2000" dirty="0" smtClean="0"/>
              <a:t> </a:t>
            </a:r>
            <a:r>
              <a:rPr lang="en-US" sz="2000" dirty="0" err="1" smtClean="0"/>
              <a:t>lebih</a:t>
            </a:r>
            <a:r>
              <a:rPr lang="en-US" sz="2000" dirty="0" smtClean="0"/>
              <a:t> optimal.</a:t>
            </a:r>
            <a:endParaRPr lang="id-ID" sz="2000" dirty="0" smtClean="0"/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q"/>
            </a:pPr>
            <a:endParaRPr lang="id-ID" altLang="en-US" sz="2000" dirty="0">
              <a:solidFill>
                <a:srgbClr val="000000"/>
              </a:solidFill>
              <a:latin typeface="+mn-lt"/>
            </a:endParaRPr>
          </a:p>
          <a:p>
            <a:pPr algn="just" eaLnBrk="1" hangingPunct="1">
              <a:lnSpc>
                <a:spcPct val="150000"/>
              </a:lnSpc>
            </a:pPr>
            <a:endParaRPr lang="id-ID" altLang="en-US" sz="20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870529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6" name="Rounded Rectangle 22"/>
          <p:cNvSpPr>
            <a:spLocks noChangeArrowheads="1"/>
          </p:cNvSpPr>
          <p:nvPr/>
        </p:nvSpPr>
        <p:spPr bwMode="auto">
          <a:xfrm>
            <a:off x="152400" y="334945"/>
            <a:ext cx="8786813" cy="6651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7E7E9"/>
              </a:gs>
              <a:gs pos="72000">
                <a:srgbClr val="84B8BE"/>
              </a:gs>
              <a:gs pos="100000">
                <a:srgbClr val="66ACB5"/>
              </a:gs>
            </a:gsLst>
            <a:lin ang="5400000" scaled="1"/>
          </a:gradFill>
          <a:ln w="10000" cmpd="sng">
            <a:solidFill>
              <a:schemeClr val="accent2"/>
            </a:solidFill>
            <a:round/>
            <a:headEnd/>
            <a:tailEnd/>
          </a:ln>
          <a:effectLst>
            <a:outerShdw dist="50800" dir="5400000" algn="ctr" rotWithShape="0">
              <a:srgbClr val="4E3B30">
                <a:alpha val="59000"/>
              </a:srgbClr>
            </a:outerShdw>
          </a:effectLst>
        </p:spPr>
        <p:txBody>
          <a:bodyPr anchor="ctr"/>
          <a:lstStyle/>
          <a:p>
            <a:pPr algn="ctr" eaLnBrk="1" hangingPunct="1">
              <a:lnSpc>
                <a:spcPts val="1600"/>
              </a:lnSpc>
            </a:pPr>
            <a:r>
              <a:rPr lang="id-ID" altLang="en-US" sz="2000" b="1" i="0" dirty="0" smtClean="0">
                <a:solidFill>
                  <a:srgbClr val="002060"/>
                </a:solidFill>
                <a:latin typeface="Bookman Old Style" pitchFamily="18" charset="0"/>
              </a:rPr>
              <a:t>KEKUASAAN PEMERINTAHAN</a:t>
            </a:r>
            <a:endParaRPr lang="en-US" altLang="en-US" sz="2000" b="1" i="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31757" name="Rounded Rectangle 24"/>
          <p:cNvSpPr>
            <a:spLocks noChangeArrowheads="1"/>
          </p:cNvSpPr>
          <p:nvPr/>
        </p:nvSpPr>
        <p:spPr bwMode="auto">
          <a:xfrm>
            <a:off x="66675" y="1340769"/>
            <a:ext cx="8839200" cy="5088628"/>
          </a:xfrm>
          <a:prstGeom prst="roundRect">
            <a:avLst>
              <a:gd name="adj" fmla="val 16667"/>
            </a:avLst>
          </a:prstGeom>
          <a:solidFill>
            <a:srgbClr val="DEE9F0"/>
          </a:solidFill>
          <a:ln w="10000" cmpd="sng">
            <a:solidFill>
              <a:srgbClr val="FF0000"/>
            </a:solidFill>
            <a:round/>
            <a:headEnd/>
            <a:tailEnd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algn="just" eaLnBrk="1" hangingPunct="1">
              <a:lnSpc>
                <a:spcPct val="150000"/>
              </a:lnSpc>
            </a:pPr>
            <a:endParaRPr lang="id-ID" altLang="en-US" sz="1800" dirty="0">
              <a:solidFill>
                <a:srgbClr val="000000"/>
              </a:solidFill>
              <a:latin typeface="Franklin Gothic Book" pitchFamily="34" charset="0"/>
            </a:endParaRP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q"/>
            </a:pPr>
            <a:r>
              <a:rPr lang="id-ID" altLang="en-US" sz="1700" dirty="0">
                <a:solidFill>
                  <a:srgbClr val="000000"/>
                </a:solidFill>
                <a:latin typeface="Franklin Gothic Book" pitchFamily="34" charset="0"/>
              </a:rPr>
              <a:t>Konsekuensi dari negara kesatuan adalah pemegang kekuasaan pemerintahan dan tanggung jawab akhir pemerintahan ada ditangan </a:t>
            </a:r>
            <a:r>
              <a:rPr lang="id-ID" altLang="en-US" sz="1700" dirty="0" smtClean="0">
                <a:solidFill>
                  <a:srgbClr val="000000"/>
                </a:solidFill>
                <a:latin typeface="Franklin Gothic Book" pitchFamily="34" charset="0"/>
              </a:rPr>
              <a:t>Presiden</a:t>
            </a:r>
            <a:r>
              <a:rPr lang="en-US" altLang="en-US" sz="1700" dirty="0" smtClean="0">
                <a:solidFill>
                  <a:srgbClr val="000000"/>
                </a:solidFill>
                <a:latin typeface="Franklin Gothic Book" pitchFamily="34" charset="0"/>
              </a:rPr>
              <a:t>. (</a:t>
            </a:r>
            <a:r>
              <a:rPr lang="en-US" altLang="en-US" sz="1700" dirty="0" err="1" smtClean="0">
                <a:solidFill>
                  <a:srgbClr val="000000"/>
                </a:solidFill>
                <a:latin typeface="Franklin Gothic Book" pitchFamily="34" charset="0"/>
              </a:rPr>
              <a:t>Pasal</a:t>
            </a:r>
            <a:r>
              <a:rPr lang="en-US" altLang="en-US" sz="1700" dirty="0" smtClean="0">
                <a:solidFill>
                  <a:srgbClr val="000000"/>
                </a:solidFill>
                <a:latin typeface="Franklin Gothic Book" pitchFamily="34" charset="0"/>
              </a:rPr>
              <a:t> 4 UUD 1945)</a:t>
            </a:r>
            <a:r>
              <a:rPr lang="id-ID" altLang="en-US" sz="1700" dirty="0" smtClean="0">
                <a:solidFill>
                  <a:srgbClr val="000000"/>
                </a:solidFill>
                <a:latin typeface="Franklin Gothic Book" pitchFamily="34" charset="0"/>
              </a:rPr>
              <a:t> </a:t>
            </a:r>
            <a:endParaRPr lang="id-ID" altLang="en-US" sz="1700" dirty="0">
              <a:solidFill>
                <a:srgbClr val="000000"/>
              </a:solidFill>
              <a:latin typeface="Franklin Gothic Book" pitchFamily="34" charset="0"/>
            </a:endParaRP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q"/>
            </a:pPr>
            <a:r>
              <a:rPr lang="id-ID" altLang="en-US" sz="1700" dirty="0" smtClean="0">
                <a:solidFill>
                  <a:srgbClr val="000000"/>
                </a:solidFill>
                <a:latin typeface="Franklin Gothic Book" pitchFamily="34" charset="0"/>
              </a:rPr>
              <a:t>Penyelenggaraan </a:t>
            </a:r>
            <a:r>
              <a:rPr lang="id-ID" altLang="en-US" sz="1700" dirty="0">
                <a:solidFill>
                  <a:srgbClr val="000000"/>
                </a:solidFill>
                <a:latin typeface="Franklin Gothic Book" pitchFamily="34" charset="0"/>
              </a:rPr>
              <a:t>urusan pemerintahan  di daerah dilaksanakan berdasarkan asas desentralisasi, dekonsentrasi dan tugas pembantuan</a:t>
            </a:r>
            <a:r>
              <a:rPr lang="id-ID" altLang="en-US" sz="1700" dirty="0" smtClean="0">
                <a:solidFill>
                  <a:srgbClr val="000000"/>
                </a:solidFill>
                <a:latin typeface="Franklin Gothic Book" pitchFamily="34" charset="0"/>
              </a:rPr>
              <a:t>.</a:t>
            </a:r>
            <a:r>
              <a:rPr lang="en-US" altLang="en-US" sz="1700" dirty="0" smtClean="0">
                <a:solidFill>
                  <a:srgbClr val="000000"/>
                </a:solidFill>
                <a:latin typeface="Franklin Gothic Book" pitchFamily="34" charset="0"/>
              </a:rPr>
              <a:t>  (</a:t>
            </a:r>
            <a:r>
              <a:rPr lang="en-US" altLang="en-US" sz="1700" dirty="0" err="1" smtClean="0">
                <a:solidFill>
                  <a:srgbClr val="000000"/>
                </a:solidFill>
                <a:latin typeface="Franklin Gothic Book" pitchFamily="34" charset="0"/>
              </a:rPr>
              <a:t>Pasal</a:t>
            </a:r>
            <a:r>
              <a:rPr lang="en-US" altLang="en-US" sz="1700" dirty="0" smtClean="0">
                <a:solidFill>
                  <a:srgbClr val="000000"/>
                </a:solidFill>
                <a:latin typeface="Franklin Gothic Book" pitchFamily="34" charset="0"/>
              </a:rPr>
              <a:t> 18 UUD 1945 </a:t>
            </a:r>
            <a:r>
              <a:rPr lang="en-US" altLang="en-US" sz="1700" dirty="0" err="1" smtClean="0">
                <a:solidFill>
                  <a:srgbClr val="000000"/>
                </a:solidFill>
                <a:latin typeface="Franklin Gothic Book" pitchFamily="34" charset="0"/>
              </a:rPr>
              <a:t>dan</a:t>
            </a:r>
            <a:r>
              <a:rPr lang="en-US" altLang="en-US" sz="1700" dirty="0" smtClean="0">
                <a:solidFill>
                  <a:srgbClr val="000000"/>
                </a:solidFill>
                <a:latin typeface="Franklin Gothic Book" pitchFamily="34" charset="0"/>
              </a:rPr>
              <a:t> UU 23 </a:t>
            </a:r>
            <a:r>
              <a:rPr lang="en-US" altLang="en-US" sz="1700" dirty="0" err="1" smtClean="0">
                <a:solidFill>
                  <a:srgbClr val="000000"/>
                </a:solidFill>
                <a:latin typeface="Franklin Gothic Book" pitchFamily="34" charset="0"/>
              </a:rPr>
              <a:t>Tahun</a:t>
            </a:r>
            <a:r>
              <a:rPr lang="en-US" altLang="en-US" sz="1700" dirty="0" smtClean="0">
                <a:solidFill>
                  <a:srgbClr val="000000"/>
                </a:solidFill>
                <a:latin typeface="Franklin Gothic Book" pitchFamily="34" charset="0"/>
              </a:rPr>
              <a:t> 2014 </a:t>
            </a:r>
            <a:r>
              <a:rPr lang="en-US" altLang="en-US" sz="1700" dirty="0" err="1" smtClean="0">
                <a:solidFill>
                  <a:srgbClr val="000000"/>
                </a:solidFill>
                <a:latin typeface="Franklin Gothic Book" pitchFamily="34" charset="0"/>
              </a:rPr>
              <a:t>tentang</a:t>
            </a:r>
            <a:r>
              <a:rPr lang="en-US" altLang="en-US" sz="1700" dirty="0" smtClean="0">
                <a:solidFill>
                  <a:srgbClr val="000000"/>
                </a:solidFill>
                <a:latin typeface="Franklin Gothic Book" pitchFamily="34" charset="0"/>
              </a:rPr>
              <a:t> Pemerintahan Daerah)</a:t>
            </a:r>
            <a:endParaRPr lang="id-ID" altLang="en-US" sz="1700" dirty="0" smtClean="0">
              <a:solidFill>
                <a:srgbClr val="000000"/>
              </a:solidFill>
              <a:latin typeface="Franklin Gothic Book" pitchFamily="34" charset="0"/>
            </a:endParaRP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q"/>
            </a:pPr>
            <a:r>
              <a:rPr lang="id-ID" altLang="en-US" sz="1700" dirty="0" smtClean="0">
                <a:solidFill>
                  <a:srgbClr val="000000"/>
                </a:solidFill>
                <a:latin typeface="Franklin Gothic Book" pitchFamily="34" charset="0"/>
              </a:rPr>
              <a:t>Urusan Pemerintahan adalah kekuasaan pemerintahan yang menjadi kewenangan Presiden yang pelaksanaannya dilakukan oleh kementerian negara dan penyelenggara Pemerintahan Daerah untuk melindungi, melayani, memberdayakan, dan menyejahterakan masyarakat.</a:t>
            </a:r>
            <a:endParaRPr lang="en-US" altLang="en-US" sz="1700" dirty="0" smtClean="0">
              <a:solidFill>
                <a:srgbClr val="000000"/>
              </a:solidFill>
              <a:latin typeface="Franklin Gothic Book" pitchFamily="34" charset="0"/>
            </a:endParaRPr>
          </a:p>
          <a:p>
            <a:pPr lvl="0" algn="just" eaLnBrk="1" hangingPunct="1">
              <a:lnSpc>
                <a:spcPct val="150000"/>
              </a:lnSpc>
              <a:buFont typeface="Wingdings" pitchFamily="2" charset="2"/>
              <a:buChar char="q"/>
            </a:pPr>
            <a:r>
              <a:rPr lang="en-US" altLang="en-US" sz="1700" b="1" dirty="0" smtClean="0">
                <a:solidFill>
                  <a:srgbClr val="000000"/>
                </a:solidFill>
                <a:latin typeface="Franklin Gothic Book" pitchFamily="34" charset="0"/>
              </a:rPr>
              <a:t>KDH </a:t>
            </a:r>
            <a:r>
              <a:rPr lang="en-US" altLang="en-US" sz="1700" b="1" dirty="0" err="1" smtClean="0">
                <a:solidFill>
                  <a:srgbClr val="000000"/>
                </a:solidFill>
                <a:latin typeface="Franklin Gothic Book" pitchFamily="34" charset="0"/>
              </a:rPr>
              <a:t>memiliki</a:t>
            </a:r>
            <a:r>
              <a:rPr lang="en-US" altLang="en-US" sz="1700" b="1" dirty="0" smtClean="0">
                <a:solidFill>
                  <a:srgbClr val="000000"/>
                </a:solidFill>
                <a:latin typeface="Franklin Gothic Book" pitchFamily="34" charset="0"/>
              </a:rPr>
              <a:t> </a:t>
            </a:r>
            <a:r>
              <a:rPr lang="en-US" altLang="en-US" sz="1700" b="1" dirty="0" err="1" smtClean="0">
                <a:solidFill>
                  <a:srgbClr val="000000"/>
                </a:solidFill>
                <a:latin typeface="Franklin Gothic Book" pitchFamily="34" charset="0"/>
              </a:rPr>
              <a:t>kewajiban</a:t>
            </a:r>
            <a:r>
              <a:rPr lang="en-US" altLang="en-US" sz="1700" b="1" dirty="0" smtClean="0">
                <a:solidFill>
                  <a:srgbClr val="000000"/>
                </a:solidFill>
                <a:latin typeface="Franklin Gothic Book" pitchFamily="34" charset="0"/>
              </a:rPr>
              <a:t> </a:t>
            </a:r>
            <a:r>
              <a:rPr lang="en-US" altLang="en-US" sz="1700" dirty="0" err="1" smtClean="0">
                <a:solidFill>
                  <a:srgbClr val="000000"/>
                </a:solidFill>
                <a:latin typeface="Franklin Gothic Book" pitchFamily="34" charset="0"/>
              </a:rPr>
              <a:t>menyampaikan</a:t>
            </a:r>
            <a:r>
              <a:rPr lang="en-US" altLang="en-US" sz="1700" dirty="0" smtClean="0">
                <a:solidFill>
                  <a:srgbClr val="000000"/>
                </a:solidFill>
                <a:latin typeface="Franklin Gothic Book" pitchFamily="34" charset="0"/>
              </a:rPr>
              <a:t> </a:t>
            </a:r>
            <a:r>
              <a:rPr lang="en-US" altLang="en-US" sz="1700" dirty="0" err="1" smtClean="0">
                <a:solidFill>
                  <a:srgbClr val="000000"/>
                </a:solidFill>
                <a:latin typeface="Franklin Gothic Book" pitchFamily="34" charset="0"/>
              </a:rPr>
              <a:t>hasil</a:t>
            </a:r>
            <a:r>
              <a:rPr lang="en-US" altLang="en-US" sz="1700" dirty="0" smtClean="0">
                <a:solidFill>
                  <a:srgbClr val="000000"/>
                </a:solidFill>
                <a:latin typeface="Franklin Gothic Book" pitchFamily="34" charset="0"/>
              </a:rPr>
              <a:t> </a:t>
            </a:r>
            <a:r>
              <a:rPr lang="en-US" altLang="en-US" sz="1700" dirty="0" err="1" smtClean="0">
                <a:solidFill>
                  <a:srgbClr val="000000"/>
                </a:solidFill>
                <a:latin typeface="Franklin Gothic Book" pitchFamily="34" charset="0"/>
              </a:rPr>
              <a:t>dan</a:t>
            </a:r>
            <a:r>
              <a:rPr lang="en-US" altLang="en-US" sz="1700" dirty="0" smtClean="0">
                <a:solidFill>
                  <a:srgbClr val="000000"/>
                </a:solidFill>
                <a:latin typeface="Franklin Gothic Book" pitchFamily="34" charset="0"/>
              </a:rPr>
              <a:t> </a:t>
            </a:r>
            <a:r>
              <a:rPr lang="en-US" altLang="en-US" sz="1700" dirty="0" err="1" smtClean="0">
                <a:solidFill>
                  <a:srgbClr val="000000"/>
                </a:solidFill>
                <a:latin typeface="Franklin Gothic Book" pitchFamily="34" charset="0"/>
              </a:rPr>
              <a:t>pertanggungjawaban</a:t>
            </a:r>
            <a:r>
              <a:rPr lang="en-US" altLang="en-US" sz="1700" dirty="0" smtClean="0">
                <a:solidFill>
                  <a:srgbClr val="000000"/>
                </a:solidFill>
                <a:latin typeface="Franklin Gothic Book" pitchFamily="34" charset="0"/>
              </a:rPr>
              <a:t> </a:t>
            </a:r>
            <a:r>
              <a:rPr lang="en-US" altLang="en-US" sz="1700" dirty="0" err="1" smtClean="0">
                <a:solidFill>
                  <a:srgbClr val="000000"/>
                </a:solidFill>
                <a:latin typeface="Franklin Gothic Book" pitchFamily="34" charset="0"/>
              </a:rPr>
              <a:t>penyelenggaraan</a:t>
            </a:r>
            <a:r>
              <a:rPr lang="en-US" altLang="en-US" sz="1700" dirty="0" smtClean="0">
                <a:solidFill>
                  <a:srgbClr val="000000"/>
                </a:solidFill>
                <a:latin typeface="Franklin Gothic Book" pitchFamily="34" charset="0"/>
              </a:rPr>
              <a:t> </a:t>
            </a:r>
            <a:r>
              <a:rPr lang="en-US" altLang="en-US" sz="1700" dirty="0" err="1" smtClean="0">
                <a:solidFill>
                  <a:srgbClr val="000000"/>
                </a:solidFill>
                <a:latin typeface="Franklin Gothic Book" pitchFamily="34" charset="0"/>
              </a:rPr>
              <a:t>pemerintahan</a:t>
            </a:r>
            <a:r>
              <a:rPr lang="en-US" altLang="en-US" sz="1700" dirty="0" smtClean="0">
                <a:solidFill>
                  <a:srgbClr val="000000"/>
                </a:solidFill>
                <a:latin typeface="Franklin Gothic Book" pitchFamily="34" charset="0"/>
              </a:rPr>
              <a:t> </a:t>
            </a:r>
            <a:r>
              <a:rPr lang="en-US" altLang="en-US" sz="1700" dirty="0" err="1" smtClean="0">
                <a:solidFill>
                  <a:srgbClr val="000000"/>
                </a:solidFill>
                <a:latin typeface="Franklin Gothic Book" pitchFamily="34" charset="0"/>
              </a:rPr>
              <a:t>kepada</a:t>
            </a:r>
            <a:r>
              <a:rPr lang="en-US" altLang="en-US" sz="1700" dirty="0" smtClean="0">
                <a:solidFill>
                  <a:srgbClr val="000000"/>
                </a:solidFill>
                <a:latin typeface="Franklin Gothic Book" pitchFamily="34" charset="0"/>
              </a:rPr>
              <a:t> </a:t>
            </a:r>
            <a:r>
              <a:rPr lang="en-US" altLang="en-US" sz="1700" dirty="0" err="1" smtClean="0">
                <a:solidFill>
                  <a:srgbClr val="000000"/>
                </a:solidFill>
                <a:latin typeface="Franklin Gothic Book" pitchFamily="34" charset="0"/>
              </a:rPr>
              <a:t>pemerintah</a:t>
            </a:r>
            <a:r>
              <a:rPr lang="en-US" altLang="en-US" sz="1700" dirty="0" smtClean="0">
                <a:solidFill>
                  <a:srgbClr val="000000"/>
                </a:solidFill>
                <a:latin typeface="Franklin Gothic Book" pitchFamily="34" charset="0"/>
              </a:rPr>
              <a:t> </a:t>
            </a:r>
            <a:r>
              <a:rPr lang="en-US" altLang="en-US" sz="1700" dirty="0" err="1" smtClean="0">
                <a:solidFill>
                  <a:srgbClr val="000000"/>
                </a:solidFill>
                <a:latin typeface="Franklin Gothic Book" pitchFamily="34" charset="0"/>
              </a:rPr>
              <a:t>pusat</a:t>
            </a:r>
            <a:r>
              <a:rPr lang="en-US" altLang="en-US" sz="1700" dirty="0" smtClean="0">
                <a:solidFill>
                  <a:srgbClr val="000000"/>
                </a:solidFill>
                <a:latin typeface="Franklin Gothic Book" pitchFamily="34" charset="0"/>
              </a:rPr>
              <a:t> dalam </a:t>
            </a:r>
            <a:r>
              <a:rPr lang="en-US" altLang="en-US" sz="1700" dirty="0" err="1" smtClean="0">
                <a:solidFill>
                  <a:srgbClr val="000000"/>
                </a:solidFill>
                <a:latin typeface="Franklin Gothic Book" pitchFamily="34" charset="0"/>
              </a:rPr>
              <a:t>bentuk</a:t>
            </a:r>
            <a:r>
              <a:rPr lang="en-US" altLang="en-US" sz="1700" dirty="0" smtClean="0">
                <a:solidFill>
                  <a:srgbClr val="000000"/>
                </a:solidFill>
                <a:latin typeface="Franklin Gothic Book" pitchFamily="34" charset="0"/>
              </a:rPr>
              <a:t> </a:t>
            </a:r>
            <a:r>
              <a:rPr lang="en-US" altLang="en-US" sz="1700" b="1" dirty="0" err="1" smtClean="0">
                <a:solidFill>
                  <a:srgbClr val="000000"/>
                </a:solidFill>
                <a:latin typeface="Franklin Gothic Book" pitchFamily="34" charset="0"/>
              </a:rPr>
              <a:t>Laporan</a:t>
            </a:r>
            <a:r>
              <a:rPr lang="en-US" altLang="en-US" sz="1700" b="1" dirty="0" smtClean="0">
                <a:solidFill>
                  <a:srgbClr val="000000"/>
                </a:solidFill>
                <a:latin typeface="Franklin Gothic Book" pitchFamily="34" charset="0"/>
              </a:rPr>
              <a:t> </a:t>
            </a:r>
            <a:r>
              <a:rPr lang="en-US" altLang="en-US" sz="1700" b="1" dirty="0" err="1" smtClean="0">
                <a:solidFill>
                  <a:srgbClr val="000000"/>
                </a:solidFill>
                <a:latin typeface="Franklin Gothic Book" pitchFamily="34" charset="0"/>
              </a:rPr>
              <a:t>Penyelenggaraan</a:t>
            </a:r>
            <a:r>
              <a:rPr lang="en-US" altLang="en-US" sz="1700" b="1" dirty="0" smtClean="0">
                <a:solidFill>
                  <a:srgbClr val="000000"/>
                </a:solidFill>
                <a:latin typeface="Franklin Gothic Book" pitchFamily="34" charset="0"/>
              </a:rPr>
              <a:t>  Pemerintahan Daerah (LPPD)</a:t>
            </a:r>
            <a:r>
              <a:rPr lang="en-US" altLang="en-US" sz="1700" dirty="0" smtClean="0">
                <a:solidFill>
                  <a:srgbClr val="000000"/>
                </a:solidFill>
                <a:latin typeface="Franklin Gothic Book" pitchFamily="34" charset="0"/>
              </a:rPr>
              <a:t>. (</a:t>
            </a:r>
            <a:r>
              <a:rPr lang="en-US" altLang="en-US" sz="1700" dirty="0" err="1" smtClean="0">
                <a:solidFill>
                  <a:srgbClr val="000000"/>
                </a:solidFill>
                <a:latin typeface="Franklin Gothic Book" pitchFamily="34" charset="0"/>
              </a:rPr>
              <a:t>Pasal</a:t>
            </a:r>
            <a:r>
              <a:rPr lang="en-US" altLang="en-US" sz="1700" dirty="0" smtClean="0">
                <a:solidFill>
                  <a:srgbClr val="000000"/>
                </a:solidFill>
                <a:latin typeface="Franklin Gothic Book" pitchFamily="34" charset="0"/>
              </a:rPr>
              <a:t> 69 UU 23/2014)</a:t>
            </a:r>
            <a:endParaRPr lang="id-ID" altLang="en-US" sz="1700" dirty="0">
              <a:solidFill>
                <a:srgbClr val="000000"/>
              </a:solidFill>
              <a:latin typeface="Franklin Gothic Book" pitchFamily="34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id-ID" altLang="en-US" sz="1800" dirty="0">
              <a:solidFill>
                <a:srgbClr val="000000"/>
              </a:solidFill>
              <a:latin typeface="Franklin Gothic Book" pitchFamily="34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id-ID" altLang="en-US" sz="1800" dirty="0">
              <a:solidFill>
                <a:srgbClr val="000000"/>
              </a:solidFill>
              <a:latin typeface="Franklin Gothic Book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9CF6D-67AE-462C-84C2-410F03EDCE9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854968"/>
          </a:xfrm>
        </p:spPr>
        <p:txBody>
          <a:bodyPr>
            <a:normAutofit/>
          </a:bodyPr>
          <a:lstStyle/>
          <a:p>
            <a:pPr algn="ctr"/>
            <a:r>
              <a:rPr lang="id-ID" sz="3600" b="1" dirty="0" smtClean="0"/>
              <a:t>Alur Pembinaan Otonomi Daerah</a:t>
            </a:r>
            <a:endParaRPr lang="id-ID" sz="36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57158" y="1500174"/>
          <a:ext cx="82296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23528" y="2276872"/>
            <a:ext cx="8496944" cy="2088232"/>
          </a:xfrm>
          <a:prstGeom prst="roundRect">
            <a:avLst/>
          </a:prstGeom>
          <a:noFill/>
          <a:ln w="28575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45720" tIns="0" rIns="45720" bIns="0" anchor="ctr">
            <a:noAutofit/>
          </a:bodyPr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erlin Sans FB Demi" pitchFamily="34" charset="0"/>
              </a:rPr>
              <a:t>SANKSI BAGI KEPALA DAERAH YANG TIDAK MENYAMPAIKAN LPPD</a:t>
            </a:r>
            <a:endParaRPr lang="id-ID" altLang="zh-CN" sz="400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erlin Sans FB Dem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63688" y="404664"/>
            <a:ext cx="5328592" cy="6480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cs typeface="Aharoni" pitchFamily="2" charset="-79"/>
              </a:rPr>
              <a:t>SANKSI</a:t>
            </a:r>
            <a:endParaRPr lang="en-US" sz="2800" b="1" dirty="0">
              <a:solidFill>
                <a:srgbClr val="FF0000"/>
              </a:solidFill>
              <a:cs typeface="Aharoni" pitchFamily="2" charset="-79"/>
            </a:endParaRPr>
          </a:p>
        </p:txBody>
      </p:sp>
      <p:sp>
        <p:nvSpPr>
          <p:cNvPr id="6" name="Rounded Rectangle 24"/>
          <p:cNvSpPr>
            <a:spLocks noChangeArrowheads="1"/>
          </p:cNvSpPr>
          <p:nvPr/>
        </p:nvSpPr>
        <p:spPr bwMode="auto">
          <a:xfrm>
            <a:off x="66675" y="1340769"/>
            <a:ext cx="8839200" cy="5088628"/>
          </a:xfrm>
          <a:prstGeom prst="roundRect">
            <a:avLst>
              <a:gd name="adj" fmla="val 16667"/>
            </a:avLst>
          </a:prstGeom>
          <a:solidFill>
            <a:srgbClr val="DEE9F0"/>
          </a:solidFill>
          <a:ln w="10000" cmpd="sng">
            <a:solidFill>
              <a:srgbClr val="FF0000"/>
            </a:solidFill>
            <a:round/>
            <a:headEnd/>
            <a:tailEnd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algn="just" eaLnBrk="1" hangingPunct="1">
              <a:lnSpc>
                <a:spcPct val="150000"/>
              </a:lnSpc>
            </a:pPr>
            <a:endParaRPr lang="id-ID" altLang="en-US" sz="2000" dirty="0">
              <a:solidFill>
                <a:srgbClr val="000000"/>
              </a:solidFill>
              <a:latin typeface="+mn-lt"/>
            </a:endParaRP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q"/>
            </a:pPr>
            <a:r>
              <a:rPr lang="en-US" altLang="en-US" sz="2000" dirty="0" err="1" smtClean="0">
                <a:latin typeface="+mn-lt"/>
              </a:rPr>
              <a:t>Pasal</a:t>
            </a:r>
            <a:r>
              <a:rPr lang="en-US" altLang="en-US" sz="2000" dirty="0" smtClean="0">
                <a:latin typeface="+mn-lt"/>
              </a:rPr>
              <a:t> 73 UU 23 </a:t>
            </a:r>
            <a:r>
              <a:rPr lang="en-US" altLang="en-US" sz="2000" dirty="0" err="1" smtClean="0">
                <a:latin typeface="+mn-lt"/>
              </a:rPr>
              <a:t>Tahun</a:t>
            </a:r>
            <a:r>
              <a:rPr lang="en-US" altLang="en-US" sz="2000" dirty="0" smtClean="0">
                <a:latin typeface="+mn-lt"/>
              </a:rPr>
              <a:t> 2014</a:t>
            </a:r>
            <a:endParaRPr lang="id-ID" altLang="en-US" sz="2000" dirty="0" smtClean="0">
              <a:latin typeface="+mn-lt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en-US" altLang="en-US" sz="2000" dirty="0" err="1" smtClean="0">
                <a:latin typeface="+mn-lt"/>
              </a:rPr>
              <a:t>Kepala daerah yang tidak menyampaikan laporan penyelenggaraan</a:t>
            </a:r>
            <a:r>
              <a:rPr lang="en-US" altLang="en-US" sz="2000" dirty="0" smtClean="0">
                <a:latin typeface="+mn-lt"/>
              </a:rPr>
              <a:t> Pemerintahan Daerah </a:t>
            </a:r>
            <a:r>
              <a:rPr lang="en-US" altLang="en-US" sz="2000" dirty="0" err="1" smtClean="0">
                <a:latin typeface="+mn-lt"/>
              </a:rPr>
              <a:t>dikenai sanksi administratif berupa teguran</a:t>
            </a:r>
            <a:r>
              <a:rPr lang="en-US" altLang="en-US" sz="2000" dirty="0" smtClean="0">
                <a:latin typeface="+mn-lt"/>
              </a:rPr>
              <a:t> </a:t>
            </a:r>
            <a:r>
              <a:rPr lang="en-US" altLang="en-US" sz="2000" dirty="0" err="1" smtClean="0">
                <a:latin typeface="+mn-lt"/>
              </a:rPr>
              <a:t>tertulis oleh</a:t>
            </a:r>
            <a:r>
              <a:rPr lang="en-US" altLang="en-US" sz="2000" dirty="0" smtClean="0">
                <a:latin typeface="+mn-lt"/>
              </a:rPr>
              <a:t> </a:t>
            </a:r>
            <a:r>
              <a:rPr lang="en-US" altLang="en-US" sz="2000" dirty="0" err="1" smtClean="0">
                <a:latin typeface="+mn-lt"/>
              </a:rPr>
              <a:t>Menteri</a:t>
            </a:r>
            <a:r>
              <a:rPr lang="en-US" altLang="en-US" sz="2000" dirty="0" smtClean="0">
                <a:latin typeface="+mn-lt"/>
              </a:rPr>
              <a:t> </a:t>
            </a:r>
            <a:r>
              <a:rPr lang="en-US" altLang="en-US" sz="2000" dirty="0" err="1" smtClean="0">
                <a:latin typeface="+mn-lt"/>
              </a:rPr>
              <a:t>untuk</a:t>
            </a:r>
            <a:r>
              <a:rPr lang="en-US" altLang="en-US" sz="2000" dirty="0" smtClean="0">
                <a:latin typeface="+mn-lt"/>
              </a:rPr>
              <a:t> </a:t>
            </a:r>
            <a:r>
              <a:rPr lang="en-US" altLang="en-US" sz="2000" dirty="0" err="1" smtClean="0">
                <a:latin typeface="+mn-lt"/>
              </a:rPr>
              <a:t>gubernur</a:t>
            </a:r>
            <a:r>
              <a:rPr lang="en-US" altLang="en-US" sz="2000" dirty="0" smtClean="0">
                <a:latin typeface="+mn-lt"/>
              </a:rPr>
              <a:t> </a:t>
            </a:r>
            <a:r>
              <a:rPr lang="en-US" altLang="en-US" sz="2000" dirty="0" err="1" smtClean="0">
                <a:latin typeface="+mn-lt"/>
              </a:rPr>
              <a:t>dan oleh</a:t>
            </a:r>
            <a:r>
              <a:rPr lang="en-US" altLang="en-US" sz="2000" dirty="0" smtClean="0">
                <a:latin typeface="+mn-lt"/>
              </a:rPr>
              <a:t> </a:t>
            </a:r>
            <a:r>
              <a:rPr lang="en-US" altLang="en-US" sz="2000" dirty="0" err="1" smtClean="0">
                <a:latin typeface="+mn-lt"/>
              </a:rPr>
              <a:t>gubernur</a:t>
            </a:r>
            <a:r>
              <a:rPr lang="en-US" altLang="en-US" sz="2000" dirty="0" smtClean="0">
                <a:latin typeface="+mn-lt"/>
              </a:rPr>
              <a:t>, </a:t>
            </a:r>
            <a:r>
              <a:rPr lang="en-US" altLang="en-US" sz="2000" dirty="0" err="1" smtClean="0">
                <a:latin typeface="+mn-lt"/>
              </a:rPr>
              <a:t>sebagai</a:t>
            </a:r>
            <a:r>
              <a:rPr lang="en-US" altLang="en-US" sz="2000" dirty="0" smtClean="0">
                <a:latin typeface="+mn-lt"/>
              </a:rPr>
              <a:t> </a:t>
            </a:r>
            <a:r>
              <a:rPr lang="en-US" altLang="en-US" sz="2000" dirty="0" err="1" smtClean="0">
                <a:latin typeface="+mn-lt"/>
              </a:rPr>
              <a:t>wakil</a:t>
            </a:r>
            <a:r>
              <a:rPr lang="en-US" altLang="en-US" sz="2000" dirty="0" smtClean="0">
                <a:latin typeface="+mn-lt"/>
              </a:rPr>
              <a:t> </a:t>
            </a:r>
            <a:r>
              <a:rPr lang="en-US" altLang="en-US" sz="2000" dirty="0" err="1" smtClean="0">
                <a:latin typeface="+mn-lt"/>
              </a:rPr>
              <a:t>Pemerintah</a:t>
            </a:r>
            <a:r>
              <a:rPr lang="en-US" altLang="en-US" sz="2000" dirty="0" smtClean="0">
                <a:latin typeface="+mn-lt"/>
              </a:rPr>
              <a:t> </a:t>
            </a:r>
            <a:r>
              <a:rPr lang="en-US" altLang="en-US" sz="2000" dirty="0" err="1" smtClean="0">
                <a:latin typeface="+mn-lt"/>
              </a:rPr>
              <a:t>Pusat</a:t>
            </a:r>
            <a:r>
              <a:rPr lang="en-US" altLang="en-US" sz="2000" dirty="0" smtClean="0">
                <a:latin typeface="+mn-lt"/>
              </a:rPr>
              <a:t>, </a:t>
            </a:r>
            <a:r>
              <a:rPr lang="en-US" altLang="en-US" sz="2000" dirty="0" err="1" smtClean="0">
                <a:latin typeface="+mn-lt"/>
              </a:rPr>
              <a:t>untuk bupati</a:t>
            </a:r>
            <a:r>
              <a:rPr lang="en-US" altLang="en-US" sz="2000" dirty="0" smtClean="0">
                <a:latin typeface="+mn-lt"/>
              </a:rPr>
              <a:t>/</a:t>
            </a:r>
            <a:r>
              <a:rPr lang="en-US" altLang="en-US" sz="2000" dirty="0" err="1" smtClean="0">
                <a:latin typeface="+mn-lt"/>
              </a:rPr>
              <a:t>wali</a:t>
            </a:r>
            <a:r>
              <a:rPr lang="en-US" altLang="en-US" sz="2000" dirty="0" smtClean="0">
                <a:latin typeface="+mn-lt"/>
              </a:rPr>
              <a:t> </a:t>
            </a:r>
            <a:r>
              <a:rPr lang="en-US" altLang="en-US" sz="2000" dirty="0" err="1" smtClean="0">
                <a:latin typeface="+mn-lt"/>
              </a:rPr>
              <a:t>kota</a:t>
            </a:r>
            <a:r>
              <a:rPr lang="en-US" altLang="en-US" sz="2000" dirty="0" smtClean="0">
                <a:latin typeface="+mn-lt"/>
              </a:rPr>
              <a:t>.</a:t>
            </a: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en-US" altLang="en-US" sz="2000" dirty="0" err="1" smtClean="0">
                <a:latin typeface="+mn-lt"/>
              </a:rPr>
              <a:t>Apabila</a:t>
            </a:r>
            <a:r>
              <a:rPr lang="en-US" altLang="en-US" sz="2000" dirty="0" smtClean="0">
                <a:latin typeface="+mn-lt"/>
              </a:rPr>
              <a:t> </a:t>
            </a:r>
            <a:r>
              <a:rPr lang="es-ES" altLang="en-US" sz="2000" dirty="0" err="1" smtClean="0">
                <a:latin typeface="+mn-lt"/>
              </a:rPr>
              <a:t>teguran</a:t>
            </a:r>
            <a:r>
              <a:rPr lang="es-ES" altLang="en-US" sz="2000" dirty="0" smtClean="0">
                <a:latin typeface="+mn-lt"/>
              </a:rPr>
              <a:t> </a:t>
            </a:r>
            <a:r>
              <a:rPr lang="es-ES" altLang="en-US" sz="2000" dirty="0" err="1" smtClean="0">
                <a:latin typeface="+mn-lt"/>
              </a:rPr>
              <a:t>tertulis</a:t>
            </a:r>
            <a:r>
              <a:rPr lang="es-ES" altLang="en-US" sz="2000" dirty="0" smtClean="0">
                <a:latin typeface="+mn-lt"/>
              </a:rPr>
              <a:t> </a:t>
            </a:r>
            <a:r>
              <a:rPr lang="es-ES" altLang="en-US" sz="2000" dirty="0" err="1" smtClean="0">
                <a:latin typeface="+mn-lt"/>
              </a:rPr>
              <a:t>telah</a:t>
            </a:r>
            <a:r>
              <a:rPr lang="es-ES" altLang="en-US" sz="2000" dirty="0" smtClean="0">
                <a:latin typeface="+mn-lt"/>
              </a:rPr>
              <a:t> </a:t>
            </a:r>
            <a:r>
              <a:rPr lang="en-US" altLang="en-US" sz="2000" dirty="0" err="1" smtClean="0">
                <a:latin typeface="+mn-lt"/>
              </a:rPr>
              <a:t>disampaikan</a:t>
            </a:r>
            <a:r>
              <a:rPr lang="en-US" altLang="en-US" sz="2000" dirty="0" smtClean="0">
                <a:latin typeface="+mn-lt"/>
              </a:rPr>
              <a:t> 2 (</a:t>
            </a:r>
            <a:r>
              <a:rPr lang="en-US" altLang="en-US" sz="2000" dirty="0" err="1" smtClean="0">
                <a:latin typeface="+mn-lt"/>
              </a:rPr>
              <a:t>dua</a:t>
            </a:r>
            <a:r>
              <a:rPr lang="en-US" altLang="en-US" sz="2000" dirty="0" smtClean="0">
                <a:latin typeface="+mn-lt"/>
              </a:rPr>
              <a:t>) kali </a:t>
            </a:r>
            <a:r>
              <a:rPr lang="en-US" altLang="en-US" sz="2000" dirty="0" err="1" smtClean="0">
                <a:latin typeface="+mn-lt"/>
              </a:rPr>
              <a:t>berturut-turut</a:t>
            </a:r>
            <a:r>
              <a:rPr lang="en-US" altLang="en-US" sz="2000" dirty="0" smtClean="0">
                <a:latin typeface="+mn-lt"/>
              </a:rPr>
              <a:t> </a:t>
            </a:r>
            <a:r>
              <a:rPr lang="en-US" altLang="en-US" sz="2000" dirty="0" err="1" smtClean="0">
                <a:latin typeface="+mn-lt"/>
              </a:rPr>
              <a:t>dan tetap</a:t>
            </a:r>
            <a:r>
              <a:rPr lang="en-US" altLang="en-US" sz="2000" dirty="0" smtClean="0">
                <a:latin typeface="+mn-lt"/>
              </a:rPr>
              <a:t> </a:t>
            </a:r>
            <a:r>
              <a:rPr lang="en-US" altLang="en-US" sz="2000" dirty="0" err="1" smtClean="0">
                <a:latin typeface="+mn-lt"/>
              </a:rPr>
              <a:t>tidak</a:t>
            </a:r>
            <a:r>
              <a:rPr lang="en-US" altLang="en-US" sz="2000" dirty="0" smtClean="0">
                <a:latin typeface="+mn-lt"/>
              </a:rPr>
              <a:t> </a:t>
            </a:r>
            <a:r>
              <a:rPr lang="en-US" altLang="en-US" sz="2000" dirty="0" err="1" smtClean="0">
                <a:latin typeface="+mn-lt"/>
              </a:rPr>
              <a:t>dilaksanakan</a:t>
            </a:r>
            <a:r>
              <a:rPr lang="en-US" altLang="en-US" sz="2000" dirty="0" smtClean="0">
                <a:latin typeface="+mn-lt"/>
              </a:rPr>
              <a:t>, </a:t>
            </a:r>
            <a:r>
              <a:rPr lang="en-US" altLang="en-US" sz="2000" dirty="0" err="1" smtClean="0">
                <a:latin typeface="+mn-lt"/>
              </a:rPr>
              <a:t>kepala</a:t>
            </a:r>
            <a:r>
              <a:rPr lang="en-US" altLang="en-US" sz="2000" dirty="0" smtClean="0">
                <a:latin typeface="+mn-lt"/>
              </a:rPr>
              <a:t> daerah </a:t>
            </a:r>
            <a:r>
              <a:rPr lang="en-US" altLang="en-US" sz="2000" dirty="0" err="1" smtClean="0">
                <a:latin typeface="+mn-lt"/>
              </a:rPr>
              <a:t>diwajibkan mengikuti</a:t>
            </a:r>
            <a:r>
              <a:rPr lang="en-US" altLang="en-US" sz="2000" dirty="0" smtClean="0">
                <a:latin typeface="+mn-lt"/>
              </a:rPr>
              <a:t> program </a:t>
            </a:r>
            <a:r>
              <a:rPr lang="en-US" altLang="en-US" sz="2000" dirty="0" err="1" smtClean="0">
                <a:latin typeface="+mn-lt"/>
              </a:rPr>
              <a:t>pembinaan</a:t>
            </a:r>
            <a:r>
              <a:rPr lang="en-US" altLang="en-US" sz="2000" dirty="0" smtClean="0">
                <a:latin typeface="+mn-lt"/>
              </a:rPr>
              <a:t> </a:t>
            </a:r>
            <a:r>
              <a:rPr lang="en-US" altLang="en-US" sz="2000" dirty="0" err="1" smtClean="0">
                <a:latin typeface="+mn-lt"/>
              </a:rPr>
              <a:t>khusus</a:t>
            </a:r>
            <a:r>
              <a:rPr lang="en-US" altLang="en-US" sz="2000" dirty="0" smtClean="0">
                <a:latin typeface="+mn-lt"/>
              </a:rPr>
              <a:t> </a:t>
            </a:r>
            <a:r>
              <a:rPr lang="en-US" altLang="en-US" sz="2000" dirty="0" err="1" smtClean="0">
                <a:latin typeface="+mn-lt"/>
              </a:rPr>
              <a:t>pendalaman</a:t>
            </a:r>
            <a:r>
              <a:rPr lang="en-US" altLang="en-US" sz="2000" dirty="0" smtClean="0">
                <a:latin typeface="+mn-lt"/>
              </a:rPr>
              <a:t> </a:t>
            </a:r>
            <a:r>
              <a:rPr lang="en-US" altLang="en-US" sz="2000" dirty="0" err="1" smtClean="0">
                <a:latin typeface="+mn-lt"/>
              </a:rPr>
              <a:t>bidang </a:t>
            </a:r>
            <a:r>
              <a:rPr lang="fi-FI" altLang="en-US" sz="2000" dirty="0" smtClean="0">
                <a:latin typeface="+mn-lt"/>
              </a:rPr>
              <a:t>pemerintahan yang dilaksanakan oleh Kementerian serta </a:t>
            </a:r>
            <a:r>
              <a:rPr lang="en-US" altLang="en-US" sz="2000" dirty="0" err="1" smtClean="0">
                <a:latin typeface="+mn-lt"/>
              </a:rPr>
              <a:t>tugas</a:t>
            </a:r>
            <a:r>
              <a:rPr lang="en-US" altLang="en-US" sz="2000" dirty="0" smtClean="0">
                <a:latin typeface="+mn-lt"/>
              </a:rPr>
              <a:t> </a:t>
            </a:r>
            <a:r>
              <a:rPr lang="en-US" altLang="en-US" sz="2000" dirty="0" err="1" smtClean="0">
                <a:latin typeface="+mn-lt"/>
              </a:rPr>
              <a:t>dan</a:t>
            </a:r>
            <a:r>
              <a:rPr lang="en-US" altLang="en-US" sz="2000" dirty="0" smtClean="0">
                <a:latin typeface="+mn-lt"/>
              </a:rPr>
              <a:t> </a:t>
            </a:r>
            <a:r>
              <a:rPr lang="en-US" altLang="en-US" sz="2000" dirty="0" err="1" smtClean="0">
                <a:latin typeface="+mn-lt"/>
              </a:rPr>
              <a:t>kewenangannya</a:t>
            </a:r>
            <a:r>
              <a:rPr lang="en-US" altLang="en-US" sz="2000" dirty="0" smtClean="0">
                <a:latin typeface="+mn-lt"/>
              </a:rPr>
              <a:t> </a:t>
            </a:r>
            <a:r>
              <a:rPr lang="en-US" altLang="en-US" sz="2000" dirty="0" err="1" smtClean="0">
                <a:latin typeface="+mn-lt"/>
              </a:rPr>
              <a:t>dilaksanakan</a:t>
            </a:r>
            <a:r>
              <a:rPr lang="en-US" altLang="en-US" sz="2000" dirty="0" smtClean="0">
                <a:latin typeface="+mn-lt"/>
              </a:rPr>
              <a:t> </a:t>
            </a:r>
            <a:r>
              <a:rPr lang="en-US" altLang="en-US" sz="2000" dirty="0" err="1" smtClean="0">
                <a:latin typeface="+mn-lt"/>
              </a:rPr>
              <a:t>oleh</a:t>
            </a:r>
            <a:r>
              <a:rPr lang="en-US" altLang="en-US" sz="2000" dirty="0" smtClean="0">
                <a:latin typeface="+mn-lt"/>
              </a:rPr>
              <a:t> </a:t>
            </a:r>
            <a:r>
              <a:rPr lang="en-US" altLang="en-US" sz="2000" dirty="0" err="1" smtClean="0">
                <a:latin typeface="+mn-lt"/>
              </a:rPr>
              <a:t>wakil</a:t>
            </a:r>
            <a:r>
              <a:rPr lang="en-US" altLang="en-US" sz="2000" dirty="0" smtClean="0">
                <a:latin typeface="+mn-lt"/>
              </a:rPr>
              <a:t> </a:t>
            </a:r>
            <a:r>
              <a:rPr lang="en-US" altLang="en-US" sz="2000" dirty="0" err="1" smtClean="0">
                <a:latin typeface="+mn-lt"/>
              </a:rPr>
              <a:t>kepala</a:t>
            </a:r>
            <a:r>
              <a:rPr lang="en-US" altLang="en-US" sz="2000" dirty="0" smtClean="0">
                <a:latin typeface="+mn-lt"/>
              </a:rPr>
              <a:t> daerah </a:t>
            </a:r>
            <a:r>
              <a:rPr lang="en-US" altLang="en-US" sz="2000" dirty="0" err="1" smtClean="0">
                <a:latin typeface="+mn-lt"/>
              </a:rPr>
              <a:t>atau</a:t>
            </a:r>
            <a:r>
              <a:rPr lang="en-US" altLang="en-US" sz="2000" dirty="0" smtClean="0">
                <a:latin typeface="+mn-lt"/>
              </a:rPr>
              <a:t> </a:t>
            </a:r>
            <a:r>
              <a:rPr lang="en-US" altLang="en-US" sz="2000" dirty="0" err="1" smtClean="0">
                <a:latin typeface="+mn-lt"/>
              </a:rPr>
              <a:t>oleh</a:t>
            </a:r>
            <a:r>
              <a:rPr lang="en-US" altLang="en-US" sz="2000" dirty="0" smtClean="0">
                <a:latin typeface="+mn-lt"/>
              </a:rPr>
              <a:t> </a:t>
            </a:r>
            <a:r>
              <a:rPr lang="en-US" altLang="en-US" sz="2000" dirty="0" err="1" smtClean="0">
                <a:latin typeface="+mn-lt"/>
              </a:rPr>
              <a:t>pejabat</a:t>
            </a:r>
            <a:r>
              <a:rPr lang="en-US" altLang="en-US" sz="2000" dirty="0" smtClean="0">
                <a:latin typeface="+mn-lt"/>
              </a:rPr>
              <a:t> yang </a:t>
            </a:r>
            <a:r>
              <a:rPr lang="en-US" altLang="en-US" sz="2000" dirty="0" err="1" smtClean="0">
                <a:latin typeface="+mn-lt"/>
              </a:rPr>
              <a:t>ditunjuk</a:t>
            </a:r>
            <a:r>
              <a:rPr lang="en-US" altLang="en-US" sz="2000" dirty="0" smtClean="0">
                <a:latin typeface="+mn-lt"/>
              </a:rPr>
              <a:t>.</a:t>
            </a:r>
            <a:endParaRPr lang="id-ID" altLang="en-US" sz="2000" dirty="0">
              <a:solidFill>
                <a:srgbClr val="000000"/>
              </a:solidFill>
              <a:latin typeface="+mn-lt"/>
            </a:endParaRPr>
          </a:p>
          <a:p>
            <a:pPr algn="just" eaLnBrk="1" hangingPunct="1">
              <a:lnSpc>
                <a:spcPct val="150000"/>
              </a:lnSpc>
            </a:pPr>
            <a:endParaRPr lang="id-ID" altLang="en-US" sz="2000" dirty="0">
              <a:solidFill>
                <a:srgbClr val="00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23528" y="2276872"/>
            <a:ext cx="8496944" cy="2088232"/>
          </a:xfrm>
          <a:prstGeom prst="roundRect">
            <a:avLst/>
          </a:prstGeom>
          <a:noFill/>
          <a:ln w="28575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45720" tIns="0" rIns="45720" bIns="0" anchor="ctr">
            <a:noAutofit/>
          </a:bodyPr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erlin Sans FB Demi" pitchFamily="34" charset="0"/>
              </a:rPr>
              <a:t>PENYUSUNAN DAN TATA CARA PENYAMPAIAN</a:t>
            </a:r>
            <a:endParaRPr lang="id-ID" altLang="zh-CN" sz="400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erlin Sans FB Dem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sz="2800" b="1" dirty="0" smtClean="0">
                <a:latin typeface="Engravers MT" pitchFamily="18" charset="0"/>
              </a:rPr>
              <a:t>SISTEMATIKA  LPPD</a:t>
            </a:r>
            <a:endParaRPr lang="en-US" sz="2800" b="1" dirty="0" smtClean="0">
              <a:latin typeface="Engravers MT" pitchFamily="18" charset="0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71612"/>
            <a:ext cx="8229600" cy="4883196"/>
          </a:xfrm>
        </p:spPr>
        <p:txBody>
          <a:bodyPr/>
          <a:lstStyle/>
          <a:p>
            <a:pPr marL="465138" indent="-465138">
              <a:lnSpc>
                <a:spcPct val="80000"/>
              </a:lnSpc>
              <a:buClrTx/>
              <a:buSzPct val="100000"/>
              <a:buFont typeface="Wingdings" pitchFamily="2" charset="2"/>
              <a:buAutoNum type="alphaUcPeriod"/>
              <a:tabLst>
                <a:tab pos="465138" algn="l"/>
              </a:tabLst>
              <a:defRPr/>
            </a:pPr>
            <a:r>
              <a:rPr lang="fi-FI" sz="2000" b="1" dirty="0" smtClean="0"/>
              <a:t>Narasi LPPD</a:t>
            </a:r>
          </a:p>
          <a:p>
            <a:pPr marL="973138" indent="-508000">
              <a:lnSpc>
                <a:spcPct val="80000"/>
              </a:lnSpc>
              <a:buClrTx/>
              <a:buSzPct val="100000"/>
              <a:buFont typeface="+mj-lt"/>
              <a:buAutoNum type="arabicPeriod"/>
              <a:defRPr/>
            </a:pPr>
            <a:r>
              <a:rPr lang="fi-FI" sz="2000" dirty="0" smtClean="0"/>
              <a:t>BAB I : Pendahuluan</a:t>
            </a:r>
          </a:p>
          <a:p>
            <a:pPr marL="973138" indent="-508000">
              <a:lnSpc>
                <a:spcPct val="80000"/>
              </a:lnSpc>
              <a:buClrTx/>
              <a:buSzPct val="100000"/>
              <a:buFont typeface="+mj-lt"/>
              <a:buAutoNum type="arabicPeriod"/>
              <a:defRPr/>
            </a:pPr>
            <a:r>
              <a:rPr lang="fi-FI" sz="2000" dirty="0" smtClean="0"/>
              <a:t>BAB II : RPJMD</a:t>
            </a:r>
          </a:p>
          <a:p>
            <a:pPr marL="973138" indent="-508000">
              <a:lnSpc>
                <a:spcPct val="80000"/>
              </a:lnSpc>
              <a:buClrTx/>
              <a:buSzPct val="100000"/>
              <a:buFont typeface="+mj-lt"/>
              <a:buAutoNum type="arabicPeriod"/>
              <a:defRPr/>
            </a:pPr>
            <a:r>
              <a:rPr lang="fi-FI" sz="2000" dirty="0" smtClean="0"/>
              <a:t>BAB III : </a:t>
            </a:r>
            <a:r>
              <a:rPr lang="en-US" sz="2000" dirty="0" err="1" smtClean="0"/>
              <a:t>Penyelenggaraan</a:t>
            </a:r>
            <a:r>
              <a:rPr lang="en-US" sz="2000" dirty="0" smtClean="0"/>
              <a:t> </a:t>
            </a:r>
            <a:r>
              <a:rPr lang="en-US" sz="2000" dirty="0" err="1" smtClean="0"/>
              <a:t>Urusan</a:t>
            </a:r>
            <a:r>
              <a:rPr lang="en-US" sz="2000" dirty="0" smtClean="0"/>
              <a:t> </a:t>
            </a:r>
            <a:r>
              <a:rPr lang="en-US" sz="2000" dirty="0" err="1" smtClean="0"/>
              <a:t>Pemerintahan</a:t>
            </a:r>
            <a:r>
              <a:rPr lang="en-US" sz="2000" dirty="0" smtClean="0"/>
              <a:t> Daerah</a:t>
            </a:r>
          </a:p>
          <a:p>
            <a:pPr marL="973138" indent="-508000">
              <a:lnSpc>
                <a:spcPct val="80000"/>
              </a:lnSpc>
              <a:buClrTx/>
              <a:buSzPct val="100000"/>
              <a:buFont typeface="+mj-lt"/>
              <a:buAutoNum type="arabicPeriod"/>
              <a:defRPr/>
            </a:pPr>
            <a:r>
              <a:rPr lang="en-US" sz="2000" dirty="0" smtClean="0"/>
              <a:t>BAB IV : </a:t>
            </a:r>
            <a:r>
              <a:rPr lang="en-US" sz="2000" dirty="0" err="1" smtClean="0"/>
              <a:t>Penyelenggaraan</a:t>
            </a:r>
            <a:r>
              <a:rPr lang="en-US" sz="2000" dirty="0" smtClean="0"/>
              <a:t> </a:t>
            </a:r>
            <a:r>
              <a:rPr lang="id-ID" sz="2000" dirty="0" smtClean="0"/>
              <a:t>Tugas Pembantuan</a:t>
            </a:r>
            <a:endParaRPr lang="en-US" sz="2000" dirty="0" smtClean="0"/>
          </a:p>
          <a:p>
            <a:pPr marL="973138" indent="-508000">
              <a:lnSpc>
                <a:spcPct val="80000"/>
              </a:lnSpc>
              <a:buClrTx/>
              <a:buSzPct val="100000"/>
              <a:buFont typeface="+mj-lt"/>
              <a:buAutoNum type="arabicPeriod"/>
              <a:defRPr/>
            </a:pPr>
            <a:r>
              <a:rPr lang="en-US" sz="2000" dirty="0" smtClean="0"/>
              <a:t>BAB V : </a:t>
            </a:r>
            <a:r>
              <a:rPr lang="en-US" sz="2000" dirty="0" err="1" smtClean="0"/>
              <a:t>Penyelenggaraan</a:t>
            </a:r>
            <a:r>
              <a:rPr lang="en-US" sz="2000" dirty="0" smtClean="0"/>
              <a:t> </a:t>
            </a:r>
            <a:r>
              <a:rPr lang="id-ID" sz="2000" dirty="0" smtClean="0"/>
              <a:t>Tugas Umum Pemerintahan</a:t>
            </a:r>
            <a:endParaRPr lang="en-US" sz="2000" dirty="0" smtClean="0"/>
          </a:p>
          <a:p>
            <a:pPr marL="973138" indent="-508000">
              <a:lnSpc>
                <a:spcPct val="80000"/>
              </a:lnSpc>
              <a:buClrTx/>
              <a:buSzPct val="100000"/>
              <a:buFont typeface="+mj-lt"/>
              <a:buAutoNum type="arabicPeriod"/>
              <a:defRPr/>
            </a:pPr>
            <a:r>
              <a:rPr lang="en-US" sz="2000" dirty="0" smtClean="0"/>
              <a:t>BAB VI : </a:t>
            </a:r>
            <a:r>
              <a:rPr lang="en-US" sz="2000" dirty="0" err="1" smtClean="0"/>
              <a:t>Penutup</a:t>
            </a:r>
            <a:endParaRPr lang="en-US" sz="2000" dirty="0" smtClean="0"/>
          </a:p>
          <a:p>
            <a:pPr marL="973138" indent="-508000">
              <a:lnSpc>
                <a:spcPct val="80000"/>
              </a:lnSpc>
              <a:buClrTx/>
              <a:buSzPct val="100000"/>
              <a:buNone/>
              <a:defRPr/>
            </a:pPr>
            <a:endParaRPr lang="fi-FI" sz="2000" dirty="0" smtClean="0"/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fi-FI" sz="2000" dirty="0" smtClean="0"/>
              <a:t>B.   </a:t>
            </a:r>
            <a:r>
              <a:rPr lang="fi-FI" sz="2000" b="1" dirty="0" smtClean="0"/>
              <a:t>Lampiran IKK</a:t>
            </a:r>
            <a:endParaRPr lang="fi-FI" sz="2000" b="1" dirty="0"/>
          </a:p>
          <a:p>
            <a:pPr marL="990600" lvl="1" indent="-533400">
              <a:lnSpc>
                <a:spcPct val="80000"/>
              </a:lnSpc>
              <a:buClrTx/>
              <a:buSzPct val="100000"/>
              <a:buFontTx/>
              <a:buAutoNum type="arabicPeriod"/>
              <a:defRPr/>
            </a:pPr>
            <a:r>
              <a:rPr lang="fi-FI" sz="2000" dirty="0" smtClean="0"/>
              <a:t>Tataran Pengambil Kebijakan  (13Aspek, 36 Fokus, 39 IKK)</a:t>
            </a:r>
          </a:p>
          <a:p>
            <a:pPr marL="973138" lvl="1" indent="-508000">
              <a:lnSpc>
                <a:spcPct val="80000"/>
              </a:lnSpc>
              <a:buClrTx/>
              <a:buSzPct val="100000"/>
              <a:buFont typeface="+mj-lt"/>
              <a:buAutoNum type="arabicPeriod" startAt="2"/>
              <a:defRPr/>
            </a:pPr>
            <a:r>
              <a:rPr lang="fi-FI" sz="2000" dirty="0" smtClean="0"/>
              <a:t>Tataran Pelaksana Kebijakan (8 Aspek, 17 Fokus, 21 IKK)</a:t>
            </a:r>
          </a:p>
          <a:p>
            <a:pPr marL="973138" lvl="1" indent="-508000">
              <a:lnSpc>
                <a:spcPct val="80000"/>
              </a:lnSpc>
              <a:buClrTx/>
              <a:buSzPct val="100000"/>
              <a:buFont typeface="+mj-lt"/>
              <a:buAutoNum type="arabicPeriod" startAt="3"/>
              <a:defRPr/>
            </a:pPr>
            <a:r>
              <a:rPr lang="fi-FI" sz="2000" dirty="0" smtClean="0"/>
              <a:t>Tataran Pelaksana Kebijakan Aspek Tingkat Capaian Kinerja Urusan Wajib (62 IKK) &amp; Urusan Pilihan (26 IKK)</a:t>
            </a:r>
          </a:p>
          <a:p>
            <a:pPr marL="609600" indent="-609600">
              <a:lnSpc>
                <a:spcPct val="80000"/>
              </a:lnSpc>
              <a:buFontTx/>
              <a:buNone/>
              <a:defRPr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2885771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34541" y="533400"/>
            <a:ext cx="8885634" cy="762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 err="1">
                <a:solidFill>
                  <a:prstClr val="black"/>
                </a:solidFill>
                <a:latin typeface="Calibri"/>
                <a:cs typeface="+mn-cs"/>
              </a:rPr>
              <a:t>Langkah</a:t>
            </a:r>
            <a:r>
              <a:rPr lang="en-US" sz="4400" dirty="0">
                <a:solidFill>
                  <a:prstClr val="black"/>
                </a:solidFill>
                <a:latin typeface="Calibri"/>
                <a:cs typeface="+mn-cs"/>
              </a:rPr>
              <a:t>  </a:t>
            </a:r>
            <a:r>
              <a:rPr lang="en-US" sz="4400" dirty="0" err="1">
                <a:solidFill>
                  <a:prstClr val="black"/>
                </a:solidFill>
                <a:latin typeface="Calibri"/>
                <a:cs typeface="+mn-cs"/>
              </a:rPr>
              <a:t>Penyusunan</a:t>
            </a:r>
            <a:r>
              <a:rPr lang="en-US" sz="4400" dirty="0">
                <a:solidFill>
                  <a:prstClr val="black"/>
                </a:solidFill>
                <a:latin typeface="Calibri"/>
                <a:cs typeface="+mn-cs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Calibri"/>
                <a:cs typeface="+mn-cs"/>
              </a:rPr>
              <a:t>LPPD</a:t>
            </a:r>
            <a:r>
              <a:rPr lang="en-US" sz="4400" dirty="0">
                <a:solidFill>
                  <a:prstClr val="black"/>
                </a:solidFill>
                <a:latin typeface="Calibri"/>
                <a:cs typeface="+mn-cs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381000" y="1447800"/>
            <a:ext cx="8534400" cy="53340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glow" dir="t"/>
          </a:scene3d>
          <a:sp3d prstMaterial="dkEdge">
            <a:bevelT prst="angle"/>
            <a:bevelB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prstClr val="black"/>
              </a:solidFill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prstClr val="black"/>
                </a:solidFill>
              </a:rPr>
              <a:t>1. </a:t>
            </a:r>
            <a:r>
              <a:rPr lang="en-US" sz="2400" dirty="0" err="1">
                <a:solidFill>
                  <a:prstClr val="black"/>
                </a:solidFill>
              </a:rPr>
              <a:t>IKK</a:t>
            </a:r>
            <a:r>
              <a:rPr lang="en-US" sz="2400" dirty="0">
                <a:solidFill>
                  <a:prstClr val="black"/>
                </a:solidFill>
              </a:rPr>
              <a:t> yang </a:t>
            </a:r>
            <a:r>
              <a:rPr lang="en-US" sz="2400" dirty="0" err="1">
                <a:solidFill>
                  <a:prstClr val="black"/>
                </a:solidFill>
              </a:rPr>
              <a:t>disajikan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dalam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LPPD</a:t>
            </a:r>
            <a:r>
              <a:rPr lang="en-US" sz="2400" dirty="0">
                <a:solidFill>
                  <a:prstClr val="black"/>
                </a:solidFill>
              </a:rPr>
              <a:t>  </a:t>
            </a:r>
            <a:r>
              <a:rPr lang="en-US" sz="2400" dirty="0" err="1">
                <a:solidFill>
                  <a:prstClr val="black"/>
                </a:solidFill>
              </a:rPr>
              <a:t>harus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memenuhi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hal-hal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berikut</a:t>
            </a:r>
            <a:r>
              <a:rPr lang="en-US" sz="2400" dirty="0">
                <a:solidFill>
                  <a:prstClr val="black"/>
                </a:solidFill>
              </a:rPr>
              <a:t> 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5800" y="2057400"/>
            <a:ext cx="6400800" cy="533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prstClr val="black"/>
                </a:solidFill>
              </a:rPr>
              <a:t>1) </a:t>
            </a:r>
            <a:r>
              <a:rPr lang="en-US" sz="2400" dirty="0" err="1">
                <a:solidFill>
                  <a:prstClr val="black"/>
                </a:solidFill>
              </a:rPr>
              <a:t>Adanya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Capaian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Kinerja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85800" y="2667000"/>
            <a:ext cx="7543800" cy="533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prstClr val="black"/>
              </a:solidFill>
            </a:endParaRPr>
          </a:p>
          <a:p>
            <a:pPr marL="0" lvl="1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prstClr val="black"/>
                </a:solidFill>
              </a:rPr>
              <a:t>2) </a:t>
            </a:r>
            <a:r>
              <a:rPr lang="en-US" sz="2400" dirty="0" err="1">
                <a:solidFill>
                  <a:prstClr val="black"/>
                </a:solidFill>
              </a:rPr>
              <a:t>Adanya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Elemen</a:t>
            </a:r>
            <a:r>
              <a:rPr lang="en-US" sz="2400" dirty="0">
                <a:solidFill>
                  <a:prstClr val="black"/>
                </a:solidFill>
              </a:rPr>
              <a:t> Data yang </a:t>
            </a:r>
            <a:r>
              <a:rPr lang="en-US" sz="2400" dirty="0" err="1">
                <a:solidFill>
                  <a:prstClr val="black"/>
                </a:solidFill>
              </a:rPr>
              <a:t>mendasari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Capaian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Kinerja</a:t>
            </a:r>
            <a:r>
              <a:rPr lang="en-US" sz="2400" dirty="0">
                <a:solidFill>
                  <a:prstClr val="black"/>
                </a:solidFill>
              </a:rPr>
              <a:t>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5800" y="3352800"/>
            <a:ext cx="7924800" cy="533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prstClr val="black"/>
                </a:solidFill>
              </a:rPr>
              <a:t>3) </a:t>
            </a:r>
            <a:r>
              <a:rPr lang="en-US" sz="2400" dirty="0" err="1">
                <a:solidFill>
                  <a:prstClr val="black"/>
                </a:solidFill>
              </a:rPr>
              <a:t>Adanya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Dokumen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Pendukung</a:t>
            </a:r>
            <a:r>
              <a:rPr lang="en-US" sz="2400" dirty="0">
                <a:solidFill>
                  <a:prstClr val="black"/>
                </a:solidFill>
              </a:rPr>
              <a:t>  yang </a:t>
            </a:r>
            <a:r>
              <a:rPr lang="en-US" sz="2400" dirty="0" err="1">
                <a:solidFill>
                  <a:prstClr val="black"/>
                </a:solidFill>
              </a:rPr>
              <a:t>mendasari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Elemen</a:t>
            </a:r>
            <a:r>
              <a:rPr lang="en-US" sz="2400" dirty="0">
                <a:solidFill>
                  <a:prstClr val="black"/>
                </a:solidFill>
              </a:rPr>
              <a:t> Data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33400" y="3962400"/>
            <a:ext cx="8534400" cy="114300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glow" dir="t"/>
          </a:scene3d>
          <a:sp3d prstMaterial="dkEdge">
            <a:bevelT prst="angle"/>
            <a:bevelB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prstClr val="black"/>
              </a:solidFill>
            </a:endParaRP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 typeface="Times New Roman" pitchFamily="18" charset="0"/>
              <a:buAutoNum type="arabicPeriod" startAt="2"/>
              <a:defRPr/>
            </a:pPr>
            <a:r>
              <a:rPr lang="en-US" sz="2400" dirty="0" err="1">
                <a:solidFill>
                  <a:prstClr val="black"/>
                </a:solidFill>
              </a:rPr>
              <a:t>Dokumen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Pendukung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dari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masing-masing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IKK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didokumentasikan</a:t>
            </a:r>
            <a:r>
              <a:rPr lang="en-US" sz="2400" dirty="0">
                <a:solidFill>
                  <a:prstClr val="black"/>
                </a:solidFill>
              </a:rPr>
              <a:t>  </a:t>
            </a:r>
            <a:r>
              <a:rPr lang="en-US" sz="2400" dirty="0" err="1">
                <a:solidFill>
                  <a:prstClr val="black"/>
                </a:solidFill>
              </a:rPr>
              <a:t>secara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rapih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di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Bagian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Otda</a:t>
            </a:r>
            <a:r>
              <a:rPr lang="en-US" sz="2400" dirty="0">
                <a:solidFill>
                  <a:prstClr val="black"/>
                </a:solidFill>
              </a:rPr>
              <a:t>/</a:t>
            </a:r>
            <a:r>
              <a:rPr lang="en-US" sz="2400" dirty="0" err="1">
                <a:solidFill>
                  <a:prstClr val="black"/>
                </a:solidFill>
              </a:rPr>
              <a:t>Pemerintahan</a:t>
            </a:r>
            <a:r>
              <a:rPr lang="en-US" sz="2400" dirty="0">
                <a:solidFill>
                  <a:prstClr val="black"/>
                </a:solidFill>
              </a:rPr>
              <a:t> yang </a:t>
            </a:r>
            <a:r>
              <a:rPr lang="en-US" sz="2400" dirty="0" err="1">
                <a:solidFill>
                  <a:prstClr val="black"/>
                </a:solidFill>
              </a:rPr>
              <a:t>menyusun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LPPD</a:t>
            </a:r>
            <a:endParaRPr lang="en-US" sz="2400" dirty="0">
              <a:solidFill>
                <a:prstClr val="black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3400" y="5181600"/>
            <a:ext cx="8534400" cy="68580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glow" dir="t"/>
          </a:scene3d>
          <a:sp3d prstMaterial="dkEdge">
            <a:bevelT prst="angle"/>
            <a:bevelB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prstClr val="black"/>
              </a:solidFill>
            </a:endParaRP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prstClr val="black"/>
                </a:solidFill>
              </a:rPr>
              <a:t>3. </a:t>
            </a:r>
            <a:r>
              <a:rPr lang="en-US" sz="2400" dirty="0" err="1">
                <a:solidFill>
                  <a:prstClr val="black"/>
                </a:solidFill>
              </a:rPr>
              <a:t>Menyusun</a:t>
            </a:r>
            <a:r>
              <a:rPr lang="en-US" sz="2400" dirty="0">
                <a:solidFill>
                  <a:prstClr val="black"/>
                </a:solidFill>
              </a:rPr>
              <a:t>  Draft </a:t>
            </a:r>
            <a:r>
              <a:rPr lang="en-US" sz="2400" dirty="0" err="1">
                <a:solidFill>
                  <a:prstClr val="black"/>
                </a:solidFill>
              </a:rPr>
              <a:t>LPPD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berdasarkan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Capaian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Kinerja</a:t>
            </a:r>
            <a:r>
              <a:rPr lang="en-US" sz="2400" dirty="0">
                <a:solidFill>
                  <a:prstClr val="black"/>
                </a:solidFill>
              </a:rPr>
              <a:t> yang </a:t>
            </a:r>
            <a:r>
              <a:rPr lang="en-US" sz="2400" dirty="0" err="1">
                <a:solidFill>
                  <a:prstClr val="black"/>
                </a:solidFill>
              </a:rPr>
              <a:t>memenuhi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kriteria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sebagaimana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disebutkan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di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atas</a:t>
            </a:r>
            <a:endParaRPr lang="en-US" sz="2400" dirty="0">
              <a:solidFill>
                <a:prstClr val="black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33400" y="6019800"/>
            <a:ext cx="8534400" cy="68580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glow" dir="t"/>
          </a:scene3d>
          <a:sp3d prstMaterial="dkEdge">
            <a:bevelT prst="angle"/>
            <a:bevelB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prstClr val="black"/>
              </a:solidFill>
            </a:endParaRP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prstClr val="black"/>
                </a:solidFill>
              </a:rPr>
              <a:t>4. </a:t>
            </a:r>
            <a:r>
              <a:rPr lang="en-US" sz="2400" dirty="0" err="1">
                <a:solidFill>
                  <a:prstClr val="black"/>
                </a:solidFill>
              </a:rPr>
              <a:t>Melakukan</a:t>
            </a:r>
            <a:r>
              <a:rPr lang="en-US" sz="2400" dirty="0">
                <a:solidFill>
                  <a:prstClr val="black"/>
                </a:solidFill>
              </a:rPr>
              <a:t>  </a:t>
            </a:r>
            <a:r>
              <a:rPr lang="en-US" sz="2400" dirty="0" err="1">
                <a:solidFill>
                  <a:prstClr val="black"/>
                </a:solidFill>
              </a:rPr>
              <a:t>Penilaian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Mandiri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i="1" dirty="0">
                <a:solidFill>
                  <a:prstClr val="black"/>
                </a:solidFill>
              </a:rPr>
              <a:t>/ self </a:t>
            </a:r>
            <a:r>
              <a:rPr lang="en-US" sz="2400" i="1" dirty="0" err="1">
                <a:solidFill>
                  <a:prstClr val="black"/>
                </a:solidFill>
              </a:rPr>
              <a:t>assesment</a:t>
            </a:r>
            <a:r>
              <a:rPr lang="en-US" sz="2400" i="1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atas</a:t>
            </a:r>
            <a:r>
              <a:rPr lang="en-US" sz="2400" dirty="0">
                <a:solidFill>
                  <a:prstClr val="black"/>
                </a:solidFill>
              </a:rPr>
              <a:t> Draft </a:t>
            </a:r>
            <a:r>
              <a:rPr lang="en-US" sz="2400" dirty="0" err="1">
                <a:solidFill>
                  <a:prstClr val="black"/>
                </a:solidFill>
              </a:rPr>
              <a:t>LPPD</a:t>
            </a:r>
            <a:r>
              <a:rPr lang="en-US" sz="2400" dirty="0">
                <a:solidFill>
                  <a:prstClr val="black"/>
                </a:solidFill>
              </a:rPr>
              <a:t>  </a:t>
            </a:r>
            <a:r>
              <a:rPr lang="en-US" sz="2400" dirty="0" err="1">
                <a:solidFill>
                  <a:prstClr val="black"/>
                </a:solidFill>
              </a:rPr>
              <a:t>sebelum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di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tandatangani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oleh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Kepala</a:t>
            </a:r>
            <a:r>
              <a:rPr lang="en-US" sz="2400" dirty="0">
                <a:solidFill>
                  <a:prstClr val="black"/>
                </a:solidFill>
              </a:rPr>
              <a:t> Daerah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2362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2528</TotalTime>
  <Words>1168</Words>
  <Application>Microsoft Office PowerPoint</Application>
  <PresentationFormat>On-screen Show (4:3)</PresentationFormat>
  <Paragraphs>141</Paragraphs>
  <Slides>21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Equity</vt:lpstr>
      <vt:lpstr>Office Theme</vt:lpstr>
      <vt:lpstr>Slide 1</vt:lpstr>
      <vt:lpstr>Slide 2</vt:lpstr>
      <vt:lpstr>Slide 3</vt:lpstr>
      <vt:lpstr>Alur Pembinaan Otonomi Daerah</vt:lpstr>
      <vt:lpstr>Slide 5</vt:lpstr>
      <vt:lpstr>Slide 6</vt:lpstr>
      <vt:lpstr>Slide 7</vt:lpstr>
      <vt:lpstr>SISTEMATIKA  LPPD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Evaluasi Kinerja Penyelenggaraan Pemerintah Daerah</dc:title>
  <dc:creator>ACER</dc:creator>
  <cp:lastModifiedBy>User</cp:lastModifiedBy>
  <cp:revision>316</cp:revision>
  <cp:lastPrinted>2017-11-06T01:07:28Z</cp:lastPrinted>
  <dcterms:created xsi:type="dcterms:W3CDTF">2014-11-27T15:39:23Z</dcterms:created>
  <dcterms:modified xsi:type="dcterms:W3CDTF">2017-11-09T06:54:27Z</dcterms:modified>
</cp:coreProperties>
</file>