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56" r:id="rId3"/>
    <p:sldId id="351" r:id="rId4"/>
    <p:sldId id="352" r:id="rId5"/>
    <p:sldId id="347" r:id="rId6"/>
    <p:sldId id="345"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7" r:id="rId21"/>
    <p:sldId id="36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9" autoAdjust="0"/>
    <p:restoredTop sz="99509" autoAdjust="0"/>
  </p:normalViewPr>
  <p:slideViewPr>
    <p:cSldViewPr>
      <p:cViewPr varScale="1">
        <p:scale>
          <a:sx n="70" d="100"/>
          <a:sy n="70" d="100"/>
        </p:scale>
        <p:origin x="-1296" y="-102"/>
      </p:cViewPr>
      <p:guideLst>
        <p:guide orient="horz" pos="2160"/>
        <p:guide pos="288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C6A416-B367-47BD-8A99-2A0DF287403E}" type="datetimeFigureOut">
              <a:rPr lang="en-US" smtClean="0"/>
              <a:pPr/>
              <a:t>11/8/2017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59481-6E5B-49EB-8776-8BEB8365B807}" type="slidenum">
              <a:rPr lang="en-US" smtClean="0"/>
              <a:pPr/>
              <a:t>‹#›</a:t>
            </a:fld>
            <a:endParaRPr lang="en-US"/>
          </a:p>
        </p:txBody>
      </p:sp>
    </p:spTree>
    <p:extLst>
      <p:ext uri="{BB962C8B-B14F-4D97-AF65-F5344CB8AC3E}">
        <p14:creationId xmlns="" xmlns:p14="http://schemas.microsoft.com/office/powerpoint/2010/main" val="25843350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47E05A-1507-4A38-91D7-F430AC33BC9F}" type="datetimeFigureOut">
              <a:rPr lang="en-US" smtClean="0"/>
              <a:pPr/>
              <a:t>11/8/2017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C4011-8435-47BF-B31C-5A8D56EC7707}" type="slidenum">
              <a:rPr lang="en-US" smtClean="0"/>
              <a:pPr/>
              <a:t>‹#›</a:t>
            </a:fld>
            <a:endParaRPr lang="en-US"/>
          </a:p>
        </p:txBody>
      </p:sp>
    </p:spTree>
    <p:extLst>
      <p:ext uri="{BB962C8B-B14F-4D97-AF65-F5344CB8AC3E}">
        <p14:creationId xmlns="" xmlns:p14="http://schemas.microsoft.com/office/powerpoint/2010/main" val="2005613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5C71C644-09DE-4AF0-B446-17D6D02D7586}" type="slidenum">
              <a:rPr lang="en-US">
                <a:solidFill>
                  <a:prstClr val="black"/>
                </a:solidFill>
              </a:rPr>
              <a:pPr>
                <a:defRPr/>
              </a:pPr>
              <a:t>8</a:t>
            </a:fld>
            <a:endParaRPr lang="en-US">
              <a:solidFill>
                <a:prstClr val="black"/>
              </a:solidFill>
            </a:endParaRPr>
          </a:p>
        </p:txBody>
      </p:sp>
      <p:sp>
        <p:nvSpPr>
          <p:cNvPr id="45059" name="Rectangle 2"/>
          <p:cNvSpPr>
            <a:spLocks noGrp="1" noRot="1" noChangeAspect="1" noChangeArrowheads="1" noTextEdit="1"/>
          </p:cNvSpPr>
          <p:nvPr>
            <p:ph type="sldImg"/>
          </p:nvPr>
        </p:nvSpPr>
        <p:spPr bwMode="auto">
          <a:xfrm>
            <a:off x="1141413" y="684213"/>
            <a:ext cx="4579937" cy="3433762"/>
          </a:xfrm>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D9C793C9-5358-4D4C-8E9F-B8AD0D41787C}" type="slidenum">
              <a:rPr lang="en-US">
                <a:solidFill>
                  <a:prstClr val="black"/>
                </a:solidFill>
              </a:rPr>
              <a:pPr>
                <a:defRPr/>
              </a:pPr>
              <a:t>9</a:t>
            </a:fld>
            <a:endParaRPr lang="en-US">
              <a:solidFill>
                <a:prstClr val="black"/>
              </a:solidFill>
            </a:endParaRPr>
          </a:p>
        </p:txBody>
      </p:sp>
      <p:sp>
        <p:nvSpPr>
          <p:cNvPr id="46083" name="Rectangle 2"/>
          <p:cNvSpPr>
            <a:spLocks noGrp="1" noRot="1" noChangeAspect="1" noChangeArrowheads="1" noTextEdit="1"/>
          </p:cNvSpPr>
          <p:nvPr>
            <p:ph type="sldImg"/>
          </p:nvPr>
        </p:nvSpPr>
        <p:spPr bwMode="auto">
          <a:xfrm>
            <a:off x="1141413" y="684213"/>
            <a:ext cx="4579937" cy="3433762"/>
          </a:xfrm>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xfrm>
            <a:off x="3885120" y="8687843"/>
            <a:ext cx="2972880" cy="456157"/>
          </a:xfrm>
          <a:ln>
            <a:miter lim="800000"/>
            <a:headEnd/>
            <a:tailEnd/>
          </a:ln>
        </p:spPr>
        <p:txBody>
          <a:bodyPr wrap="square" lIns="89867" tIns="44934" rIns="89867" bIns="44934" numCol="1" anchorCtr="0" compatLnSpc="1">
            <a:prstTxWarp prst="textNoShape">
              <a:avLst/>
            </a:prstTxWarp>
          </a:bodyPr>
          <a:lstStyle/>
          <a:p>
            <a:pPr>
              <a:defRPr/>
            </a:pPr>
            <a:fld id="{CAE366C9-D8B4-40D3-A15E-6435575E3A35}" type="slidenum">
              <a:rPr lang="en-US">
                <a:solidFill>
                  <a:prstClr val="black"/>
                </a:solidFill>
              </a:rPr>
              <a:pPr>
                <a:defRPr/>
              </a:pPr>
              <a:t>15</a:t>
            </a:fld>
            <a:endParaRPr lang="en-US">
              <a:solidFill>
                <a:prstClr val="black"/>
              </a:solidFill>
            </a:endParaRPr>
          </a:p>
        </p:txBody>
      </p:sp>
      <p:sp>
        <p:nvSpPr>
          <p:cNvPr id="47107" name="Rectangle 7"/>
          <p:cNvSpPr txBox="1">
            <a:spLocks noGrp="1" noChangeArrowheads="1"/>
          </p:cNvSpPr>
          <p:nvPr/>
        </p:nvSpPr>
        <p:spPr bwMode="auto">
          <a:xfrm>
            <a:off x="3885120" y="8687843"/>
            <a:ext cx="2972880" cy="456157"/>
          </a:xfrm>
          <a:prstGeom prst="rect">
            <a:avLst/>
          </a:prstGeom>
          <a:noFill/>
          <a:ln w="9525">
            <a:noFill/>
            <a:miter lim="800000"/>
            <a:headEnd/>
            <a:tailEnd/>
          </a:ln>
        </p:spPr>
        <p:txBody>
          <a:bodyPr lIns="95350" tIns="47675" rIns="95350" bIns="47675" anchor="b"/>
          <a:lstStyle/>
          <a:p>
            <a:pPr algn="r" fontAlgn="base">
              <a:spcBef>
                <a:spcPct val="0"/>
              </a:spcBef>
              <a:spcAft>
                <a:spcPct val="0"/>
              </a:spcAft>
            </a:pPr>
            <a:fld id="{BA7486D4-461D-4A0F-BD6B-E8EA8E7020C3}" type="slidenum">
              <a:rPr lang="en-US" altLang="en-US" sz="1200" smtClean="0">
                <a:solidFill>
                  <a:prstClr val="black"/>
                </a:solidFill>
                <a:latin typeface="Arial" pitchFamily="34" charset="0"/>
                <a:cs typeface="Arial" pitchFamily="34" charset="0"/>
              </a:rPr>
              <a:pPr algn="r" fontAlgn="base">
                <a:spcBef>
                  <a:spcPct val="0"/>
                </a:spcBef>
                <a:spcAft>
                  <a:spcPct val="0"/>
                </a:spcAft>
              </a:pPr>
              <a:t>15</a:t>
            </a:fld>
            <a:endParaRPr lang="en-US" altLang="en-US" sz="1200" dirty="0" smtClean="0">
              <a:solidFill>
                <a:prstClr val="black"/>
              </a:solidFill>
              <a:latin typeface="Arial" pitchFamily="34" charset="0"/>
              <a:cs typeface="Arial" pitchFamily="34" charset="0"/>
            </a:endParaRPr>
          </a:p>
        </p:txBody>
      </p:sp>
      <p:sp>
        <p:nvSpPr>
          <p:cNvPr id="47108" name="Rectangle 2050"/>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p:spPr>
      </p:sp>
      <p:sp>
        <p:nvSpPr>
          <p:cNvPr id="47109" name="Rectangle 2051"/>
          <p:cNvSpPr>
            <a:spLocks noGrp="1" noChangeArrowheads="1"/>
          </p:cNvSpPr>
          <p:nvPr>
            <p:ph type="body" idx="1"/>
          </p:nvPr>
        </p:nvSpPr>
        <p:spPr bwMode="auto">
          <a:xfrm>
            <a:off x="913783" y="4343922"/>
            <a:ext cx="5030435" cy="4113236"/>
          </a:xfrm>
          <a:noFill/>
        </p:spPr>
        <p:txBody>
          <a:bodyPr wrap="square" numCol="1" anchor="t" anchorCtr="0" compatLnSpc="1">
            <a:prstTxWarp prst="textNoShape">
              <a:avLst/>
            </a:prstTxWarp>
          </a:bodyPr>
          <a:lstStyle/>
          <a:p>
            <a:pPr eaLnBrk="1" hangingPunct="1"/>
            <a:endParaRPr lang="th-TH"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876169A-70FA-4E72-95B5-5C9924F423AB}" type="datetimeFigureOut">
              <a:rPr lang="en-US" smtClean="0"/>
              <a:pPr/>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76169A-70FA-4E72-95B5-5C9924F423AB}" type="datetimeFigureOut">
              <a:rPr lang="en-US" smtClean="0"/>
              <a:pPr/>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76169A-70FA-4E72-95B5-5C9924F423AB}" type="datetimeFigureOut">
              <a:rPr lang="en-US" smtClean="0"/>
              <a:pPr/>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006C998E-6085-4FE6-8126-5DA7782D5AD7}" type="datetimeFigureOut">
              <a:rPr lang="en-US">
                <a:solidFill>
                  <a:srgbClr val="FFF39D">
                    <a:shade val="90000"/>
                  </a:srgbClr>
                </a:solidFill>
              </a:rPr>
              <a:pPr>
                <a:defRPr/>
              </a:pPr>
              <a:t>11/8/2017</a:t>
            </a:fld>
            <a:endParaRPr lang="en-US">
              <a:solidFill>
                <a:srgbClr val="FFF39D">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FFF39D">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E9E3AD29-25D5-4CB1-9F7C-5835C9393314}" type="slidenum">
              <a:rPr lang="en-US">
                <a:solidFill>
                  <a:srgbClr val="FFF39D">
                    <a:shade val="90000"/>
                  </a:srgbClr>
                </a:solidFill>
              </a:rPr>
              <a:pPr>
                <a:defRPr/>
              </a:pPr>
              <a:t>‹#›</a:t>
            </a:fld>
            <a:endParaRPr lang="en-US">
              <a:solidFill>
                <a:srgbClr val="FFF39D">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EECF43D-04EF-41B5-8C5D-49412699069E}" type="datetimeFigureOut">
              <a:rPr lang="en-US">
                <a:solidFill>
                  <a:srgbClr val="575F6D">
                    <a:shade val="90000"/>
                  </a:srgbClr>
                </a:solidFill>
              </a:rPr>
              <a:pPr>
                <a:defRPr/>
              </a:pPr>
              <a:t>11/8/2017</a:t>
            </a:fld>
            <a:endParaRPr lang="en-US">
              <a:solidFill>
                <a:srgbClr val="575F6D">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E7B1ABD9-5324-4896-B8F3-0BF5F69AD28A}"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D44F831-9573-46B8-9CD5-AB6E0C18F3DD}" type="datetimeFigureOut">
              <a:rPr lang="en-US">
                <a:solidFill>
                  <a:srgbClr val="FFF39D">
                    <a:shade val="90000"/>
                  </a:srgbClr>
                </a:solidFill>
              </a:rPr>
              <a:pPr>
                <a:defRPr/>
              </a:pPr>
              <a:t>11/8/2017</a:t>
            </a:fld>
            <a:endParaRPr lang="en-US">
              <a:solidFill>
                <a:srgbClr val="FFF39D">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FFF39D">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1BBDA2FD-2140-4A0D-8A6F-16A15E43E610}" type="slidenum">
              <a:rPr lang="en-US">
                <a:solidFill>
                  <a:srgbClr val="FFF39D">
                    <a:shade val="90000"/>
                  </a:srgbClr>
                </a:solidFill>
              </a:rPr>
              <a:pPr>
                <a:defRPr/>
              </a:pPr>
              <a:t>‹#›</a:t>
            </a:fld>
            <a:endParaRPr lang="en-US">
              <a:solidFill>
                <a:srgbClr val="FFF39D">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E1437E4F-F9AF-47AC-B63E-3AA1A5491551}" type="datetimeFigureOut">
              <a:rPr lang="en-US">
                <a:solidFill>
                  <a:srgbClr val="575F6D">
                    <a:shade val="90000"/>
                  </a:srgbClr>
                </a:solidFill>
              </a:rPr>
              <a:pPr>
                <a:defRPr/>
              </a:pPr>
              <a:t>11/8/2017</a:t>
            </a:fld>
            <a:endParaRPr lang="en-US">
              <a:solidFill>
                <a:srgbClr val="575F6D">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C2F6055E-E5C5-447D-BA06-E7D1FC260F61}"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4B8BE154-2094-4817-8CEA-7DAB886050FD}" type="datetimeFigureOut">
              <a:rPr lang="en-US">
                <a:solidFill>
                  <a:srgbClr val="575F6D">
                    <a:shade val="90000"/>
                  </a:srgbClr>
                </a:solidFill>
              </a:rPr>
              <a:pPr>
                <a:defRPr/>
              </a:pPr>
              <a:t>11/8/2017</a:t>
            </a:fld>
            <a:endParaRPr lang="en-US">
              <a:solidFill>
                <a:srgbClr val="575F6D">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C2DB03A0-37C7-4BFA-AEDA-769C439FC96C}"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0650FF3E-CF20-4F81-8ADE-543D94BE0831}" type="datetimeFigureOut">
              <a:rPr lang="en-US">
                <a:solidFill>
                  <a:srgbClr val="575F6D">
                    <a:shade val="90000"/>
                  </a:srgbClr>
                </a:solidFill>
              </a:rPr>
              <a:pPr>
                <a:defRPr/>
              </a:pPr>
              <a:t>11/8/2017</a:t>
            </a:fld>
            <a:endParaRPr lang="en-US">
              <a:solidFill>
                <a:srgbClr val="575F6D">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1B7054A6-87AE-4B9D-BDD2-B5570682E9AA}"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DF9ACC31-4E12-4332-8546-2C21F0E85EE9}" type="datetimeFigureOut">
              <a:rPr lang="en-US">
                <a:solidFill>
                  <a:srgbClr val="575F6D">
                    <a:shade val="90000"/>
                  </a:srgbClr>
                </a:solidFill>
              </a:rPr>
              <a:pPr>
                <a:defRPr/>
              </a:pPr>
              <a:t>11/8/2017</a:t>
            </a:fld>
            <a:endParaRPr lang="en-US">
              <a:solidFill>
                <a:srgbClr val="575F6D">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9D4586A2-1690-4177-AEC9-8D77AE5A6E1C}"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F061FF7-61B0-4FF4-B1D9-1D3E7013CEF5}" type="datetimeFigureOut">
              <a:rPr lang="en-US">
                <a:solidFill>
                  <a:srgbClr val="575F6D">
                    <a:shade val="90000"/>
                  </a:srgbClr>
                </a:solidFill>
              </a:rPr>
              <a:pPr>
                <a:defRPr/>
              </a:pPr>
              <a:t>11/8/2017</a:t>
            </a:fld>
            <a:endParaRPr lang="en-US">
              <a:solidFill>
                <a:srgbClr val="575F6D">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B19E3A7C-C355-46E9-9253-D2D09F3A0E54}"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76169A-70FA-4E72-95B5-5C9924F423AB}" type="datetimeFigureOut">
              <a:rPr lang="en-US" smtClean="0"/>
              <a:pPr/>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FBF77732-DA22-480B-9AEB-0BB4D228694D}" type="datetimeFigureOut">
              <a:rPr lang="en-US">
                <a:solidFill>
                  <a:srgbClr val="575F6D">
                    <a:shade val="90000"/>
                  </a:srgbClr>
                </a:solidFill>
              </a:rPr>
              <a:pPr>
                <a:defRPr/>
              </a:pPr>
              <a:t>11/8/2017</a:t>
            </a:fld>
            <a:endParaRPr lang="en-US">
              <a:solidFill>
                <a:srgbClr val="575F6D">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0D760411-9589-4ECE-A994-6F4DD0BE0B70}"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A2F95B9-75DE-4FEC-944C-2D27B708F8DC}" type="datetimeFigureOut">
              <a:rPr lang="en-US">
                <a:solidFill>
                  <a:srgbClr val="575F6D">
                    <a:shade val="90000"/>
                  </a:srgbClr>
                </a:solidFill>
              </a:rPr>
              <a:pPr>
                <a:defRPr/>
              </a:pPr>
              <a:t>11/8/2017</a:t>
            </a:fld>
            <a:endParaRPr lang="en-US">
              <a:solidFill>
                <a:srgbClr val="575F6D">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F7BB065F-1509-414A-842E-5A8B65629189}"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81D1087-A772-4BEE-9151-EAD8C6585911}" type="datetimeFigureOut">
              <a:rPr lang="en-US">
                <a:solidFill>
                  <a:srgbClr val="575F6D">
                    <a:shade val="90000"/>
                  </a:srgbClr>
                </a:solidFill>
              </a:rPr>
              <a:pPr>
                <a:defRPr/>
              </a:pPr>
              <a:t>11/8/2017</a:t>
            </a:fld>
            <a:endParaRPr lang="en-US">
              <a:solidFill>
                <a:srgbClr val="575F6D">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575F6D">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6E004361-855B-4625-8D92-F104C665F6B2}" type="slidenum">
              <a:rPr lang="en-US">
                <a:solidFill>
                  <a:srgbClr val="575F6D">
                    <a:shade val="90000"/>
                  </a:srgbClr>
                </a:solidFill>
              </a:rPr>
              <a:pPr>
                <a:defRPr/>
              </a:pPr>
              <a:t>‹#›</a:t>
            </a:fld>
            <a:endParaRPr lang="en-US">
              <a:solidFill>
                <a:srgbClr val="575F6D">
                  <a:shade val="90000"/>
                </a:srgb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Oval 16"/>
          <p:cNvSpPr>
            <a:spLocks noChangeArrowheads="1"/>
          </p:cNvSpPr>
          <p:nvPr userDrawn="1"/>
        </p:nvSpPr>
        <p:spPr bwMode="auto">
          <a:xfrm>
            <a:off x="8692662" y="6453190"/>
            <a:ext cx="342900" cy="28892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0" fontAlgn="base" hangingPunct="0">
              <a:spcBef>
                <a:spcPct val="0"/>
              </a:spcBef>
              <a:spcAft>
                <a:spcPct val="0"/>
              </a:spcAft>
              <a:defRPr/>
            </a:pPr>
            <a:fld id="{BC60DE49-9BDE-46CA-8337-FEF8A88FC3B8}" type="slidenum">
              <a:rPr lang="en-US" sz="1200" b="1">
                <a:solidFill>
                  <a:prstClr val="black"/>
                </a:solidFill>
                <a:cs typeface="Arial" pitchFamily="34" charset="0"/>
              </a:rPr>
              <a:pPr algn="ctr" eaLnBrk="0" fontAlgn="base" hangingPunct="0">
                <a:spcBef>
                  <a:spcPct val="0"/>
                </a:spcBef>
                <a:spcAft>
                  <a:spcPct val="0"/>
                </a:spcAft>
                <a:defRPr/>
              </a:pPr>
              <a:t>‹#›</a:t>
            </a:fld>
            <a:endParaRPr lang="en-US" sz="1200" b="1">
              <a:solidFill>
                <a:prstClr val="black"/>
              </a:solidFill>
              <a:cs typeface="Arial" pitchFamily="34"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76169A-70FA-4E72-95B5-5C9924F423AB}" type="datetimeFigureOut">
              <a:rPr lang="en-US" smtClean="0"/>
              <a:pPr/>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76169A-70FA-4E72-95B5-5C9924F423AB}" type="datetimeFigureOut">
              <a:rPr lang="en-US" smtClean="0"/>
              <a:pPr/>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76169A-70FA-4E72-95B5-5C9924F423AB}" type="datetimeFigureOut">
              <a:rPr lang="en-US" smtClean="0"/>
              <a:pPr/>
              <a:t>11/8/2017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76169A-70FA-4E72-95B5-5C9924F423AB}" type="datetimeFigureOut">
              <a:rPr lang="en-US" smtClean="0"/>
              <a:pPr/>
              <a:t>11/8/2017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76169A-70FA-4E72-95B5-5C9924F423AB}" type="datetimeFigureOut">
              <a:rPr lang="en-US" smtClean="0"/>
              <a:pPr/>
              <a:t>11/8/2017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76169A-70FA-4E72-95B5-5C9924F423AB}" type="datetimeFigureOut">
              <a:rPr lang="en-US" smtClean="0"/>
              <a:pPr/>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76169A-70FA-4E72-95B5-5C9924F423AB}" type="datetimeFigureOut">
              <a:rPr lang="en-US" smtClean="0"/>
              <a:pPr/>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7894D-9DCE-448D-A0FA-C922E50D2A5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76169A-70FA-4E72-95B5-5C9924F423AB}" type="datetimeFigureOut">
              <a:rPr lang="en-US" smtClean="0"/>
              <a:pPr/>
              <a:t>11/8/2017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77894D-9DCE-448D-A0FA-C922E50D2A5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tile tx="0" ty="0" sx="100000" sy="100000" flip="none" algn="tl"/>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mn-cs"/>
              </a:defRPr>
            </a:lvl1pPr>
          </a:lstStyle>
          <a:p>
            <a:pPr fontAlgn="base">
              <a:spcBef>
                <a:spcPct val="0"/>
              </a:spcBef>
              <a:spcAft>
                <a:spcPct val="0"/>
              </a:spcAft>
              <a:defRPr/>
            </a:pPr>
            <a:fld id="{5E1BD7ED-6CA6-4650-A432-5552F9D819D9}" type="datetimeFigureOut">
              <a:rPr lang="en-US">
                <a:solidFill>
                  <a:srgbClr val="575F6D">
                    <a:shade val="90000"/>
                  </a:srgbClr>
                </a:solidFill>
              </a:rPr>
              <a:pPr fontAlgn="base">
                <a:spcBef>
                  <a:spcPct val="0"/>
                </a:spcBef>
                <a:spcAft>
                  <a:spcPct val="0"/>
                </a:spcAft>
                <a:defRPr/>
              </a:pPr>
              <a:t>11/8/2017</a:t>
            </a:fld>
            <a:endParaRPr lang="en-US">
              <a:solidFill>
                <a:srgbClr val="575F6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mn-cs"/>
              </a:defRPr>
            </a:lvl1pPr>
          </a:lstStyle>
          <a:p>
            <a:pPr fontAlgn="base">
              <a:spcBef>
                <a:spcPct val="0"/>
              </a:spcBef>
              <a:spcAft>
                <a:spcPct val="0"/>
              </a:spcAft>
              <a:defRPr/>
            </a:pPr>
            <a:endParaRPr lang="en-US">
              <a:solidFill>
                <a:srgbClr val="575F6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latin typeface="Arial" charset="0"/>
                <a:cs typeface="+mn-cs"/>
              </a:defRPr>
            </a:lvl1pPr>
          </a:lstStyle>
          <a:p>
            <a:pPr fontAlgn="base">
              <a:spcBef>
                <a:spcPct val="0"/>
              </a:spcBef>
              <a:spcAft>
                <a:spcPct val="0"/>
              </a:spcAft>
              <a:defRPr/>
            </a:pPr>
            <a:fld id="{80162714-8776-4EB1-877B-7FFF7E0BB925}" type="slidenum">
              <a:rPr lang="en-US">
                <a:solidFill>
                  <a:srgbClr val="575F6D">
                    <a:shade val="90000"/>
                  </a:srgbClr>
                </a:solidFill>
              </a:rPr>
              <a:pPr fontAlgn="base">
                <a:spcBef>
                  <a:spcPct val="0"/>
                </a:spcBef>
                <a:spcAft>
                  <a:spcPct val="0"/>
                </a:spcAft>
                <a:defRPr/>
              </a:pPr>
              <a:t>‹#›</a:t>
            </a:fld>
            <a:endParaRPr lang="en-US">
              <a:solidFill>
                <a:srgbClr val="575F6D">
                  <a:shade val="90000"/>
                </a:srgbClr>
              </a:solidFill>
            </a:endParaRPr>
          </a:p>
        </p:txBody>
      </p:sp>
      <p:grpSp>
        <p:nvGrpSpPr>
          <p:cNvPr id="2"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pitchFamily="34"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pitchFamily="34" charset="0"/>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B32C16"/>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B32C16"/>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F5CD2D"/>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Review%20Ngada.xlsx" TargetMode="External"/><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029" y="3417277"/>
            <a:ext cx="9144000" cy="1144718"/>
          </a:xfrm>
          <a:noFill/>
          <a:ln w="9525">
            <a:noFill/>
            <a:miter lim="800000"/>
            <a:headEnd/>
            <a:tailEnd/>
          </a:ln>
        </p:spPr>
        <p:txBody>
          <a:bodyPr vert="horz" wrap="square" lIns="91440" tIns="45720" rIns="91440" bIns="45720" numCol="1" anchor="b" anchorCtr="0" compatLnSpc="1">
            <a:noAutofit/>
          </a:bodyPr>
          <a:lstStyle/>
          <a:p>
            <a:pPr>
              <a:defRPr/>
            </a:pP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t/>
            </a:r>
            <a:b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b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t/>
            </a:r>
            <a:b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b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t/>
            </a:r>
            <a:b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b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cs typeface="Lucida Grande"/>
              </a:rPr>
              <a:t>REVIEW IKK TERHADAP</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MS PGothic" pitchFamily="34" charset="-128"/>
                <a:cs typeface="Lucida Grande"/>
              </a:rPr>
              <a:t> LAPORAN PENYELENGGARAAN PEMERINTAHAN DAERAH </a:t>
            </a:r>
            <a:b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MS PGothic" pitchFamily="34" charset="-128"/>
                <a:cs typeface="Lucida Grande"/>
              </a:rPr>
            </a:b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MS PGothic" pitchFamily="34" charset="-128"/>
                <a:cs typeface="Lucida Grande"/>
              </a:rPr>
              <a:t>KAB/KOTA SE PROVINSI SUMATERA BARAT </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MS PGothic" pitchFamily="34" charset="-128"/>
                <a:cs typeface="Lucida Grande"/>
              </a:rPr>
              <a:t>TAHUN 2016 </a:t>
            </a:r>
          </a:p>
        </p:txBody>
      </p:sp>
      <p:grpSp>
        <p:nvGrpSpPr>
          <p:cNvPr id="10" name="Group 9"/>
          <p:cNvGrpSpPr/>
          <p:nvPr/>
        </p:nvGrpSpPr>
        <p:grpSpPr>
          <a:xfrm>
            <a:off x="285720" y="285728"/>
            <a:ext cx="8572560" cy="1428760"/>
            <a:chOff x="285720" y="285728"/>
            <a:chExt cx="8572560" cy="1428760"/>
          </a:xfrm>
        </p:grpSpPr>
        <p:sp>
          <p:nvSpPr>
            <p:cNvPr id="4" name="Rectangle 3"/>
            <p:cNvSpPr/>
            <p:nvPr/>
          </p:nvSpPr>
          <p:spPr>
            <a:xfrm>
              <a:off x="285720" y="285728"/>
              <a:ext cx="571504" cy="64294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5" name="Rectangle 4"/>
            <p:cNvSpPr/>
            <p:nvPr/>
          </p:nvSpPr>
          <p:spPr>
            <a:xfrm>
              <a:off x="1000100" y="285728"/>
              <a:ext cx="571504" cy="64294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6" name="Rectangle 5"/>
            <p:cNvSpPr/>
            <p:nvPr/>
          </p:nvSpPr>
          <p:spPr>
            <a:xfrm>
              <a:off x="285720" y="1071546"/>
              <a:ext cx="571504" cy="64294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a:p>
          </p:txBody>
        </p:sp>
        <p:sp>
          <p:nvSpPr>
            <p:cNvPr id="7" name="Rectangle 6"/>
            <p:cNvSpPr/>
            <p:nvPr/>
          </p:nvSpPr>
          <p:spPr>
            <a:xfrm>
              <a:off x="8286776" y="285728"/>
              <a:ext cx="571504" cy="64294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a:p>
          </p:txBody>
        </p:sp>
        <p:sp>
          <p:nvSpPr>
            <p:cNvPr id="8" name="Rectangle 7"/>
            <p:cNvSpPr/>
            <p:nvPr/>
          </p:nvSpPr>
          <p:spPr>
            <a:xfrm>
              <a:off x="7572396" y="285728"/>
              <a:ext cx="571504" cy="64294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9" name="Rectangle 8"/>
            <p:cNvSpPr/>
            <p:nvPr/>
          </p:nvSpPr>
          <p:spPr>
            <a:xfrm>
              <a:off x="8286776" y="1071546"/>
              <a:ext cx="571504" cy="64294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pic>
        <p:nvPicPr>
          <p:cNvPr id="11" name="Picture 3" descr="depdagrilogo.png"/>
          <p:cNvPicPr>
            <a:picLocks noChangeAspect="1"/>
          </p:cNvPicPr>
          <p:nvPr/>
        </p:nvPicPr>
        <p:blipFill>
          <a:blip r:embed="rId3" cstate="print"/>
          <a:srcRect/>
          <a:stretch>
            <a:fillRect/>
          </a:stretch>
        </p:blipFill>
        <p:spPr bwMode="auto">
          <a:xfrm>
            <a:off x="4000496" y="357166"/>
            <a:ext cx="971550" cy="1066800"/>
          </a:xfrm>
          <a:prstGeom prst="rect">
            <a:avLst/>
          </a:prstGeom>
          <a:ln>
            <a:noFill/>
          </a:ln>
          <a:effectLst>
            <a:outerShdw blurRad="292100" dist="139700" dir="2700000" algn="tl" rotWithShape="0">
              <a:srgbClr val="333333">
                <a:alpha val="65000"/>
              </a:srgbClr>
            </a:outerShdw>
          </a:effectLst>
        </p:spPr>
      </p:pic>
      <p:grpSp>
        <p:nvGrpSpPr>
          <p:cNvPr id="17" name="Group 16"/>
          <p:cNvGrpSpPr/>
          <p:nvPr/>
        </p:nvGrpSpPr>
        <p:grpSpPr>
          <a:xfrm>
            <a:off x="0" y="5312254"/>
            <a:ext cx="9144000" cy="1645138"/>
            <a:chOff x="0" y="5212862"/>
            <a:chExt cx="9144000" cy="1645138"/>
          </a:xfrm>
        </p:grpSpPr>
        <p:sp>
          <p:nvSpPr>
            <p:cNvPr id="12" name="Rectangle 11"/>
            <p:cNvSpPr/>
            <p:nvPr/>
          </p:nvSpPr>
          <p:spPr>
            <a:xfrm>
              <a:off x="0" y="6429396"/>
              <a:ext cx="9144000" cy="428604"/>
            </a:xfrm>
            <a:prstGeom prst="rect">
              <a:avLst/>
            </a:prstGeom>
            <a:gradFill flip="none" rotWithShape="1">
              <a:gsLst>
                <a:gs pos="44000">
                  <a:srgbClr val="03D4A8">
                    <a:alpha val="0"/>
                  </a:srgbClr>
                </a:gs>
                <a:gs pos="25000">
                  <a:srgbClr val="21D6E0"/>
                </a:gs>
                <a:gs pos="75000">
                  <a:srgbClr val="0087E6"/>
                </a:gs>
                <a:gs pos="100000">
                  <a:srgbClr val="005CB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IMG_7521.JPG"/>
            <p:cNvPicPr>
              <a:picLocks noChangeAspect="1"/>
            </p:cNvPicPr>
            <p:nvPr/>
          </p:nvPicPr>
          <p:blipFill>
            <a:blip r:embed="rId4" cstate="print"/>
            <a:stretch>
              <a:fillRect/>
            </a:stretch>
          </p:blipFill>
          <p:spPr>
            <a:xfrm>
              <a:off x="5857884" y="5500702"/>
              <a:ext cx="1727999" cy="115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gambar-grafik-kaemiskinan.png"/>
            <p:cNvPicPr>
              <a:picLocks noChangeAspect="1"/>
            </p:cNvPicPr>
            <p:nvPr/>
          </p:nvPicPr>
          <p:blipFill>
            <a:blip r:embed="rId5" cstate="print"/>
            <a:stretch>
              <a:fillRect/>
            </a:stretch>
          </p:blipFill>
          <p:spPr>
            <a:xfrm rot="20974028">
              <a:off x="2000937" y="5356564"/>
              <a:ext cx="1678452" cy="115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IMG-20150331-01627.jpg"/>
            <p:cNvPicPr>
              <a:picLocks noChangeAspect="1"/>
            </p:cNvPicPr>
            <p:nvPr/>
          </p:nvPicPr>
          <p:blipFill>
            <a:blip r:embed="rId6" cstate="print"/>
            <a:stretch>
              <a:fillRect/>
            </a:stretch>
          </p:blipFill>
          <p:spPr>
            <a:xfrm rot="249300">
              <a:off x="4573687" y="5212862"/>
              <a:ext cx="1536000" cy="115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descr="20151028_081408.jpg"/>
            <p:cNvPicPr>
              <a:picLocks noChangeAspect="1"/>
            </p:cNvPicPr>
            <p:nvPr/>
          </p:nvPicPr>
          <p:blipFill>
            <a:blip r:embed="rId7" cstate="print"/>
            <a:stretch>
              <a:fillRect/>
            </a:stretch>
          </p:blipFill>
          <p:spPr>
            <a:xfrm rot="316233">
              <a:off x="3260893" y="5429166"/>
              <a:ext cx="1602962" cy="108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9" name="TextBox 18"/>
          <p:cNvSpPr txBox="1"/>
          <p:nvPr/>
        </p:nvSpPr>
        <p:spPr>
          <a:xfrm>
            <a:off x="3275856" y="4637796"/>
            <a:ext cx="2529154" cy="369332"/>
          </a:xfrm>
          <a:prstGeom prst="rect">
            <a:avLst/>
          </a:prstGeom>
          <a:noFill/>
        </p:spPr>
        <p:txBody>
          <a:bodyPr wrap="none" rtlCol="0">
            <a:spAutoFit/>
          </a:bodyPr>
          <a:lstStyle/>
          <a:p>
            <a:r>
              <a:rPr lang="en-US" b="1" dirty="0" smtClean="0"/>
              <a:t>Padang, November 2017</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4294967295"/>
          </p:nvPr>
        </p:nvSpPr>
        <p:spPr>
          <a:xfrm>
            <a:off x="500063" y="1500188"/>
            <a:ext cx="8215312" cy="4500562"/>
          </a:xfrm>
        </p:spPr>
        <p:txBody>
          <a:bodyPr/>
          <a:lstStyle/>
          <a:p>
            <a:pPr marL="342900" indent="-342900" algn="just" eaLnBrk="1" hangingPunct="1">
              <a:buFont typeface="Calibri" pitchFamily="34" charset="0"/>
              <a:buAutoNum type="arabicPeriod"/>
            </a:pPr>
            <a:r>
              <a:rPr lang="id-ID" altLang="en-US" sz="2000" b="1" smtClean="0">
                <a:solidFill>
                  <a:srgbClr val="000000"/>
                </a:solidFill>
                <a:latin typeface="Bookman Old Style" pitchFamily="18" charset="0"/>
              </a:rPr>
              <a:t>IKK </a:t>
            </a:r>
            <a:r>
              <a:rPr lang="nl-NL" altLang="en-US" sz="2000" smtClean="0">
                <a:solidFill>
                  <a:srgbClr val="000000"/>
                </a:solidFill>
                <a:latin typeface="Bookman Old Style" pitchFamily="18" charset="0"/>
              </a:rPr>
              <a:t>adalah </a:t>
            </a:r>
            <a:r>
              <a:rPr lang="nl-NL" altLang="en-US" sz="2000" b="1" smtClean="0">
                <a:solidFill>
                  <a:srgbClr val="000000"/>
                </a:solidFill>
                <a:latin typeface="Bookman Old Style" pitchFamily="18" charset="0"/>
              </a:rPr>
              <a:t>indikator kinerja utama</a:t>
            </a:r>
            <a:r>
              <a:rPr lang="nl-NL" altLang="en-US" sz="2000" smtClean="0">
                <a:solidFill>
                  <a:srgbClr val="000000"/>
                </a:solidFill>
                <a:latin typeface="Bookman Old Style" pitchFamily="18" charset="0"/>
              </a:rPr>
              <a:t> yang </a:t>
            </a:r>
            <a:r>
              <a:rPr lang="nl-NL" altLang="en-US" sz="2000" b="1" smtClean="0">
                <a:solidFill>
                  <a:srgbClr val="000000"/>
                </a:solidFill>
                <a:latin typeface="Bookman Old Style" pitchFamily="18" charset="0"/>
              </a:rPr>
              <a:t>mencerminkan keberhasilan atas penyelenggaraan suatu urusan pemerintahan</a:t>
            </a:r>
            <a:r>
              <a:rPr lang="id-ID" altLang="en-US" sz="2000" b="1" smtClean="0">
                <a:solidFill>
                  <a:srgbClr val="000000"/>
                </a:solidFill>
                <a:latin typeface="Bookman Old Style" pitchFamily="18" charset="0"/>
              </a:rPr>
              <a:t> </a:t>
            </a:r>
            <a:r>
              <a:rPr lang="nl-NL" altLang="en-US" sz="2000" smtClean="0">
                <a:solidFill>
                  <a:srgbClr val="000000"/>
                </a:solidFill>
                <a:latin typeface="Bookman Old Style" pitchFamily="18" charset="0"/>
              </a:rPr>
              <a:t>(PP 6/2008 dan Permendagri 73 Tahun 2009)</a:t>
            </a:r>
            <a:r>
              <a:rPr lang="id-ID" altLang="en-US" sz="2000" smtClean="0">
                <a:solidFill>
                  <a:srgbClr val="000000"/>
                </a:solidFill>
                <a:latin typeface="Bookman Old Style" pitchFamily="18" charset="0"/>
              </a:rPr>
              <a:t>.</a:t>
            </a:r>
            <a:endParaRPr lang="nl-NL" altLang="en-US" sz="2000" smtClean="0">
              <a:solidFill>
                <a:srgbClr val="000000"/>
              </a:solidFill>
              <a:latin typeface="Bookman Old Style" pitchFamily="18" charset="0"/>
            </a:endParaRPr>
          </a:p>
          <a:p>
            <a:pPr marL="342900" indent="-342900" algn="just" eaLnBrk="1" hangingPunct="1">
              <a:buFont typeface="Calibri" pitchFamily="34" charset="0"/>
              <a:buAutoNum type="arabicPeriod"/>
            </a:pPr>
            <a:r>
              <a:rPr lang="nl-NL" altLang="en-US" sz="2000" b="1" smtClean="0">
                <a:solidFill>
                  <a:srgbClr val="000000"/>
                </a:solidFill>
                <a:latin typeface="Bookman Old Style" pitchFamily="18" charset="0"/>
              </a:rPr>
              <a:t>Fungsi IKK adalah </a:t>
            </a:r>
            <a:r>
              <a:rPr lang="nl-NL" altLang="en-US" sz="2000" b="1" smtClean="0">
                <a:latin typeface="Bookman Old Style" pitchFamily="18" charset="0"/>
              </a:rPr>
              <a:t>se</a:t>
            </a:r>
            <a:r>
              <a:rPr lang="id-ID" altLang="en-US" sz="2000" b="1" smtClean="0">
                <a:latin typeface="Bookman Old Style" pitchFamily="18" charset="0"/>
              </a:rPr>
              <a:t>b</a:t>
            </a:r>
            <a:r>
              <a:rPr lang="en-US" altLang="en-US" sz="2000" b="1" smtClean="0">
                <a:latin typeface="Bookman Old Style" pitchFamily="18" charset="0"/>
              </a:rPr>
              <a:t>a</a:t>
            </a:r>
            <a:r>
              <a:rPr lang="id-ID" altLang="en-US" sz="2000" b="1" smtClean="0">
                <a:latin typeface="Bookman Old Style" pitchFamily="18" charset="0"/>
              </a:rPr>
              <a:t>g</a:t>
            </a:r>
            <a:r>
              <a:rPr lang="en-US" altLang="en-US" sz="2000" b="1" smtClean="0">
                <a:latin typeface="Bookman Old Style" pitchFamily="18" charset="0"/>
              </a:rPr>
              <a:t>ai</a:t>
            </a:r>
            <a:r>
              <a:rPr lang="id-ID" altLang="en-US" sz="2000" smtClean="0">
                <a:latin typeface="Bookman Old Style" pitchFamily="18" charset="0"/>
              </a:rPr>
              <a:t> </a:t>
            </a:r>
            <a:r>
              <a:rPr lang="nl-NL" altLang="en-US" sz="2000" b="1" smtClean="0">
                <a:latin typeface="Bookman Old Style" pitchFamily="18" charset="0"/>
              </a:rPr>
              <a:t>variabel penilai</a:t>
            </a:r>
            <a:r>
              <a:rPr lang="id-ID" altLang="en-US" sz="2000" b="1" smtClean="0">
                <a:latin typeface="Bookman Old Style" pitchFamily="18" charset="0"/>
              </a:rPr>
              <a:t> setiap hal yang diukur</a:t>
            </a:r>
            <a:r>
              <a:rPr lang="nl-NL" altLang="en-US" sz="2000" b="1" smtClean="0">
                <a:latin typeface="Bookman Old Style" pitchFamily="18" charset="0"/>
              </a:rPr>
              <a:t>. </a:t>
            </a:r>
          </a:p>
          <a:p>
            <a:pPr marL="342900" indent="-342900" algn="just" eaLnBrk="1" hangingPunct="1">
              <a:buFont typeface="Calibri" pitchFamily="34" charset="0"/>
              <a:buAutoNum type="arabicPeriod"/>
            </a:pPr>
            <a:r>
              <a:rPr lang="nl-NL" altLang="en-US" sz="2000" b="1" smtClean="0">
                <a:solidFill>
                  <a:srgbClr val="000000"/>
                </a:solidFill>
                <a:latin typeface="Bookman Old Style" pitchFamily="18" charset="0"/>
              </a:rPr>
              <a:t>IKK </a:t>
            </a:r>
            <a:r>
              <a:rPr lang="id-ID" altLang="en-US" sz="2000" b="1" smtClean="0">
                <a:solidFill>
                  <a:srgbClr val="000000"/>
                </a:solidFill>
                <a:latin typeface="Bookman Old Style" pitchFamily="18" charset="0"/>
              </a:rPr>
              <a:t>t</a:t>
            </a:r>
            <a:r>
              <a:rPr lang="nl-NL" altLang="en-US" sz="2000" b="1" smtClean="0">
                <a:solidFill>
                  <a:srgbClr val="000000"/>
                </a:solidFill>
                <a:latin typeface="Bookman Old Style" pitchFamily="18" charset="0"/>
              </a:rPr>
              <a:t>erdiri dari</a:t>
            </a:r>
            <a:r>
              <a:rPr lang="id-ID" altLang="en-US" sz="2000" b="1" smtClean="0">
                <a:solidFill>
                  <a:srgbClr val="000000"/>
                </a:solidFill>
                <a:latin typeface="Bookman Old Style" pitchFamily="18" charset="0"/>
              </a:rPr>
              <a:t> </a:t>
            </a:r>
            <a:r>
              <a:rPr lang="nl-NL" altLang="en-US" sz="2000" b="1" smtClean="0">
                <a:solidFill>
                  <a:srgbClr val="000000"/>
                </a:solidFill>
                <a:latin typeface="Bookman Old Style" pitchFamily="18" charset="0"/>
              </a:rPr>
              <a:t>:</a:t>
            </a:r>
            <a:r>
              <a:rPr lang="id-ID" altLang="en-US" sz="2000" b="1" smtClean="0">
                <a:solidFill>
                  <a:srgbClr val="000000"/>
                </a:solidFill>
                <a:latin typeface="Bookman Old Style" pitchFamily="18" charset="0"/>
              </a:rPr>
              <a:t> Tataran </a:t>
            </a:r>
            <a:r>
              <a:rPr lang="nl-NL" altLang="en-US" sz="2000" b="1" smtClean="0">
                <a:solidFill>
                  <a:srgbClr val="000000"/>
                </a:solidFill>
                <a:latin typeface="Bookman Old Style" pitchFamily="18" charset="0"/>
              </a:rPr>
              <a:t>pengambil kebijakan </a:t>
            </a:r>
            <a:r>
              <a:rPr lang="id-ID" altLang="en-US" sz="2000" b="1" smtClean="0">
                <a:solidFill>
                  <a:srgbClr val="000000"/>
                </a:solidFill>
                <a:latin typeface="Bookman Old Style" pitchFamily="18" charset="0"/>
              </a:rPr>
              <a:t>dan Tataran </a:t>
            </a:r>
            <a:r>
              <a:rPr lang="nl-NL" altLang="en-US" sz="2000" b="1" smtClean="0">
                <a:solidFill>
                  <a:srgbClr val="000000"/>
                </a:solidFill>
                <a:latin typeface="Bookman Old Style" pitchFamily="18" charset="0"/>
              </a:rPr>
              <a:t>pelaksana kebijakan</a:t>
            </a:r>
            <a:r>
              <a:rPr lang="id-ID" altLang="en-US" sz="2000" smtClean="0">
                <a:solidFill>
                  <a:srgbClr val="000000"/>
                </a:solidFill>
                <a:latin typeface="Bookman Old Style" pitchFamily="18" charset="0"/>
              </a:rPr>
              <a:t>. </a:t>
            </a:r>
            <a:endParaRPr lang="en-US" altLang="en-US" sz="2000" smtClean="0">
              <a:solidFill>
                <a:srgbClr val="000000"/>
              </a:solidFill>
              <a:latin typeface="Bookman Old Style" pitchFamily="18" charset="0"/>
            </a:endParaRPr>
          </a:p>
          <a:p>
            <a:pPr marL="342900" indent="-342900" algn="just" eaLnBrk="1" hangingPunct="1">
              <a:buFont typeface="Calibri" pitchFamily="34" charset="0"/>
              <a:buAutoNum type="arabicPeriod"/>
            </a:pPr>
            <a:r>
              <a:rPr lang="nl-NL" altLang="en-US" sz="2000" b="1" smtClean="0">
                <a:solidFill>
                  <a:srgbClr val="000000"/>
                </a:solidFill>
                <a:latin typeface="Bookman Old Style" pitchFamily="18" charset="0"/>
              </a:rPr>
              <a:t>IKK disusun</a:t>
            </a:r>
            <a:r>
              <a:rPr lang="id-ID" altLang="en-US" sz="2000" b="1" smtClean="0">
                <a:solidFill>
                  <a:srgbClr val="000000"/>
                </a:solidFill>
                <a:latin typeface="Bookman Old Style" pitchFamily="18" charset="0"/>
              </a:rPr>
              <a:t> </a:t>
            </a:r>
            <a:r>
              <a:rPr lang="nl-NL" altLang="en-US" sz="2000" b="1" smtClean="0">
                <a:solidFill>
                  <a:srgbClr val="000000"/>
                </a:solidFill>
                <a:latin typeface="Bookman Old Style" pitchFamily="18" charset="0"/>
              </a:rPr>
              <a:t>ber</a:t>
            </a:r>
            <a:r>
              <a:rPr lang="id-ID" altLang="en-US" sz="2000" b="1" smtClean="0">
                <a:solidFill>
                  <a:srgbClr val="000000"/>
                </a:solidFill>
                <a:latin typeface="Bookman Old Style" pitchFamily="18" charset="0"/>
              </a:rPr>
              <a:t>d</a:t>
            </a:r>
            <a:r>
              <a:rPr lang="en-US" altLang="en-US" sz="2000" b="1" smtClean="0">
                <a:solidFill>
                  <a:srgbClr val="000000"/>
                </a:solidFill>
                <a:latin typeface="Bookman Old Style" pitchFamily="18" charset="0"/>
              </a:rPr>
              <a:t>a</a:t>
            </a:r>
            <a:r>
              <a:rPr lang="id-ID" altLang="en-US" sz="2000" b="1" smtClean="0">
                <a:solidFill>
                  <a:srgbClr val="000000"/>
                </a:solidFill>
                <a:latin typeface="Bookman Old Style" pitchFamily="18" charset="0"/>
              </a:rPr>
              <a:t>s</a:t>
            </a:r>
            <a:r>
              <a:rPr lang="en-US" altLang="en-US" sz="2000" b="1" smtClean="0">
                <a:solidFill>
                  <a:srgbClr val="000000"/>
                </a:solidFill>
                <a:latin typeface="Bookman Old Style" pitchFamily="18" charset="0"/>
              </a:rPr>
              <a:t>a</a:t>
            </a:r>
            <a:r>
              <a:rPr lang="id-ID" altLang="en-US" sz="2000" b="1" smtClean="0">
                <a:solidFill>
                  <a:srgbClr val="000000"/>
                </a:solidFill>
                <a:latin typeface="Bookman Old Style" pitchFamily="18" charset="0"/>
              </a:rPr>
              <a:t>rkan</a:t>
            </a:r>
            <a:r>
              <a:rPr lang="id-ID" altLang="en-US" sz="2000" smtClean="0">
                <a:solidFill>
                  <a:srgbClr val="000000"/>
                </a:solidFill>
                <a:latin typeface="Bookman Old Style" pitchFamily="18" charset="0"/>
              </a:rPr>
              <a:t> </a:t>
            </a:r>
            <a:r>
              <a:rPr lang="nl-NL" altLang="en-US" sz="2000" smtClean="0">
                <a:solidFill>
                  <a:srgbClr val="000000"/>
                </a:solidFill>
                <a:latin typeface="Bookman Old Style" pitchFamily="18" charset="0"/>
              </a:rPr>
              <a:t>usulan </a:t>
            </a:r>
            <a:r>
              <a:rPr lang="id-ID" altLang="en-US" sz="2000" smtClean="0">
                <a:solidFill>
                  <a:srgbClr val="000000"/>
                </a:solidFill>
                <a:latin typeface="Bookman Old Style" pitchFamily="18" charset="0"/>
              </a:rPr>
              <a:t>yg </a:t>
            </a:r>
            <a:r>
              <a:rPr lang="nl-NL" altLang="en-US" sz="2000" smtClean="0">
                <a:solidFill>
                  <a:srgbClr val="000000"/>
                </a:solidFill>
                <a:latin typeface="Bookman Old Style" pitchFamily="18" charset="0"/>
              </a:rPr>
              <a:t>diterima dari </a:t>
            </a:r>
            <a:r>
              <a:rPr lang="nl-NL" altLang="en-US" sz="2000" b="1" smtClean="0">
                <a:solidFill>
                  <a:srgbClr val="000000"/>
                </a:solidFill>
                <a:latin typeface="Bookman Old Style" pitchFamily="18" charset="0"/>
              </a:rPr>
              <a:t>Kementerian/LPNK</a:t>
            </a:r>
            <a:r>
              <a:rPr lang="nl-NL" altLang="en-US" sz="2000" smtClean="0">
                <a:solidFill>
                  <a:srgbClr val="000000"/>
                </a:solidFill>
                <a:latin typeface="Bookman Old Style" pitchFamily="18" charset="0"/>
              </a:rPr>
              <a:t> </a:t>
            </a:r>
            <a:r>
              <a:rPr lang="id-ID" altLang="en-US" sz="2000" smtClean="0">
                <a:solidFill>
                  <a:srgbClr val="000000"/>
                </a:solidFill>
                <a:latin typeface="Bookman Old Style" pitchFamily="18" charset="0"/>
              </a:rPr>
              <a:t>dgn </a:t>
            </a:r>
            <a:r>
              <a:rPr lang="nl-NL" altLang="en-US" sz="2000" smtClean="0">
                <a:solidFill>
                  <a:srgbClr val="000000"/>
                </a:solidFill>
                <a:latin typeface="Bookman Old Style" pitchFamily="18" charset="0"/>
              </a:rPr>
              <a:t>mempertimbangkan kesesuaian kebijakan daerah dan peraturan </a:t>
            </a:r>
            <a:r>
              <a:rPr lang="id-ID" altLang="en-US" sz="2000" smtClean="0">
                <a:solidFill>
                  <a:srgbClr val="000000"/>
                </a:solidFill>
                <a:latin typeface="Bookman Old Style" pitchFamily="18" charset="0"/>
              </a:rPr>
              <a:t>per</a:t>
            </a:r>
            <a:r>
              <a:rPr lang="en-US" altLang="en-US" sz="2000" smtClean="0">
                <a:solidFill>
                  <a:srgbClr val="000000"/>
                </a:solidFill>
                <a:latin typeface="Bookman Old Style" pitchFamily="18" charset="0"/>
              </a:rPr>
              <a:t>-</a:t>
            </a:r>
            <a:r>
              <a:rPr lang="id-ID" altLang="en-US" sz="2000" smtClean="0">
                <a:solidFill>
                  <a:srgbClr val="000000"/>
                </a:solidFill>
                <a:latin typeface="Bookman Old Style" pitchFamily="18" charset="0"/>
              </a:rPr>
              <a:t>UUan yg </a:t>
            </a:r>
            <a:r>
              <a:rPr lang="nl-NL" altLang="en-US" sz="2000" smtClean="0">
                <a:solidFill>
                  <a:srgbClr val="000000"/>
                </a:solidFill>
                <a:latin typeface="Bookman Old Style" pitchFamily="18" charset="0"/>
              </a:rPr>
              <a:t>lebih tinggi serta kepentingan umum, </a:t>
            </a:r>
            <a:r>
              <a:rPr lang="id-ID" altLang="en-US" sz="2000" smtClean="0">
                <a:solidFill>
                  <a:srgbClr val="000000"/>
                </a:solidFill>
                <a:latin typeface="Bookman Old Style" pitchFamily="18" charset="0"/>
              </a:rPr>
              <a:t>y</a:t>
            </a:r>
            <a:r>
              <a:rPr lang="en-US" altLang="en-US" sz="2000" smtClean="0">
                <a:solidFill>
                  <a:srgbClr val="000000"/>
                </a:solidFill>
                <a:latin typeface="Bookman Old Style" pitchFamily="18" charset="0"/>
              </a:rPr>
              <a:t>an</a:t>
            </a:r>
            <a:r>
              <a:rPr lang="id-ID" altLang="en-US" sz="2000" smtClean="0">
                <a:solidFill>
                  <a:srgbClr val="000000"/>
                </a:solidFill>
                <a:latin typeface="Bookman Old Style" pitchFamily="18" charset="0"/>
              </a:rPr>
              <a:t>g </a:t>
            </a:r>
            <a:r>
              <a:rPr lang="nl-NL" altLang="en-US" sz="2000" smtClean="0">
                <a:solidFill>
                  <a:srgbClr val="000000"/>
                </a:solidFill>
                <a:latin typeface="Bookman Old Style" pitchFamily="18" charset="0"/>
              </a:rPr>
              <a:t>digunakan </a:t>
            </a:r>
            <a:r>
              <a:rPr lang="id-ID" altLang="en-US" sz="2000" smtClean="0">
                <a:solidFill>
                  <a:srgbClr val="000000"/>
                </a:solidFill>
                <a:latin typeface="Bookman Old Style" pitchFamily="18" charset="0"/>
              </a:rPr>
              <a:t>dlm </a:t>
            </a:r>
            <a:r>
              <a:rPr lang="nl-NL" altLang="en-US" sz="2000" smtClean="0">
                <a:solidFill>
                  <a:srgbClr val="000000"/>
                </a:solidFill>
                <a:latin typeface="Bookman Old Style" pitchFamily="18" charset="0"/>
              </a:rPr>
              <a:t>mengevaluasi penyelenggaraan </a:t>
            </a:r>
            <a:r>
              <a:rPr lang="id-ID" altLang="en-US" sz="2000" smtClean="0">
                <a:solidFill>
                  <a:srgbClr val="000000"/>
                </a:solidFill>
                <a:latin typeface="Bookman Old Style" pitchFamily="18" charset="0"/>
              </a:rPr>
              <a:t>pemda  (</a:t>
            </a:r>
            <a:r>
              <a:rPr lang="id-ID" altLang="en-US" sz="2000" b="1" smtClean="0">
                <a:solidFill>
                  <a:srgbClr val="000000"/>
                </a:solidFill>
                <a:latin typeface="Bookman Old Style" pitchFamily="18" charset="0"/>
              </a:rPr>
              <a:t>Pasal 31 PP 6/2008</a:t>
            </a:r>
            <a:r>
              <a:rPr lang="id-ID" altLang="en-US" sz="2000" smtClean="0">
                <a:solidFill>
                  <a:srgbClr val="000000"/>
                </a:solidFill>
                <a:latin typeface="Bookman Old Style" pitchFamily="18" charset="0"/>
              </a:rPr>
              <a:t>).</a:t>
            </a:r>
            <a:endParaRPr lang="en-US" altLang="en-US" sz="2000" smtClean="0">
              <a:solidFill>
                <a:srgbClr val="000000"/>
              </a:solidFill>
              <a:latin typeface="Bookman Old Style" pitchFamily="18" charset="0"/>
            </a:endParaRPr>
          </a:p>
        </p:txBody>
      </p:sp>
      <p:sp>
        <p:nvSpPr>
          <p:cNvPr id="4" name="Rounded Rectangle 3"/>
          <p:cNvSpPr/>
          <p:nvPr/>
        </p:nvSpPr>
        <p:spPr>
          <a:xfrm>
            <a:off x="457200" y="285728"/>
            <a:ext cx="8229600" cy="857272"/>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lstStyle/>
          <a:p>
            <a:pPr algn="ctr" eaLnBrk="0" hangingPunct="0">
              <a:buClr>
                <a:prstClr val="black"/>
              </a:buClr>
              <a:buSzPct val="70000"/>
              <a:defRPr/>
            </a:pPr>
            <a:r>
              <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INDIKATOR KINERJA KUNCI (IKK)</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p>
          <a:p>
            <a:pPr algn="ctr" eaLnBrk="0" hangingPunct="0">
              <a:buClr>
                <a:prstClr val="black"/>
              </a:buClr>
              <a:buSzPct val="70000"/>
              <a:defRPr/>
            </a:pP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(PP 6/2008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dan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Permendagri</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73/2009)</a:t>
            </a:r>
            <a:endPar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04813" y="1438275"/>
            <a:ext cx="8382000" cy="3990975"/>
          </a:xfrm>
        </p:spPr>
        <p:txBody>
          <a:bodyPr/>
          <a:lstStyle/>
          <a:p>
            <a:pPr marL="265113" indent="-265113" algn="just" eaLnBrk="1" hangingPunct="1">
              <a:buClr>
                <a:srgbClr val="FF0000"/>
              </a:buClr>
            </a:pPr>
            <a:r>
              <a:rPr lang="id-ID" altLang="en-US" sz="2400" b="1" smtClean="0">
                <a:latin typeface="Bookman Old Style" pitchFamily="18" charset="0"/>
              </a:rPr>
              <a:t>Kebijakan penilaian atas aspek-aspek yang dievaluasi dilakukan dengan pemberian bobot</a:t>
            </a:r>
            <a:r>
              <a:rPr lang="en-US" altLang="en-US" sz="2400" b="1" smtClean="0">
                <a:latin typeface="Bookman Old Style" pitchFamily="18" charset="0"/>
              </a:rPr>
              <a:t>.</a:t>
            </a:r>
            <a:endParaRPr lang="id-ID" altLang="en-US" sz="2400" b="1" smtClean="0">
              <a:latin typeface="Bookman Old Style" pitchFamily="18" charset="0"/>
            </a:endParaRPr>
          </a:p>
          <a:p>
            <a:pPr marL="265113" indent="-265113" algn="just" eaLnBrk="1" hangingPunct="1">
              <a:buClr>
                <a:srgbClr val="FF0000"/>
              </a:buClr>
            </a:pPr>
            <a:r>
              <a:rPr lang="en-US" altLang="en-US" sz="2400" b="1" smtClean="0">
                <a:latin typeface="Bookman Old Style" pitchFamily="18" charset="0"/>
              </a:rPr>
              <a:t>Pemberian bobot per IKK tiap aspek, tiap fokus, dan tiap indikator berdasarkan pada banyaknya IKK yang ada pada lampiran LPPD Kabupaten/Kota dan </a:t>
            </a:r>
            <a:r>
              <a:rPr lang="id-ID" altLang="en-US" sz="2400" b="1" smtClean="0">
                <a:latin typeface="Bookman Old Style" pitchFamily="18" charset="0"/>
              </a:rPr>
              <a:t>IKK </a:t>
            </a:r>
            <a:r>
              <a:rPr lang="en-US" altLang="en-US" sz="2400" b="1" smtClean="0">
                <a:latin typeface="Bookman Old Style" pitchFamily="18" charset="0"/>
              </a:rPr>
              <a:t>agre</a:t>
            </a:r>
            <a:r>
              <a:rPr lang="id-ID" altLang="en-US" sz="2400" b="1" smtClean="0">
                <a:latin typeface="Bookman Old Style" pitchFamily="18" charset="0"/>
              </a:rPr>
              <a:t>g</a:t>
            </a:r>
            <a:r>
              <a:rPr lang="en-US" altLang="en-US" sz="2400" b="1" smtClean="0">
                <a:latin typeface="Bookman Old Style" pitchFamily="18" charset="0"/>
              </a:rPr>
              <a:t>asi pada lampiran LPPD Provinsi</a:t>
            </a:r>
            <a:r>
              <a:rPr lang="id-ID" altLang="en-US" sz="2400" b="1" smtClean="0">
                <a:latin typeface="Bookman Old Style" pitchFamily="18" charset="0"/>
              </a:rPr>
              <a:t>.</a:t>
            </a:r>
          </a:p>
          <a:p>
            <a:pPr marL="265113" indent="-265113" algn="just" eaLnBrk="1" hangingPunct="1">
              <a:buClr>
                <a:srgbClr val="FF0000"/>
              </a:buClr>
            </a:pPr>
            <a:r>
              <a:rPr lang="id-ID" altLang="en-US" sz="2400" b="1" smtClean="0">
                <a:latin typeface="Bookman Old Style" pitchFamily="18" charset="0"/>
              </a:rPr>
              <a:t>Setiap aspek dirinci ke dalam beberapa  fokus, dan setiap fokus dirinci ke dalam beberapa Indikator Kinerja Kunci (IKK)</a:t>
            </a:r>
          </a:p>
        </p:txBody>
      </p:sp>
      <p:sp>
        <p:nvSpPr>
          <p:cNvPr id="4" name="Text Box 10"/>
          <p:cNvSpPr txBox="1">
            <a:spLocks noChangeArrowheads="1"/>
          </p:cNvSpPr>
          <p:nvPr/>
        </p:nvSpPr>
        <p:spPr bwMode="auto">
          <a:xfrm>
            <a:off x="304800" y="381000"/>
            <a:ext cx="8610600" cy="761984"/>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fontScale="92500"/>
          </a:bodyPr>
          <a:lstStyle/>
          <a:p>
            <a:pPr lvl="1" algn="ctr" eaLnBrk="0" hangingPunct="0">
              <a:lnSpc>
                <a:spcPct val="90000"/>
              </a:lnSpc>
              <a:buClr>
                <a:prstClr val="black"/>
              </a:buClr>
              <a:buSzPct val="70000"/>
              <a:defRPr/>
            </a:pP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INSTRUMEN PENILAIAN/BOBOT EVALUASI KINERJA</a:t>
            </a:r>
          </a:p>
          <a:p>
            <a:pPr lvl="1" algn="ctr" eaLnBrk="0" hangingPunct="0">
              <a:lnSpc>
                <a:spcPct val="90000"/>
              </a:lnSpc>
              <a:buClr>
                <a:prstClr val="black"/>
              </a:buClr>
              <a:buSzPct val="70000"/>
              <a:defRPr/>
            </a:pP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ASPEK, FOKUS DAN IKK LPPD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419600" y="1676400"/>
            <a:ext cx="714375" cy="685800"/>
            <a:chOff x="295" y="346"/>
            <a:chExt cx="771" cy="518"/>
          </a:xfrm>
        </p:grpSpPr>
        <p:sp>
          <p:nvSpPr>
            <p:cNvPr id="5" name="AutoShape 9"/>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6" name="Text Box 10"/>
            <p:cNvSpPr txBox="1">
              <a:spLocks noChangeArrowheads="1"/>
            </p:cNvSpPr>
            <p:nvPr/>
          </p:nvSpPr>
          <p:spPr bwMode="auto">
            <a:xfrm>
              <a:off x="295" y="346"/>
              <a:ext cx="771" cy="518"/>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850" b="1">
                  <a:solidFill>
                    <a:srgbClr val="000000"/>
                  </a:solidFill>
                  <a:latin typeface="Tahoma"/>
                  <a:ea typeface="Calibri"/>
                  <a:cs typeface="Times New Roman"/>
                </a:rPr>
                <a:t>Tataran Pengambil Kebijakan</a:t>
              </a:r>
              <a:endParaRPr lang="id-ID" sz="1100" b="1">
                <a:solidFill>
                  <a:prstClr val="black"/>
                </a:solidFill>
                <a:latin typeface="Calibri"/>
                <a:ea typeface="Calibri"/>
                <a:cs typeface="Times New Roman"/>
              </a:endParaRPr>
            </a:p>
            <a:p>
              <a:pPr fontAlgn="base">
                <a:lnSpc>
                  <a:spcPct val="115000"/>
                </a:lnSpc>
                <a:spcBef>
                  <a:spcPct val="0"/>
                </a:spcBef>
                <a:spcAft>
                  <a:spcPts val="1000"/>
                </a:spcAft>
                <a:defRPr/>
              </a:pPr>
              <a:r>
                <a:rPr lang="en-US" sz="850" b="1">
                  <a:solidFill>
                    <a:srgbClr val="000000"/>
                  </a:solidFill>
                  <a:latin typeface="Tahoma"/>
                  <a:ea typeface="Calibri"/>
                  <a:cs typeface="Times New Roman"/>
                </a:rPr>
                <a:t>(0,3)</a:t>
              </a:r>
              <a:endParaRPr lang="id-ID" sz="1100" b="1">
                <a:solidFill>
                  <a:prstClr val="black"/>
                </a:solidFill>
                <a:latin typeface="Calibri"/>
                <a:ea typeface="Calibri"/>
                <a:cs typeface="Times New Roman"/>
              </a:endParaRPr>
            </a:p>
          </p:txBody>
        </p:sp>
      </p:grpSp>
      <p:grpSp>
        <p:nvGrpSpPr>
          <p:cNvPr id="3" name="Group 6"/>
          <p:cNvGrpSpPr>
            <a:grpSpLocks/>
          </p:cNvGrpSpPr>
          <p:nvPr/>
        </p:nvGrpSpPr>
        <p:grpSpPr bwMode="auto">
          <a:xfrm>
            <a:off x="4419600" y="2857500"/>
            <a:ext cx="701675" cy="723900"/>
            <a:chOff x="295" y="346"/>
            <a:chExt cx="771" cy="518"/>
          </a:xfrm>
        </p:grpSpPr>
        <p:sp>
          <p:nvSpPr>
            <p:cNvPr id="8" name="AutoShape 12"/>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9" name="Text Box 13"/>
            <p:cNvSpPr txBox="1">
              <a:spLocks noChangeArrowheads="1"/>
            </p:cNvSpPr>
            <p:nvPr/>
          </p:nvSpPr>
          <p:spPr bwMode="auto">
            <a:xfrm>
              <a:off x="295" y="346"/>
              <a:ext cx="771" cy="518"/>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850" b="1">
                  <a:solidFill>
                    <a:srgbClr val="000000"/>
                  </a:solidFill>
                  <a:latin typeface="Tahoma"/>
                  <a:ea typeface="Calibri"/>
                  <a:cs typeface="Times New Roman"/>
                </a:rPr>
                <a:t>Tataran Pelaksana Kebijakan</a:t>
              </a:r>
              <a:endParaRPr lang="id-ID" sz="1100" b="1">
                <a:solidFill>
                  <a:prstClr val="black"/>
                </a:solidFill>
                <a:latin typeface="Calibri"/>
                <a:ea typeface="Calibri"/>
                <a:cs typeface="Times New Roman"/>
              </a:endParaRPr>
            </a:p>
            <a:p>
              <a:pPr fontAlgn="base">
                <a:lnSpc>
                  <a:spcPct val="115000"/>
                </a:lnSpc>
                <a:spcBef>
                  <a:spcPct val="0"/>
                </a:spcBef>
                <a:defRPr/>
              </a:pPr>
              <a:r>
                <a:rPr lang="en-US" sz="850" b="1">
                  <a:solidFill>
                    <a:srgbClr val="000000"/>
                  </a:solidFill>
                  <a:latin typeface="Tahoma"/>
                  <a:ea typeface="Calibri"/>
                  <a:cs typeface="Times New Roman"/>
                </a:rPr>
                <a:t>(0,7)</a:t>
              </a:r>
              <a:endParaRPr lang="id-ID" sz="1100" b="1">
                <a:solidFill>
                  <a:prstClr val="black"/>
                </a:solidFill>
                <a:latin typeface="Calibri"/>
                <a:ea typeface="Calibri"/>
                <a:cs typeface="Times New Roman"/>
              </a:endParaRPr>
            </a:p>
          </p:txBody>
        </p:sp>
      </p:grpSp>
      <p:sp>
        <p:nvSpPr>
          <p:cNvPr id="22532" name="AutoShape 16"/>
          <p:cNvSpPr>
            <a:spLocks noChangeArrowheads="1"/>
          </p:cNvSpPr>
          <p:nvPr/>
        </p:nvSpPr>
        <p:spPr bwMode="auto">
          <a:xfrm>
            <a:off x="4425950" y="4173538"/>
            <a:ext cx="836613" cy="565150"/>
          </a:xfrm>
          <a:prstGeom prst="roundRect">
            <a:avLst>
              <a:gd name="adj" fmla="val 16667"/>
            </a:avLst>
          </a:prstGeom>
          <a:solidFill>
            <a:srgbClr val="FFFFFF"/>
          </a:solidFill>
          <a:ln w="9525">
            <a:solidFill>
              <a:srgbClr val="000000"/>
            </a:solidFill>
            <a:round/>
            <a:headEnd/>
            <a:tailEnd/>
          </a:ln>
        </p:spPr>
        <p:txBody>
          <a:bodyPr wrap="none"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1" name="Text Box 17"/>
          <p:cNvSpPr txBox="1">
            <a:spLocks noChangeArrowheads="1"/>
          </p:cNvSpPr>
          <p:nvPr/>
        </p:nvSpPr>
        <p:spPr bwMode="auto">
          <a:xfrm>
            <a:off x="4425950" y="4152900"/>
            <a:ext cx="906463" cy="571500"/>
          </a:xfrm>
          <a:prstGeom prst="rect">
            <a:avLst/>
          </a:prstGeom>
          <a:noFill/>
          <a:ln>
            <a:noFill/>
          </a:ln>
          <a:extLst/>
        </p:spPr>
        <p:txBody>
          <a:bodyPr lIns="64922" tIns="32461" rIns="64922" bIns="32461" upright="1"/>
          <a:lstStyle/>
          <a:p>
            <a:pPr fontAlgn="base">
              <a:lnSpc>
                <a:spcPct val="115000"/>
              </a:lnSpc>
              <a:spcBef>
                <a:spcPct val="0"/>
              </a:spcBef>
              <a:defRPr/>
            </a:pPr>
            <a:r>
              <a:rPr lang="en-US" sz="850" dirty="0" err="1">
                <a:solidFill>
                  <a:srgbClr val="000000"/>
                </a:solidFill>
                <a:latin typeface="Tahoma"/>
                <a:ea typeface="Calibri"/>
                <a:cs typeface="Times New Roman"/>
              </a:rPr>
              <a:t>Urusan</a:t>
            </a:r>
            <a:r>
              <a:rPr lang="en-US" sz="850" dirty="0">
                <a:solidFill>
                  <a:srgbClr val="000000"/>
                </a:solidFill>
                <a:latin typeface="Tahoma"/>
                <a:ea typeface="Calibri"/>
                <a:cs typeface="Times New Roman"/>
              </a:rPr>
              <a:t> </a:t>
            </a:r>
            <a:r>
              <a:rPr lang="en-US" sz="850" dirty="0" err="1">
                <a:solidFill>
                  <a:srgbClr val="000000"/>
                </a:solidFill>
                <a:latin typeface="Tahoma"/>
                <a:ea typeface="Calibri"/>
                <a:cs typeface="Times New Roman"/>
              </a:rPr>
              <a:t>Desentralisasi</a:t>
            </a:r>
            <a:r>
              <a:rPr lang="en-US" sz="850" dirty="0">
                <a:solidFill>
                  <a:srgbClr val="000000"/>
                </a:solidFill>
                <a:latin typeface="Tahoma"/>
                <a:ea typeface="Calibri"/>
                <a:cs typeface="Times New Roman"/>
              </a:rPr>
              <a:t> (0,65) </a:t>
            </a:r>
            <a:endParaRPr lang="id-ID" sz="1100" dirty="0">
              <a:solidFill>
                <a:prstClr val="black"/>
              </a:solidFill>
              <a:latin typeface="Calibri"/>
              <a:ea typeface="Calibri"/>
              <a:cs typeface="Times New Roman"/>
            </a:endParaRPr>
          </a:p>
        </p:txBody>
      </p:sp>
      <p:sp>
        <p:nvSpPr>
          <p:cNvPr id="22534" name="AutoShape 19"/>
          <p:cNvSpPr>
            <a:spLocks noChangeArrowheads="1"/>
          </p:cNvSpPr>
          <p:nvPr/>
        </p:nvSpPr>
        <p:spPr bwMode="auto">
          <a:xfrm>
            <a:off x="4419600" y="4843463"/>
            <a:ext cx="812800" cy="458787"/>
          </a:xfrm>
          <a:prstGeom prst="roundRect">
            <a:avLst>
              <a:gd name="adj" fmla="val 16667"/>
            </a:avLst>
          </a:prstGeom>
          <a:solidFill>
            <a:srgbClr val="FFFFFF"/>
          </a:solidFill>
          <a:ln w="9525">
            <a:solidFill>
              <a:srgbClr val="000000"/>
            </a:solidFill>
            <a:round/>
            <a:headEnd/>
            <a:tailEnd/>
          </a:ln>
        </p:spPr>
        <p:txBody>
          <a:bodyPr wrap="none"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3" name="Text Box 20"/>
          <p:cNvSpPr txBox="1">
            <a:spLocks noChangeArrowheads="1"/>
          </p:cNvSpPr>
          <p:nvPr/>
        </p:nvSpPr>
        <p:spPr bwMode="auto">
          <a:xfrm>
            <a:off x="4419600" y="4849813"/>
            <a:ext cx="812800" cy="508000"/>
          </a:xfrm>
          <a:prstGeom prst="rect">
            <a:avLst/>
          </a:prstGeom>
          <a:noFill/>
          <a:ln>
            <a:noFill/>
          </a:ln>
          <a:extLst/>
        </p:spPr>
        <p:txBody>
          <a:bodyPr lIns="64922" tIns="32461" rIns="64922" bIns="32461" upright="1"/>
          <a:lstStyle/>
          <a:p>
            <a:pPr fontAlgn="base">
              <a:lnSpc>
                <a:spcPct val="115000"/>
              </a:lnSpc>
              <a:spcBef>
                <a:spcPct val="0"/>
              </a:spcBef>
              <a:defRPr/>
            </a:pPr>
            <a:r>
              <a:rPr lang="en-US" sz="850">
                <a:solidFill>
                  <a:srgbClr val="000000"/>
                </a:solidFill>
                <a:latin typeface="Tahoma"/>
                <a:ea typeface="Calibri"/>
                <a:cs typeface="Times New Roman"/>
              </a:rPr>
              <a:t>Tugas Pembantuan</a:t>
            </a:r>
            <a:endParaRPr lang="id-ID" sz="1100">
              <a:solidFill>
                <a:prstClr val="black"/>
              </a:solidFill>
              <a:latin typeface="Calibri"/>
              <a:ea typeface="Calibri"/>
              <a:cs typeface="Times New Roman"/>
            </a:endParaRPr>
          </a:p>
          <a:p>
            <a:pPr fontAlgn="base">
              <a:lnSpc>
                <a:spcPct val="115000"/>
              </a:lnSpc>
              <a:spcBef>
                <a:spcPct val="0"/>
              </a:spcBef>
              <a:spcAft>
                <a:spcPts val="1000"/>
              </a:spcAft>
              <a:defRPr/>
            </a:pPr>
            <a:r>
              <a:rPr lang="en-US" sz="850">
                <a:solidFill>
                  <a:srgbClr val="000000"/>
                </a:solidFill>
                <a:latin typeface="Tahoma"/>
                <a:ea typeface="Calibri"/>
                <a:cs typeface="Times New Roman"/>
              </a:rPr>
              <a:t>(0,20) </a:t>
            </a:r>
            <a:endParaRPr lang="id-ID" sz="1100">
              <a:solidFill>
                <a:prstClr val="black"/>
              </a:solidFill>
              <a:latin typeface="Calibri"/>
              <a:ea typeface="Calibri"/>
              <a:cs typeface="Times New Roman"/>
            </a:endParaRPr>
          </a:p>
        </p:txBody>
      </p:sp>
      <p:sp>
        <p:nvSpPr>
          <p:cNvPr id="22536" name="AutoShape 21"/>
          <p:cNvSpPr>
            <a:spLocks noChangeArrowheads="1"/>
          </p:cNvSpPr>
          <p:nvPr/>
        </p:nvSpPr>
        <p:spPr bwMode="auto">
          <a:xfrm>
            <a:off x="4437063" y="5424488"/>
            <a:ext cx="814387" cy="458787"/>
          </a:xfrm>
          <a:prstGeom prst="roundRect">
            <a:avLst>
              <a:gd name="adj" fmla="val 16667"/>
            </a:avLst>
          </a:prstGeom>
          <a:solidFill>
            <a:srgbClr val="FFFFFF"/>
          </a:solidFill>
          <a:ln w="9525">
            <a:solidFill>
              <a:srgbClr val="000000"/>
            </a:solidFill>
            <a:round/>
            <a:headEnd/>
            <a:tailEnd/>
          </a:ln>
        </p:spPr>
        <p:txBody>
          <a:bodyPr wrap="none"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5" name="Text Box 22"/>
          <p:cNvSpPr txBox="1">
            <a:spLocks noChangeArrowheads="1"/>
          </p:cNvSpPr>
          <p:nvPr/>
        </p:nvSpPr>
        <p:spPr bwMode="auto">
          <a:xfrm>
            <a:off x="4448175" y="5418138"/>
            <a:ext cx="814388" cy="514350"/>
          </a:xfrm>
          <a:prstGeom prst="rect">
            <a:avLst/>
          </a:prstGeom>
          <a:noFill/>
          <a:ln>
            <a:noFill/>
          </a:ln>
          <a:extLst/>
        </p:spPr>
        <p:txBody>
          <a:bodyPr lIns="64922" tIns="32461" rIns="64922" bIns="32461" upright="1">
            <a:spAutoFit/>
          </a:bodyPr>
          <a:lstStyle/>
          <a:p>
            <a:pPr fontAlgn="base">
              <a:lnSpc>
                <a:spcPct val="115000"/>
              </a:lnSpc>
              <a:spcBef>
                <a:spcPct val="0"/>
              </a:spcBef>
              <a:defRPr/>
            </a:pPr>
            <a:r>
              <a:rPr lang="en-US" sz="850">
                <a:solidFill>
                  <a:srgbClr val="000000"/>
                </a:solidFill>
                <a:latin typeface="Tahoma"/>
                <a:ea typeface="Calibri"/>
                <a:cs typeface="Times New Roman"/>
              </a:rPr>
              <a:t>Tugas Umum Pemerintahan</a:t>
            </a:r>
            <a:endParaRPr lang="id-ID" sz="1100">
              <a:solidFill>
                <a:prstClr val="black"/>
              </a:solidFill>
              <a:latin typeface="Calibri"/>
              <a:ea typeface="Calibri"/>
              <a:cs typeface="Times New Roman"/>
            </a:endParaRPr>
          </a:p>
          <a:p>
            <a:pPr fontAlgn="base">
              <a:lnSpc>
                <a:spcPct val="115000"/>
              </a:lnSpc>
              <a:spcBef>
                <a:spcPct val="0"/>
              </a:spcBef>
              <a:defRPr/>
            </a:pPr>
            <a:r>
              <a:rPr lang="en-US" sz="850">
                <a:solidFill>
                  <a:srgbClr val="000000"/>
                </a:solidFill>
                <a:latin typeface="Tahoma"/>
                <a:ea typeface="Calibri"/>
                <a:cs typeface="Times New Roman"/>
              </a:rPr>
              <a:t>(0,10)</a:t>
            </a:r>
            <a:endParaRPr lang="id-ID" sz="1100">
              <a:solidFill>
                <a:prstClr val="black"/>
              </a:solidFill>
              <a:latin typeface="Calibri"/>
              <a:ea typeface="Calibri"/>
              <a:cs typeface="Times New Roman"/>
            </a:endParaRPr>
          </a:p>
        </p:txBody>
      </p:sp>
      <p:sp>
        <p:nvSpPr>
          <p:cNvPr id="22538" name="AutoShape 23"/>
          <p:cNvSpPr>
            <a:spLocks noChangeArrowheads="1"/>
          </p:cNvSpPr>
          <p:nvPr/>
        </p:nvSpPr>
        <p:spPr bwMode="auto">
          <a:xfrm>
            <a:off x="4437063" y="6019800"/>
            <a:ext cx="814387" cy="458788"/>
          </a:xfrm>
          <a:prstGeom prst="roundRect">
            <a:avLst>
              <a:gd name="adj" fmla="val 16667"/>
            </a:avLst>
          </a:prstGeom>
          <a:solidFill>
            <a:srgbClr val="FFFFFF"/>
          </a:solidFill>
          <a:ln w="9525">
            <a:solidFill>
              <a:srgbClr val="000000"/>
            </a:solidFill>
            <a:round/>
            <a:headEnd/>
            <a:tailEnd/>
          </a:ln>
        </p:spPr>
        <p:txBody>
          <a:bodyPr wrap="none"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7" name="Text Box 24"/>
          <p:cNvSpPr txBox="1">
            <a:spLocks noChangeArrowheads="1"/>
          </p:cNvSpPr>
          <p:nvPr/>
        </p:nvSpPr>
        <p:spPr bwMode="auto">
          <a:xfrm>
            <a:off x="4451350" y="6019800"/>
            <a:ext cx="814388" cy="407988"/>
          </a:xfrm>
          <a:prstGeom prst="rect">
            <a:avLst/>
          </a:prstGeom>
          <a:noFill/>
          <a:ln>
            <a:noFill/>
          </a:ln>
          <a:extLst/>
        </p:spPr>
        <p:txBody>
          <a:bodyPr lIns="64922" tIns="32461" rIns="64922" bIns="32461" upright="1"/>
          <a:lstStyle/>
          <a:p>
            <a:pPr fontAlgn="base">
              <a:lnSpc>
                <a:spcPct val="115000"/>
              </a:lnSpc>
              <a:spcBef>
                <a:spcPct val="0"/>
              </a:spcBef>
              <a:defRPr/>
            </a:pPr>
            <a:r>
              <a:rPr lang="en-US" sz="850" dirty="0">
                <a:solidFill>
                  <a:srgbClr val="000000"/>
                </a:solidFill>
                <a:latin typeface="Tahoma"/>
                <a:ea typeface="Calibri"/>
                <a:cs typeface="Times New Roman"/>
              </a:rPr>
              <a:t>RPJMD &amp; GU</a:t>
            </a:r>
            <a:endParaRPr lang="id-ID" sz="1100" dirty="0">
              <a:solidFill>
                <a:prstClr val="black"/>
              </a:solidFill>
              <a:latin typeface="Calibri"/>
              <a:ea typeface="Calibri"/>
              <a:cs typeface="Times New Roman"/>
            </a:endParaRPr>
          </a:p>
          <a:p>
            <a:pPr fontAlgn="base">
              <a:lnSpc>
                <a:spcPct val="115000"/>
              </a:lnSpc>
              <a:spcBef>
                <a:spcPct val="0"/>
              </a:spcBef>
              <a:defRPr/>
            </a:pPr>
            <a:r>
              <a:rPr lang="en-US" sz="850" dirty="0">
                <a:solidFill>
                  <a:srgbClr val="000000"/>
                </a:solidFill>
                <a:latin typeface="Tahoma"/>
                <a:ea typeface="Calibri"/>
                <a:cs typeface="Times New Roman"/>
              </a:rPr>
              <a:t>(0,5)</a:t>
            </a:r>
            <a:endParaRPr lang="id-ID" sz="1100" dirty="0">
              <a:solidFill>
                <a:prstClr val="black"/>
              </a:solidFill>
              <a:latin typeface="Calibri"/>
              <a:ea typeface="Calibri"/>
              <a:cs typeface="Times New Roman"/>
            </a:endParaRPr>
          </a:p>
        </p:txBody>
      </p:sp>
      <p:grpSp>
        <p:nvGrpSpPr>
          <p:cNvPr id="4" name="Group 17"/>
          <p:cNvGrpSpPr>
            <a:grpSpLocks/>
          </p:cNvGrpSpPr>
          <p:nvPr/>
        </p:nvGrpSpPr>
        <p:grpSpPr bwMode="auto">
          <a:xfrm>
            <a:off x="2438400" y="3479800"/>
            <a:ext cx="914400" cy="860425"/>
            <a:chOff x="295" y="346"/>
            <a:chExt cx="914" cy="600"/>
          </a:xfrm>
        </p:grpSpPr>
        <p:sp>
          <p:nvSpPr>
            <p:cNvPr id="19" name="AutoShape 27"/>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20" name="Text Box 28"/>
            <p:cNvSpPr txBox="1">
              <a:spLocks noChangeArrowheads="1"/>
            </p:cNvSpPr>
            <p:nvPr/>
          </p:nvSpPr>
          <p:spPr bwMode="auto">
            <a:xfrm>
              <a:off x="295" y="346"/>
              <a:ext cx="914" cy="600"/>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1000" b="1" dirty="0" err="1">
                  <a:solidFill>
                    <a:srgbClr val="000000"/>
                  </a:solidFill>
                  <a:latin typeface="Tahoma"/>
                  <a:ea typeface="Calibri"/>
                  <a:cs typeface="Times New Roman"/>
                </a:rPr>
                <a:t>Indeks</a:t>
              </a:r>
              <a:r>
                <a:rPr lang="en-US" sz="1000" b="1" dirty="0">
                  <a:solidFill>
                    <a:srgbClr val="000000"/>
                  </a:solidFill>
                  <a:latin typeface="Tahoma"/>
                  <a:ea typeface="Calibri"/>
                  <a:cs typeface="Times New Roman"/>
                </a:rPr>
                <a:t> </a:t>
              </a:r>
              <a:endParaRPr lang="id-ID" sz="1000" b="1" dirty="0">
                <a:solidFill>
                  <a:prstClr val="black"/>
                </a:solidFill>
                <a:latin typeface="Calibri"/>
                <a:ea typeface="Calibri"/>
                <a:cs typeface="Times New Roman"/>
              </a:endParaRPr>
            </a:p>
            <a:p>
              <a:pPr fontAlgn="base">
                <a:lnSpc>
                  <a:spcPct val="115000"/>
                </a:lnSpc>
                <a:spcBef>
                  <a:spcPct val="0"/>
                </a:spcBef>
                <a:defRPr/>
              </a:pPr>
              <a:r>
                <a:rPr lang="en-US" sz="1000" b="1" dirty="0" err="1">
                  <a:solidFill>
                    <a:srgbClr val="000000"/>
                  </a:solidFill>
                  <a:latin typeface="Tahoma"/>
                  <a:ea typeface="Calibri"/>
                  <a:cs typeface="Times New Roman"/>
                </a:rPr>
                <a:t>EValuasi</a:t>
              </a:r>
              <a:r>
                <a:rPr lang="en-US" sz="1000" b="1" dirty="0">
                  <a:solidFill>
                    <a:srgbClr val="000000"/>
                  </a:solidFill>
                  <a:latin typeface="Tahoma"/>
                  <a:ea typeface="Calibri"/>
                  <a:cs typeface="Times New Roman"/>
                </a:rPr>
                <a:t> LPPD (1,00)</a:t>
              </a:r>
              <a:endParaRPr lang="id-ID" sz="1000" b="1" dirty="0">
                <a:solidFill>
                  <a:prstClr val="black"/>
                </a:solidFill>
                <a:latin typeface="Calibri"/>
                <a:ea typeface="Calibri"/>
                <a:cs typeface="Times New Roman"/>
              </a:endParaRPr>
            </a:p>
          </p:txBody>
        </p:sp>
      </p:grpSp>
      <p:grpSp>
        <p:nvGrpSpPr>
          <p:cNvPr id="7" name="Group 20"/>
          <p:cNvGrpSpPr>
            <a:grpSpLocks/>
          </p:cNvGrpSpPr>
          <p:nvPr/>
        </p:nvGrpSpPr>
        <p:grpSpPr bwMode="auto">
          <a:xfrm>
            <a:off x="3505200" y="2514600"/>
            <a:ext cx="611188" cy="342900"/>
            <a:chOff x="295" y="346"/>
            <a:chExt cx="771" cy="528"/>
          </a:xfrm>
        </p:grpSpPr>
        <p:sp>
          <p:nvSpPr>
            <p:cNvPr id="22" name="AutoShape 32"/>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sz="900" b="1">
                <a:solidFill>
                  <a:prstClr val="black"/>
                </a:solidFill>
              </a:endParaRPr>
            </a:p>
          </p:txBody>
        </p:sp>
        <p:sp>
          <p:nvSpPr>
            <p:cNvPr id="23" name="Text Box 33"/>
            <p:cNvSpPr txBox="1">
              <a:spLocks noChangeArrowheads="1"/>
            </p:cNvSpPr>
            <p:nvPr/>
          </p:nvSpPr>
          <p:spPr bwMode="auto">
            <a:xfrm>
              <a:off x="295" y="346"/>
              <a:ext cx="771" cy="528"/>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900" b="1">
                  <a:solidFill>
                    <a:srgbClr val="000000"/>
                  </a:solidFill>
                  <a:latin typeface="Tahoma"/>
                  <a:ea typeface="Calibri"/>
                  <a:cs typeface="Times New Roman"/>
                </a:rPr>
                <a:t>ICK</a:t>
              </a:r>
              <a:endParaRPr lang="id-ID" sz="900" b="1">
                <a:solidFill>
                  <a:prstClr val="black"/>
                </a:solidFill>
                <a:latin typeface="Calibri"/>
                <a:ea typeface="Calibri"/>
                <a:cs typeface="Times New Roman"/>
              </a:endParaRPr>
            </a:p>
            <a:p>
              <a:pPr fontAlgn="base">
                <a:lnSpc>
                  <a:spcPct val="115000"/>
                </a:lnSpc>
                <a:spcBef>
                  <a:spcPct val="0"/>
                </a:spcBef>
                <a:defRPr/>
              </a:pPr>
              <a:r>
                <a:rPr lang="en-US" sz="900" b="1">
                  <a:solidFill>
                    <a:srgbClr val="000000"/>
                  </a:solidFill>
                  <a:latin typeface="Tahoma"/>
                  <a:ea typeface="Calibri"/>
                  <a:cs typeface="Times New Roman"/>
                </a:rPr>
                <a:t>(0,95)</a:t>
              </a:r>
              <a:endParaRPr lang="id-ID" sz="900" b="1">
                <a:solidFill>
                  <a:prstClr val="black"/>
                </a:solidFill>
                <a:latin typeface="Calibri"/>
                <a:ea typeface="Calibri"/>
                <a:cs typeface="Times New Roman"/>
              </a:endParaRPr>
            </a:p>
          </p:txBody>
        </p:sp>
      </p:grpSp>
      <p:grpSp>
        <p:nvGrpSpPr>
          <p:cNvPr id="10" name="Group 23"/>
          <p:cNvGrpSpPr>
            <a:grpSpLocks/>
          </p:cNvGrpSpPr>
          <p:nvPr/>
        </p:nvGrpSpPr>
        <p:grpSpPr bwMode="auto">
          <a:xfrm>
            <a:off x="3505200" y="4778375"/>
            <a:ext cx="611188" cy="403225"/>
            <a:chOff x="295" y="346"/>
            <a:chExt cx="771" cy="528"/>
          </a:xfrm>
        </p:grpSpPr>
        <p:sp>
          <p:nvSpPr>
            <p:cNvPr id="25" name="AutoShape 35"/>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sz="900" b="1">
                <a:solidFill>
                  <a:prstClr val="black"/>
                </a:solidFill>
              </a:endParaRPr>
            </a:p>
          </p:txBody>
        </p:sp>
        <p:sp>
          <p:nvSpPr>
            <p:cNvPr id="26" name="Text Box 36"/>
            <p:cNvSpPr txBox="1">
              <a:spLocks noChangeArrowheads="1"/>
            </p:cNvSpPr>
            <p:nvPr/>
          </p:nvSpPr>
          <p:spPr bwMode="auto">
            <a:xfrm>
              <a:off x="295" y="346"/>
              <a:ext cx="771" cy="528"/>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900" b="1">
                  <a:solidFill>
                    <a:srgbClr val="000000"/>
                  </a:solidFill>
                  <a:latin typeface="Tahoma"/>
                  <a:ea typeface="Calibri"/>
                  <a:cs typeface="Times New Roman"/>
                </a:rPr>
                <a:t>IKM</a:t>
              </a:r>
              <a:endParaRPr lang="id-ID" sz="900" b="1">
                <a:solidFill>
                  <a:prstClr val="black"/>
                </a:solidFill>
                <a:latin typeface="Calibri"/>
                <a:ea typeface="Calibri"/>
                <a:cs typeface="Times New Roman"/>
              </a:endParaRPr>
            </a:p>
            <a:p>
              <a:pPr fontAlgn="base">
                <a:lnSpc>
                  <a:spcPct val="115000"/>
                </a:lnSpc>
                <a:spcBef>
                  <a:spcPct val="0"/>
                </a:spcBef>
                <a:spcAft>
                  <a:spcPts val="1000"/>
                </a:spcAft>
                <a:defRPr/>
              </a:pPr>
              <a:r>
                <a:rPr lang="en-US" sz="900" b="1">
                  <a:solidFill>
                    <a:srgbClr val="000000"/>
                  </a:solidFill>
                  <a:latin typeface="Tahoma"/>
                  <a:ea typeface="Calibri"/>
                  <a:cs typeface="Times New Roman"/>
                </a:rPr>
                <a:t>(0,05)</a:t>
              </a:r>
              <a:endParaRPr lang="id-ID" sz="900" b="1">
                <a:solidFill>
                  <a:prstClr val="black"/>
                </a:solidFill>
                <a:latin typeface="Calibri"/>
                <a:ea typeface="Calibri"/>
                <a:cs typeface="Times New Roman"/>
              </a:endParaRPr>
            </a:p>
          </p:txBody>
        </p:sp>
      </p:grpSp>
      <p:grpSp>
        <p:nvGrpSpPr>
          <p:cNvPr id="12" name="Group 26"/>
          <p:cNvGrpSpPr>
            <a:grpSpLocks/>
          </p:cNvGrpSpPr>
          <p:nvPr/>
        </p:nvGrpSpPr>
        <p:grpSpPr bwMode="auto">
          <a:xfrm>
            <a:off x="5715000" y="4311650"/>
            <a:ext cx="714375" cy="565150"/>
            <a:chOff x="295" y="346"/>
            <a:chExt cx="771" cy="499"/>
          </a:xfrm>
        </p:grpSpPr>
        <p:sp>
          <p:nvSpPr>
            <p:cNvPr id="28" name="AutoShape 43"/>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29" name="Text Box 44"/>
            <p:cNvSpPr txBox="1">
              <a:spLocks noChangeArrowheads="1"/>
            </p:cNvSpPr>
            <p:nvPr/>
          </p:nvSpPr>
          <p:spPr bwMode="auto">
            <a:xfrm>
              <a:off x="295" y="346"/>
              <a:ext cx="771" cy="492"/>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850" b="1" dirty="0" err="1">
                  <a:solidFill>
                    <a:srgbClr val="000000"/>
                  </a:solidFill>
                  <a:latin typeface="Tahoma"/>
                  <a:ea typeface="Calibri"/>
                  <a:cs typeface="Times New Roman"/>
                </a:rPr>
                <a:t>Aspek</a:t>
              </a:r>
              <a:r>
                <a:rPr lang="en-US" sz="850" b="1" dirty="0">
                  <a:solidFill>
                    <a:srgbClr val="000000"/>
                  </a:solidFill>
                  <a:latin typeface="Tahoma"/>
                  <a:ea typeface="Calibri"/>
                  <a:cs typeface="Times New Roman"/>
                </a:rPr>
                <a:t> </a:t>
              </a:r>
              <a:r>
                <a:rPr lang="en-US" sz="850" b="1" dirty="0" err="1">
                  <a:solidFill>
                    <a:srgbClr val="000000"/>
                  </a:solidFill>
                  <a:latin typeface="Tahoma"/>
                  <a:ea typeface="Calibri"/>
                  <a:cs typeface="Times New Roman"/>
                </a:rPr>
                <a:t>Umum</a:t>
              </a:r>
              <a:endParaRPr lang="id-ID" sz="1100" b="1" dirty="0">
                <a:solidFill>
                  <a:prstClr val="black"/>
                </a:solidFill>
                <a:latin typeface="Calibri"/>
                <a:ea typeface="Calibri"/>
                <a:cs typeface="Times New Roman"/>
              </a:endParaRPr>
            </a:p>
            <a:p>
              <a:pPr fontAlgn="base">
                <a:lnSpc>
                  <a:spcPct val="115000"/>
                </a:lnSpc>
                <a:spcBef>
                  <a:spcPct val="0"/>
                </a:spcBef>
                <a:spcAft>
                  <a:spcPts val="1000"/>
                </a:spcAft>
                <a:defRPr/>
              </a:pPr>
              <a:r>
                <a:rPr lang="en-US" sz="850" b="1" dirty="0">
                  <a:solidFill>
                    <a:srgbClr val="000000"/>
                  </a:solidFill>
                  <a:latin typeface="Tahoma"/>
                  <a:ea typeface="Calibri"/>
                  <a:cs typeface="Times New Roman"/>
                </a:rPr>
                <a:t>(0,40)</a:t>
              </a:r>
              <a:endParaRPr lang="id-ID" sz="1100" b="1" dirty="0">
                <a:solidFill>
                  <a:prstClr val="black"/>
                </a:solidFill>
                <a:latin typeface="Calibri"/>
                <a:ea typeface="Calibri"/>
                <a:cs typeface="Times New Roman"/>
              </a:endParaRPr>
            </a:p>
          </p:txBody>
        </p:sp>
      </p:grpSp>
      <p:grpSp>
        <p:nvGrpSpPr>
          <p:cNvPr id="14" name="Group 29"/>
          <p:cNvGrpSpPr>
            <a:grpSpLocks/>
          </p:cNvGrpSpPr>
          <p:nvPr/>
        </p:nvGrpSpPr>
        <p:grpSpPr bwMode="auto">
          <a:xfrm>
            <a:off x="5715000" y="5318125"/>
            <a:ext cx="714375" cy="701675"/>
            <a:chOff x="2925" y="3565"/>
            <a:chExt cx="635" cy="518"/>
          </a:xfrm>
        </p:grpSpPr>
        <p:sp>
          <p:nvSpPr>
            <p:cNvPr id="31" name="AutoShape 46"/>
            <p:cNvSpPr>
              <a:spLocks noChangeArrowheads="1"/>
            </p:cNvSpPr>
            <p:nvPr/>
          </p:nvSpPr>
          <p:spPr bwMode="auto">
            <a:xfrm>
              <a:off x="2925" y="3565"/>
              <a:ext cx="635" cy="50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32" name="Text Box 47"/>
            <p:cNvSpPr txBox="1">
              <a:spLocks noChangeArrowheads="1"/>
            </p:cNvSpPr>
            <p:nvPr/>
          </p:nvSpPr>
          <p:spPr bwMode="auto">
            <a:xfrm>
              <a:off x="2925" y="3565"/>
              <a:ext cx="635" cy="518"/>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fontAlgn="base">
                <a:lnSpc>
                  <a:spcPct val="115000"/>
                </a:lnSpc>
                <a:spcBef>
                  <a:spcPct val="0"/>
                </a:spcBef>
                <a:defRPr/>
              </a:pPr>
              <a:r>
                <a:rPr lang="en-US" sz="850" b="1">
                  <a:solidFill>
                    <a:srgbClr val="000000"/>
                  </a:solidFill>
                  <a:latin typeface="Tahoma"/>
                  <a:ea typeface="Calibri"/>
                  <a:cs typeface="Times New Roman"/>
                </a:rPr>
                <a:t>Aspek Capaian Kinerja</a:t>
              </a:r>
              <a:endParaRPr lang="id-ID" sz="1100" b="1">
                <a:solidFill>
                  <a:prstClr val="black"/>
                </a:solidFill>
                <a:latin typeface="Calibri"/>
                <a:ea typeface="Calibri"/>
                <a:cs typeface="Times New Roman"/>
              </a:endParaRPr>
            </a:p>
            <a:p>
              <a:pPr fontAlgn="base">
                <a:lnSpc>
                  <a:spcPct val="115000"/>
                </a:lnSpc>
                <a:spcBef>
                  <a:spcPct val="0"/>
                </a:spcBef>
                <a:spcAft>
                  <a:spcPts val="1000"/>
                </a:spcAft>
                <a:defRPr/>
              </a:pPr>
              <a:r>
                <a:rPr lang="en-US" sz="850" b="1">
                  <a:solidFill>
                    <a:srgbClr val="000000"/>
                  </a:solidFill>
                  <a:latin typeface="Tahoma"/>
                  <a:ea typeface="Calibri"/>
                  <a:cs typeface="Times New Roman"/>
                </a:rPr>
                <a:t>(0,60)</a:t>
              </a:r>
              <a:endParaRPr lang="id-ID" sz="1100" b="1">
                <a:solidFill>
                  <a:prstClr val="black"/>
                </a:solidFill>
                <a:latin typeface="Calibri"/>
                <a:ea typeface="Calibri"/>
                <a:cs typeface="Times New Roman"/>
              </a:endParaRPr>
            </a:p>
          </p:txBody>
        </p:sp>
      </p:grpSp>
      <p:grpSp>
        <p:nvGrpSpPr>
          <p:cNvPr id="16" name="Group 32"/>
          <p:cNvGrpSpPr>
            <a:grpSpLocks/>
          </p:cNvGrpSpPr>
          <p:nvPr/>
        </p:nvGrpSpPr>
        <p:grpSpPr bwMode="auto">
          <a:xfrm>
            <a:off x="6934200" y="2921000"/>
            <a:ext cx="509588" cy="203200"/>
            <a:chOff x="295" y="391"/>
            <a:chExt cx="861" cy="181"/>
          </a:xfrm>
        </p:grpSpPr>
        <p:sp>
          <p:nvSpPr>
            <p:cNvPr id="22669"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35"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(0,125)</a:t>
              </a:r>
              <a:endParaRPr lang="id-ID" sz="1100" dirty="0">
                <a:solidFill>
                  <a:prstClr val="black"/>
                </a:solidFill>
                <a:latin typeface="Calibri"/>
                <a:ea typeface="Calibri"/>
                <a:cs typeface="Times New Roman"/>
              </a:endParaRPr>
            </a:p>
          </p:txBody>
        </p:sp>
      </p:grpSp>
      <p:grpSp>
        <p:nvGrpSpPr>
          <p:cNvPr id="18" name="Group 35"/>
          <p:cNvGrpSpPr>
            <a:grpSpLocks/>
          </p:cNvGrpSpPr>
          <p:nvPr/>
        </p:nvGrpSpPr>
        <p:grpSpPr bwMode="auto">
          <a:xfrm>
            <a:off x="6934200" y="3505200"/>
            <a:ext cx="509588" cy="203200"/>
            <a:chOff x="295" y="391"/>
            <a:chExt cx="861" cy="181"/>
          </a:xfrm>
        </p:grpSpPr>
        <p:sp>
          <p:nvSpPr>
            <p:cNvPr id="22667" name="AutoShape 104"/>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38" name="Text Box 105"/>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(0,10)</a:t>
              </a:r>
              <a:endParaRPr lang="id-ID" sz="1100">
                <a:solidFill>
                  <a:prstClr val="black"/>
                </a:solidFill>
                <a:latin typeface="Calibri"/>
                <a:ea typeface="Calibri"/>
                <a:cs typeface="Times New Roman"/>
              </a:endParaRPr>
            </a:p>
          </p:txBody>
        </p:sp>
      </p:grpSp>
      <p:grpSp>
        <p:nvGrpSpPr>
          <p:cNvPr id="21" name="Group 38"/>
          <p:cNvGrpSpPr>
            <a:grpSpLocks/>
          </p:cNvGrpSpPr>
          <p:nvPr/>
        </p:nvGrpSpPr>
        <p:grpSpPr bwMode="auto">
          <a:xfrm>
            <a:off x="6934200" y="3225800"/>
            <a:ext cx="509588" cy="203200"/>
            <a:chOff x="295" y="391"/>
            <a:chExt cx="861" cy="181"/>
          </a:xfrm>
        </p:grpSpPr>
        <p:sp>
          <p:nvSpPr>
            <p:cNvPr id="22665" name="AutoShape 107"/>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41" name="Text Box 108"/>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(0,075)</a:t>
              </a:r>
              <a:endParaRPr lang="id-ID" sz="1100">
                <a:solidFill>
                  <a:prstClr val="black"/>
                </a:solidFill>
                <a:latin typeface="Calibri"/>
                <a:ea typeface="Calibri"/>
                <a:cs typeface="Times New Roman"/>
              </a:endParaRPr>
            </a:p>
          </p:txBody>
        </p:sp>
      </p:grpSp>
      <p:grpSp>
        <p:nvGrpSpPr>
          <p:cNvPr id="24" name="Group 41"/>
          <p:cNvGrpSpPr>
            <a:grpSpLocks/>
          </p:cNvGrpSpPr>
          <p:nvPr/>
        </p:nvGrpSpPr>
        <p:grpSpPr bwMode="auto">
          <a:xfrm>
            <a:off x="6934200" y="4038600"/>
            <a:ext cx="509588" cy="203200"/>
            <a:chOff x="295" y="391"/>
            <a:chExt cx="861" cy="181"/>
          </a:xfrm>
        </p:grpSpPr>
        <p:sp>
          <p:nvSpPr>
            <p:cNvPr id="22663" name="AutoShape 110"/>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44" name="Text Box 111"/>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(0,175)</a:t>
              </a:r>
              <a:endParaRPr lang="id-ID" sz="1100">
                <a:solidFill>
                  <a:prstClr val="black"/>
                </a:solidFill>
                <a:latin typeface="Calibri"/>
                <a:ea typeface="Calibri"/>
                <a:cs typeface="Times New Roman"/>
              </a:endParaRPr>
            </a:p>
          </p:txBody>
        </p:sp>
      </p:grpSp>
      <p:grpSp>
        <p:nvGrpSpPr>
          <p:cNvPr id="27" name="Group 44"/>
          <p:cNvGrpSpPr>
            <a:grpSpLocks/>
          </p:cNvGrpSpPr>
          <p:nvPr/>
        </p:nvGrpSpPr>
        <p:grpSpPr bwMode="auto">
          <a:xfrm>
            <a:off x="6934200" y="3759200"/>
            <a:ext cx="509588" cy="203200"/>
            <a:chOff x="295" y="391"/>
            <a:chExt cx="861" cy="181"/>
          </a:xfrm>
        </p:grpSpPr>
        <p:sp>
          <p:nvSpPr>
            <p:cNvPr id="22661" name="AutoShape 113"/>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47" name="Text Box 114"/>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(0,125)</a:t>
              </a:r>
              <a:endParaRPr lang="id-ID" sz="1100">
                <a:solidFill>
                  <a:prstClr val="black"/>
                </a:solidFill>
                <a:latin typeface="Calibri"/>
                <a:ea typeface="Calibri"/>
                <a:cs typeface="Times New Roman"/>
              </a:endParaRPr>
            </a:p>
          </p:txBody>
        </p:sp>
      </p:grpSp>
      <p:grpSp>
        <p:nvGrpSpPr>
          <p:cNvPr id="30" name="Group 47"/>
          <p:cNvGrpSpPr>
            <a:grpSpLocks/>
          </p:cNvGrpSpPr>
          <p:nvPr/>
        </p:nvGrpSpPr>
        <p:grpSpPr bwMode="auto">
          <a:xfrm>
            <a:off x="6934200" y="4648200"/>
            <a:ext cx="509588" cy="203200"/>
            <a:chOff x="295" y="391"/>
            <a:chExt cx="861" cy="181"/>
          </a:xfrm>
        </p:grpSpPr>
        <p:sp>
          <p:nvSpPr>
            <p:cNvPr id="22659" name="AutoShape 116"/>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50" name="Text Box 117"/>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(0,125)</a:t>
              </a:r>
              <a:endParaRPr lang="id-ID" sz="1100">
                <a:solidFill>
                  <a:prstClr val="black"/>
                </a:solidFill>
                <a:latin typeface="Calibri"/>
                <a:ea typeface="Calibri"/>
                <a:cs typeface="Times New Roman"/>
              </a:endParaRPr>
            </a:p>
          </p:txBody>
        </p:sp>
      </p:grpSp>
      <p:grpSp>
        <p:nvGrpSpPr>
          <p:cNvPr id="22624" name="Group 50"/>
          <p:cNvGrpSpPr>
            <a:grpSpLocks/>
          </p:cNvGrpSpPr>
          <p:nvPr/>
        </p:nvGrpSpPr>
        <p:grpSpPr bwMode="auto">
          <a:xfrm>
            <a:off x="6934200" y="4343400"/>
            <a:ext cx="509588" cy="203200"/>
            <a:chOff x="295" y="391"/>
            <a:chExt cx="861" cy="181"/>
          </a:xfrm>
        </p:grpSpPr>
        <p:sp>
          <p:nvSpPr>
            <p:cNvPr id="22657" name="AutoShape 119"/>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53" name="Text Box 120"/>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(0,175)</a:t>
              </a:r>
              <a:endParaRPr lang="id-ID" sz="1100">
                <a:solidFill>
                  <a:prstClr val="black"/>
                </a:solidFill>
                <a:latin typeface="Calibri"/>
                <a:ea typeface="Calibri"/>
                <a:cs typeface="Times New Roman"/>
              </a:endParaRPr>
            </a:p>
          </p:txBody>
        </p:sp>
      </p:grpSp>
      <p:grpSp>
        <p:nvGrpSpPr>
          <p:cNvPr id="22626" name="Group 53"/>
          <p:cNvGrpSpPr>
            <a:grpSpLocks/>
          </p:cNvGrpSpPr>
          <p:nvPr/>
        </p:nvGrpSpPr>
        <p:grpSpPr bwMode="auto">
          <a:xfrm>
            <a:off x="6934200" y="4953000"/>
            <a:ext cx="509588" cy="203200"/>
            <a:chOff x="295" y="391"/>
            <a:chExt cx="861" cy="181"/>
          </a:xfrm>
        </p:grpSpPr>
        <p:sp>
          <p:nvSpPr>
            <p:cNvPr id="22655" name="AutoShape 122"/>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56" name="Text Box 123"/>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a:solidFill>
                    <a:srgbClr val="000000"/>
                  </a:solidFill>
                  <a:latin typeface="Tahoma"/>
                  <a:ea typeface="Calibri"/>
                  <a:cs typeface="Times New Roman"/>
                </a:rPr>
                <a:t>(0,010)</a:t>
              </a:r>
              <a:endParaRPr lang="id-ID" sz="1100">
                <a:solidFill>
                  <a:prstClr val="black"/>
                </a:solidFill>
                <a:latin typeface="Calibri"/>
                <a:ea typeface="Calibri"/>
                <a:cs typeface="Times New Roman"/>
              </a:endParaRPr>
            </a:p>
          </p:txBody>
        </p:sp>
      </p:grpSp>
      <p:grpSp>
        <p:nvGrpSpPr>
          <p:cNvPr id="22628" name="Group 56"/>
          <p:cNvGrpSpPr>
            <a:grpSpLocks/>
          </p:cNvGrpSpPr>
          <p:nvPr/>
        </p:nvGrpSpPr>
        <p:grpSpPr bwMode="auto">
          <a:xfrm>
            <a:off x="6858000" y="5216525"/>
            <a:ext cx="609600" cy="574675"/>
            <a:chOff x="295" y="346"/>
            <a:chExt cx="771" cy="499"/>
          </a:xfrm>
        </p:grpSpPr>
        <p:sp>
          <p:nvSpPr>
            <p:cNvPr id="58" name="AutoShape 131"/>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59" name="Text Box 132"/>
            <p:cNvSpPr txBox="1">
              <a:spLocks noChangeArrowheads="1"/>
            </p:cNvSpPr>
            <p:nvPr/>
          </p:nvSpPr>
          <p:spPr bwMode="auto">
            <a:xfrm>
              <a:off x="295" y="346"/>
              <a:ext cx="771" cy="492"/>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algn="ctr" fontAlgn="base">
                <a:lnSpc>
                  <a:spcPct val="115000"/>
                </a:lnSpc>
                <a:spcBef>
                  <a:spcPct val="0"/>
                </a:spcBef>
                <a:defRPr/>
              </a:pPr>
              <a:r>
                <a:rPr lang="en-US" sz="850" b="1" dirty="0" err="1">
                  <a:solidFill>
                    <a:srgbClr val="000000"/>
                  </a:solidFill>
                  <a:latin typeface="Tahoma"/>
                  <a:ea typeface="Calibri"/>
                  <a:cs typeface="Times New Roman"/>
                </a:rPr>
                <a:t>Urusan</a:t>
              </a:r>
              <a:r>
                <a:rPr lang="en-US" sz="850" b="1" dirty="0">
                  <a:solidFill>
                    <a:srgbClr val="000000"/>
                  </a:solidFill>
                  <a:latin typeface="Tahoma"/>
                  <a:ea typeface="Calibri"/>
                  <a:cs typeface="Times New Roman"/>
                </a:rPr>
                <a:t> </a:t>
              </a:r>
              <a:r>
                <a:rPr lang="en-US" sz="850" b="1" dirty="0" err="1">
                  <a:solidFill>
                    <a:srgbClr val="000000"/>
                  </a:solidFill>
                  <a:latin typeface="Tahoma"/>
                  <a:ea typeface="Calibri"/>
                  <a:cs typeface="Times New Roman"/>
                </a:rPr>
                <a:t>Wajib</a:t>
              </a:r>
              <a:endParaRPr lang="id-ID" sz="1100" b="1" dirty="0">
                <a:solidFill>
                  <a:prstClr val="black"/>
                </a:solidFill>
                <a:latin typeface="Calibri"/>
                <a:ea typeface="Calibri"/>
                <a:cs typeface="Times New Roman"/>
              </a:endParaRPr>
            </a:p>
            <a:p>
              <a:pPr algn="ctr" fontAlgn="base">
                <a:lnSpc>
                  <a:spcPct val="115000"/>
                </a:lnSpc>
                <a:spcBef>
                  <a:spcPct val="0"/>
                </a:spcBef>
                <a:spcAft>
                  <a:spcPts val="1000"/>
                </a:spcAft>
                <a:defRPr/>
              </a:pPr>
              <a:r>
                <a:rPr lang="en-US" sz="850" b="1" dirty="0">
                  <a:solidFill>
                    <a:srgbClr val="000000"/>
                  </a:solidFill>
                  <a:latin typeface="Tahoma"/>
                  <a:ea typeface="Calibri"/>
                  <a:cs typeface="Times New Roman"/>
                </a:rPr>
                <a:t>(0,80)</a:t>
              </a:r>
              <a:endParaRPr lang="id-ID" sz="1100" b="1" dirty="0">
                <a:solidFill>
                  <a:prstClr val="black"/>
                </a:solidFill>
                <a:latin typeface="Calibri"/>
                <a:ea typeface="Calibri"/>
                <a:cs typeface="Times New Roman"/>
              </a:endParaRPr>
            </a:p>
          </p:txBody>
        </p:sp>
      </p:grpSp>
      <p:grpSp>
        <p:nvGrpSpPr>
          <p:cNvPr id="22630" name="Group 59"/>
          <p:cNvGrpSpPr>
            <a:grpSpLocks/>
          </p:cNvGrpSpPr>
          <p:nvPr/>
        </p:nvGrpSpPr>
        <p:grpSpPr bwMode="auto">
          <a:xfrm>
            <a:off x="6858000" y="6259513"/>
            <a:ext cx="598488" cy="522287"/>
            <a:chOff x="295" y="346"/>
            <a:chExt cx="771" cy="499"/>
          </a:xfrm>
        </p:grpSpPr>
        <p:sp>
          <p:nvSpPr>
            <p:cNvPr id="61" name="AutoShape 134"/>
            <p:cNvSpPr>
              <a:spLocks noChangeArrowheads="1"/>
            </p:cNvSpPr>
            <p:nvPr/>
          </p:nvSpPr>
          <p:spPr bwMode="auto">
            <a:xfrm>
              <a:off x="295" y="346"/>
              <a:ext cx="771" cy="499"/>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nchor="ctr" upright="1"/>
            <a:lstStyle/>
            <a:p>
              <a:pPr fontAlgn="base">
                <a:spcBef>
                  <a:spcPct val="0"/>
                </a:spcBef>
                <a:spcAft>
                  <a:spcPct val="0"/>
                </a:spcAft>
                <a:defRPr/>
              </a:pPr>
              <a:endParaRPr lang="id-ID" b="1">
                <a:solidFill>
                  <a:prstClr val="black"/>
                </a:solidFill>
              </a:endParaRPr>
            </a:p>
          </p:txBody>
        </p:sp>
        <p:sp>
          <p:nvSpPr>
            <p:cNvPr id="62" name="Text Box 135"/>
            <p:cNvSpPr txBox="1">
              <a:spLocks noChangeArrowheads="1"/>
            </p:cNvSpPr>
            <p:nvPr/>
          </p:nvSpPr>
          <p:spPr bwMode="auto">
            <a:xfrm>
              <a:off x="295" y="346"/>
              <a:ext cx="771" cy="492"/>
            </a:xfrm>
            <a:prstGeom prst="rect">
              <a:avLst/>
            </a:prstGeom>
            <a:ln/>
            <a:extLst/>
          </p:spPr>
          <p:style>
            <a:lnRef idx="1">
              <a:schemeClr val="accent1"/>
            </a:lnRef>
            <a:fillRef idx="2">
              <a:schemeClr val="accent1"/>
            </a:fillRef>
            <a:effectRef idx="1">
              <a:schemeClr val="accent1"/>
            </a:effectRef>
            <a:fontRef idx="minor">
              <a:schemeClr val="dk1"/>
            </a:fontRef>
          </p:style>
          <p:txBody>
            <a:bodyPr lIns="64922" tIns="32461" rIns="64922" bIns="32461" upright="1"/>
            <a:lstStyle/>
            <a:p>
              <a:pPr algn="ctr" fontAlgn="base">
                <a:lnSpc>
                  <a:spcPct val="115000"/>
                </a:lnSpc>
                <a:spcBef>
                  <a:spcPct val="0"/>
                </a:spcBef>
                <a:defRPr/>
              </a:pPr>
              <a:r>
                <a:rPr lang="en-US" sz="850" b="1">
                  <a:solidFill>
                    <a:srgbClr val="000000"/>
                  </a:solidFill>
                  <a:latin typeface="Tahoma"/>
                  <a:ea typeface="Calibri"/>
                  <a:cs typeface="Times New Roman"/>
                </a:rPr>
                <a:t>Urusan Pilihan</a:t>
              </a:r>
              <a:endParaRPr lang="id-ID" sz="1100" b="1">
                <a:solidFill>
                  <a:prstClr val="black"/>
                </a:solidFill>
                <a:latin typeface="Calibri"/>
                <a:ea typeface="Calibri"/>
                <a:cs typeface="Times New Roman"/>
              </a:endParaRPr>
            </a:p>
            <a:p>
              <a:pPr algn="ctr" fontAlgn="base">
                <a:lnSpc>
                  <a:spcPct val="115000"/>
                </a:lnSpc>
                <a:spcBef>
                  <a:spcPct val="0"/>
                </a:spcBef>
                <a:defRPr/>
              </a:pPr>
              <a:r>
                <a:rPr lang="en-US" sz="850" b="1">
                  <a:solidFill>
                    <a:srgbClr val="000000"/>
                  </a:solidFill>
                  <a:latin typeface="Tahoma"/>
                  <a:ea typeface="Calibri"/>
                  <a:cs typeface="Times New Roman"/>
                </a:rPr>
                <a:t>(0,20)</a:t>
              </a:r>
              <a:endParaRPr lang="id-ID" sz="1100" b="1">
                <a:solidFill>
                  <a:prstClr val="black"/>
                </a:solidFill>
                <a:latin typeface="Calibri"/>
                <a:ea typeface="Calibri"/>
                <a:cs typeface="Times New Roman"/>
              </a:endParaRPr>
            </a:p>
          </p:txBody>
        </p:sp>
      </p:grpSp>
      <p:cxnSp>
        <p:nvCxnSpPr>
          <p:cNvPr id="63" name="Straight Connector 62"/>
          <p:cNvCxnSpPr/>
          <p:nvPr/>
        </p:nvCxnSpPr>
        <p:spPr>
          <a:xfrm>
            <a:off x="3209925" y="3838575"/>
            <a:ext cx="1428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3352800" y="26670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3352800" y="2667000"/>
            <a:ext cx="144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352800" y="4953000"/>
            <a:ext cx="1428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116388" y="2676525"/>
            <a:ext cx="150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4267200" y="2027238"/>
            <a:ext cx="0" cy="11731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273550" y="202565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267200" y="320040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632" name="Group 70"/>
          <p:cNvGrpSpPr>
            <a:grpSpLocks/>
          </p:cNvGrpSpPr>
          <p:nvPr/>
        </p:nvGrpSpPr>
        <p:grpSpPr bwMode="auto">
          <a:xfrm>
            <a:off x="6005513" y="914400"/>
            <a:ext cx="547687" cy="203200"/>
            <a:chOff x="295" y="391"/>
            <a:chExt cx="926" cy="181"/>
          </a:xfrm>
        </p:grpSpPr>
        <p:sp>
          <p:nvSpPr>
            <p:cNvPr id="22641"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73" name="Text Box 102"/>
            <p:cNvSpPr txBox="1">
              <a:spLocks noChangeArrowheads="1"/>
            </p:cNvSpPr>
            <p:nvPr/>
          </p:nvSpPr>
          <p:spPr bwMode="auto">
            <a:xfrm>
              <a:off x="359" y="391"/>
              <a:ext cx="862"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10</a:t>
              </a:r>
              <a:r>
                <a:rPr lang="en-US" sz="850" dirty="0">
                  <a:solidFill>
                    <a:srgbClr val="000000"/>
                  </a:solidFill>
                  <a:latin typeface="Tahoma"/>
                  <a:ea typeface="Calibri"/>
                  <a:cs typeface="Times New Roman"/>
                </a:rPr>
                <a:t>)</a:t>
              </a:r>
              <a:endParaRPr lang="id-ID" sz="1100" dirty="0">
                <a:solidFill>
                  <a:prstClr val="black"/>
                </a:solidFill>
                <a:latin typeface="Calibri"/>
                <a:ea typeface="Calibri"/>
                <a:cs typeface="Times New Roman"/>
              </a:endParaRPr>
            </a:p>
          </p:txBody>
        </p:sp>
      </p:grpSp>
      <p:cxnSp>
        <p:nvCxnSpPr>
          <p:cNvPr id="74" name="Straight Connector 73"/>
          <p:cNvCxnSpPr/>
          <p:nvPr/>
        </p:nvCxnSpPr>
        <p:spPr>
          <a:xfrm>
            <a:off x="4114800" y="495300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267200" y="4340225"/>
            <a:ext cx="6350" cy="1908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268788" y="4343400"/>
            <a:ext cx="150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267200" y="502920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267200" y="563880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267200" y="6248400"/>
            <a:ext cx="15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634" name="Group 79"/>
          <p:cNvGrpSpPr>
            <a:grpSpLocks/>
          </p:cNvGrpSpPr>
          <p:nvPr/>
        </p:nvGrpSpPr>
        <p:grpSpPr bwMode="auto">
          <a:xfrm>
            <a:off x="6021388" y="1168400"/>
            <a:ext cx="508000" cy="203200"/>
            <a:chOff x="295" y="391"/>
            <a:chExt cx="861" cy="181"/>
          </a:xfrm>
        </p:grpSpPr>
        <p:sp>
          <p:nvSpPr>
            <p:cNvPr id="22639"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82"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12)</a:t>
              </a:r>
              <a:endParaRPr lang="id-ID" sz="1100" dirty="0">
                <a:solidFill>
                  <a:prstClr val="black"/>
                </a:solidFill>
                <a:latin typeface="Calibri"/>
                <a:ea typeface="Calibri"/>
                <a:cs typeface="Times New Roman"/>
              </a:endParaRPr>
            </a:p>
          </p:txBody>
        </p:sp>
      </p:grpSp>
      <p:grpSp>
        <p:nvGrpSpPr>
          <p:cNvPr id="22636" name="Group 82"/>
          <p:cNvGrpSpPr>
            <a:grpSpLocks/>
          </p:cNvGrpSpPr>
          <p:nvPr/>
        </p:nvGrpSpPr>
        <p:grpSpPr bwMode="auto">
          <a:xfrm>
            <a:off x="6005513" y="1422400"/>
            <a:ext cx="509587" cy="203200"/>
            <a:chOff x="295" y="391"/>
            <a:chExt cx="861" cy="181"/>
          </a:xfrm>
        </p:grpSpPr>
        <p:sp>
          <p:nvSpPr>
            <p:cNvPr id="22637"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85"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22</a:t>
              </a:r>
              <a:r>
                <a:rPr lang="en-US" sz="850" dirty="0">
                  <a:solidFill>
                    <a:srgbClr val="000000"/>
                  </a:solidFill>
                  <a:latin typeface="Tahoma"/>
                  <a:ea typeface="Calibri"/>
                  <a:cs typeface="Times New Roman"/>
                </a:rPr>
                <a:t>)</a:t>
              </a:r>
              <a:endParaRPr lang="id-ID" sz="1100" dirty="0">
                <a:solidFill>
                  <a:prstClr val="black"/>
                </a:solidFill>
                <a:latin typeface="Calibri"/>
                <a:ea typeface="Calibri"/>
                <a:cs typeface="Times New Roman"/>
              </a:endParaRPr>
            </a:p>
          </p:txBody>
        </p:sp>
      </p:grpSp>
      <p:grpSp>
        <p:nvGrpSpPr>
          <p:cNvPr id="22638" name="Group 85"/>
          <p:cNvGrpSpPr>
            <a:grpSpLocks/>
          </p:cNvGrpSpPr>
          <p:nvPr/>
        </p:nvGrpSpPr>
        <p:grpSpPr bwMode="auto">
          <a:xfrm>
            <a:off x="6005513" y="1676400"/>
            <a:ext cx="509587" cy="203200"/>
            <a:chOff x="295" y="391"/>
            <a:chExt cx="861" cy="181"/>
          </a:xfrm>
        </p:grpSpPr>
        <p:sp>
          <p:nvSpPr>
            <p:cNvPr id="22635"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88"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05)</a:t>
              </a:r>
              <a:endParaRPr lang="id-ID" sz="1100" dirty="0">
                <a:solidFill>
                  <a:prstClr val="black"/>
                </a:solidFill>
                <a:latin typeface="Calibri"/>
                <a:ea typeface="Calibri"/>
                <a:cs typeface="Times New Roman"/>
              </a:endParaRPr>
            </a:p>
          </p:txBody>
        </p:sp>
      </p:grpSp>
      <p:grpSp>
        <p:nvGrpSpPr>
          <p:cNvPr id="22640" name="Group 88"/>
          <p:cNvGrpSpPr>
            <a:grpSpLocks/>
          </p:cNvGrpSpPr>
          <p:nvPr/>
        </p:nvGrpSpPr>
        <p:grpSpPr bwMode="auto">
          <a:xfrm>
            <a:off x="6005513" y="1930400"/>
            <a:ext cx="509587" cy="203200"/>
            <a:chOff x="295" y="391"/>
            <a:chExt cx="861" cy="181"/>
          </a:xfrm>
        </p:grpSpPr>
        <p:sp>
          <p:nvSpPr>
            <p:cNvPr id="22633"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91"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03</a:t>
              </a:r>
              <a:r>
                <a:rPr lang="en-US" sz="850" dirty="0">
                  <a:solidFill>
                    <a:srgbClr val="000000"/>
                  </a:solidFill>
                  <a:latin typeface="Tahoma"/>
                  <a:ea typeface="Calibri"/>
                  <a:cs typeface="Times New Roman"/>
                </a:rPr>
                <a:t>)</a:t>
              </a:r>
              <a:endParaRPr lang="id-ID" sz="1100" dirty="0">
                <a:solidFill>
                  <a:prstClr val="black"/>
                </a:solidFill>
                <a:latin typeface="Calibri"/>
                <a:ea typeface="Calibri"/>
                <a:cs typeface="Times New Roman"/>
              </a:endParaRPr>
            </a:p>
          </p:txBody>
        </p:sp>
      </p:grpSp>
      <p:grpSp>
        <p:nvGrpSpPr>
          <p:cNvPr id="22642" name="Group 91"/>
          <p:cNvGrpSpPr>
            <a:grpSpLocks/>
          </p:cNvGrpSpPr>
          <p:nvPr/>
        </p:nvGrpSpPr>
        <p:grpSpPr bwMode="auto">
          <a:xfrm>
            <a:off x="6005513" y="2184400"/>
            <a:ext cx="509587" cy="203200"/>
            <a:chOff x="295" y="391"/>
            <a:chExt cx="861" cy="181"/>
          </a:xfrm>
        </p:grpSpPr>
        <p:sp>
          <p:nvSpPr>
            <p:cNvPr id="22631"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94"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05)</a:t>
              </a:r>
              <a:endParaRPr lang="id-ID" sz="1100" dirty="0">
                <a:solidFill>
                  <a:prstClr val="black"/>
                </a:solidFill>
                <a:latin typeface="Calibri"/>
                <a:ea typeface="Calibri"/>
                <a:cs typeface="Times New Roman"/>
              </a:endParaRPr>
            </a:p>
          </p:txBody>
        </p:sp>
      </p:grpSp>
      <p:grpSp>
        <p:nvGrpSpPr>
          <p:cNvPr id="22643" name="Group 94"/>
          <p:cNvGrpSpPr>
            <a:grpSpLocks/>
          </p:cNvGrpSpPr>
          <p:nvPr/>
        </p:nvGrpSpPr>
        <p:grpSpPr bwMode="auto">
          <a:xfrm>
            <a:off x="6005513" y="2451100"/>
            <a:ext cx="509587" cy="203200"/>
            <a:chOff x="295" y="391"/>
            <a:chExt cx="861" cy="181"/>
          </a:xfrm>
        </p:grpSpPr>
        <p:sp>
          <p:nvSpPr>
            <p:cNvPr id="22629"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97"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03)</a:t>
              </a:r>
              <a:endParaRPr lang="id-ID" sz="1100" dirty="0">
                <a:solidFill>
                  <a:prstClr val="black"/>
                </a:solidFill>
                <a:latin typeface="Calibri"/>
                <a:ea typeface="Calibri"/>
                <a:cs typeface="Times New Roman"/>
              </a:endParaRPr>
            </a:p>
          </p:txBody>
        </p:sp>
      </p:grpSp>
      <p:grpSp>
        <p:nvGrpSpPr>
          <p:cNvPr id="22644" name="Group 97"/>
          <p:cNvGrpSpPr>
            <a:grpSpLocks/>
          </p:cNvGrpSpPr>
          <p:nvPr/>
        </p:nvGrpSpPr>
        <p:grpSpPr bwMode="auto">
          <a:xfrm>
            <a:off x="6021388" y="2692400"/>
            <a:ext cx="508000" cy="203200"/>
            <a:chOff x="295" y="391"/>
            <a:chExt cx="861" cy="181"/>
          </a:xfrm>
        </p:grpSpPr>
        <p:sp>
          <p:nvSpPr>
            <p:cNvPr id="22627"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00"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05)</a:t>
              </a:r>
              <a:endParaRPr lang="id-ID" sz="1100" dirty="0">
                <a:solidFill>
                  <a:prstClr val="black"/>
                </a:solidFill>
                <a:latin typeface="Calibri"/>
                <a:ea typeface="Calibri"/>
                <a:cs typeface="Times New Roman"/>
              </a:endParaRPr>
            </a:p>
          </p:txBody>
        </p:sp>
      </p:grpSp>
      <p:grpSp>
        <p:nvGrpSpPr>
          <p:cNvPr id="22645" name="Group 100"/>
          <p:cNvGrpSpPr>
            <a:grpSpLocks/>
          </p:cNvGrpSpPr>
          <p:nvPr/>
        </p:nvGrpSpPr>
        <p:grpSpPr bwMode="auto">
          <a:xfrm>
            <a:off x="6005513" y="2967038"/>
            <a:ext cx="509587" cy="203200"/>
            <a:chOff x="295" y="391"/>
            <a:chExt cx="861" cy="181"/>
          </a:xfrm>
        </p:grpSpPr>
        <p:sp>
          <p:nvSpPr>
            <p:cNvPr id="22625"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03"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06</a:t>
              </a:r>
              <a:r>
                <a:rPr lang="en-US" sz="850" dirty="0">
                  <a:solidFill>
                    <a:srgbClr val="000000"/>
                  </a:solidFill>
                  <a:latin typeface="Tahoma"/>
                  <a:ea typeface="Calibri"/>
                  <a:cs typeface="Times New Roman"/>
                </a:rPr>
                <a:t>)</a:t>
              </a:r>
              <a:endParaRPr lang="id-ID" sz="1100" dirty="0">
                <a:solidFill>
                  <a:prstClr val="black"/>
                </a:solidFill>
                <a:latin typeface="Calibri"/>
                <a:ea typeface="Calibri"/>
                <a:cs typeface="Times New Roman"/>
              </a:endParaRPr>
            </a:p>
          </p:txBody>
        </p:sp>
      </p:grpSp>
      <p:grpSp>
        <p:nvGrpSpPr>
          <p:cNvPr id="22646" name="Group 103"/>
          <p:cNvGrpSpPr>
            <a:grpSpLocks/>
          </p:cNvGrpSpPr>
          <p:nvPr/>
        </p:nvGrpSpPr>
        <p:grpSpPr bwMode="auto">
          <a:xfrm>
            <a:off x="6005513" y="3221038"/>
            <a:ext cx="509587" cy="203200"/>
            <a:chOff x="295" y="391"/>
            <a:chExt cx="861" cy="181"/>
          </a:xfrm>
        </p:grpSpPr>
        <p:sp>
          <p:nvSpPr>
            <p:cNvPr id="22623"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06"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03)</a:t>
              </a:r>
              <a:endParaRPr lang="id-ID" sz="1100" dirty="0">
                <a:solidFill>
                  <a:prstClr val="black"/>
                </a:solidFill>
                <a:latin typeface="Calibri"/>
                <a:ea typeface="Calibri"/>
                <a:cs typeface="Times New Roman"/>
              </a:endParaRPr>
            </a:p>
          </p:txBody>
        </p:sp>
      </p:grpSp>
      <p:grpSp>
        <p:nvGrpSpPr>
          <p:cNvPr id="22647" name="Group 106"/>
          <p:cNvGrpSpPr>
            <a:grpSpLocks/>
          </p:cNvGrpSpPr>
          <p:nvPr/>
        </p:nvGrpSpPr>
        <p:grpSpPr bwMode="auto">
          <a:xfrm>
            <a:off x="6005513" y="3475038"/>
            <a:ext cx="509587" cy="203200"/>
            <a:chOff x="295" y="391"/>
            <a:chExt cx="861" cy="181"/>
          </a:xfrm>
        </p:grpSpPr>
        <p:sp>
          <p:nvSpPr>
            <p:cNvPr id="22621"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09"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1275</a:t>
              </a:r>
              <a:endParaRPr lang="id-ID" sz="1100" dirty="0">
                <a:solidFill>
                  <a:prstClr val="black"/>
                </a:solidFill>
                <a:latin typeface="Calibri"/>
                <a:ea typeface="Calibri"/>
                <a:cs typeface="Times New Roman"/>
              </a:endParaRPr>
            </a:p>
          </p:txBody>
        </p:sp>
      </p:grpSp>
      <p:grpSp>
        <p:nvGrpSpPr>
          <p:cNvPr id="22648" name="Group 109"/>
          <p:cNvGrpSpPr>
            <a:grpSpLocks/>
          </p:cNvGrpSpPr>
          <p:nvPr/>
        </p:nvGrpSpPr>
        <p:grpSpPr bwMode="auto">
          <a:xfrm>
            <a:off x="5999163" y="3729038"/>
            <a:ext cx="509587" cy="203200"/>
            <a:chOff x="295" y="391"/>
            <a:chExt cx="861" cy="181"/>
          </a:xfrm>
        </p:grpSpPr>
        <p:sp>
          <p:nvSpPr>
            <p:cNvPr id="22619"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12"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05)</a:t>
              </a:r>
              <a:endParaRPr lang="id-ID" sz="1100" dirty="0">
                <a:solidFill>
                  <a:prstClr val="black"/>
                </a:solidFill>
                <a:latin typeface="Calibri"/>
                <a:ea typeface="Calibri"/>
                <a:cs typeface="Times New Roman"/>
              </a:endParaRPr>
            </a:p>
          </p:txBody>
        </p:sp>
      </p:grpSp>
      <p:grpSp>
        <p:nvGrpSpPr>
          <p:cNvPr id="22649" name="Group 112"/>
          <p:cNvGrpSpPr>
            <a:grpSpLocks/>
          </p:cNvGrpSpPr>
          <p:nvPr/>
        </p:nvGrpSpPr>
        <p:grpSpPr bwMode="auto">
          <a:xfrm>
            <a:off x="5999163" y="3987800"/>
            <a:ext cx="509587" cy="203200"/>
            <a:chOff x="295" y="391"/>
            <a:chExt cx="861" cy="181"/>
          </a:xfrm>
        </p:grpSpPr>
        <p:sp>
          <p:nvSpPr>
            <p:cNvPr id="22617" name="AutoShape 101"/>
            <p:cNvSpPr>
              <a:spLocks noChangeArrowheads="1"/>
            </p:cNvSpPr>
            <p:nvPr/>
          </p:nvSpPr>
          <p:spPr bwMode="auto">
            <a:xfrm>
              <a:off x="295" y="391"/>
              <a:ext cx="861" cy="181"/>
            </a:xfrm>
            <a:prstGeom prst="roundRect">
              <a:avLst>
                <a:gd name="adj" fmla="val 16667"/>
              </a:avLst>
            </a:prstGeom>
            <a:solidFill>
              <a:srgbClr val="FFFFFF"/>
            </a:solidFill>
            <a:ln w="9525">
              <a:solidFill>
                <a:srgbClr val="000000"/>
              </a:solidFill>
              <a:round/>
              <a:headEnd/>
              <a:tailEnd/>
            </a:ln>
          </p:spPr>
          <p:txBody>
            <a:bodyPr anchor="ctr"/>
            <a:lstStyle/>
            <a:p>
              <a:pPr fontAlgn="base">
                <a:spcBef>
                  <a:spcPct val="0"/>
                </a:spcBef>
                <a:spcAft>
                  <a:spcPct val="0"/>
                </a:spcAft>
              </a:pPr>
              <a:endParaRPr lang="id-ID" altLang="en-US" smtClean="0">
                <a:solidFill>
                  <a:prstClr val="black"/>
                </a:solidFill>
                <a:latin typeface="Arial" pitchFamily="34" charset="0"/>
                <a:cs typeface="Arial" pitchFamily="34" charset="0"/>
              </a:endParaRPr>
            </a:p>
          </p:txBody>
        </p:sp>
        <p:sp>
          <p:nvSpPr>
            <p:cNvPr id="115" name="Text Box 102"/>
            <p:cNvSpPr txBox="1">
              <a:spLocks noChangeArrowheads="1"/>
            </p:cNvSpPr>
            <p:nvPr/>
          </p:nvSpPr>
          <p:spPr bwMode="auto">
            <a:xfrm>
              <a:off x="295" y="391"/>
              <a:ext cx="861" cy="173"/>
            </a:xfrm>
            <a:prstGeom prst="rect">
              <a:avLst/>
            </a:prstGeom>
            <a:noFill/>
            <a:ln>
              <a:noFill/>
            </a:ln>
            <a:extLst/>
          </p:spPr>
          <p:txBody>
            <a:bodyPr lIns="64922" tIns="32461" rIns="64922" bIns="32461" upright="1"/>
            <a:lstStyle/>
            <a:p>
              <a:pPr fontAlgn="base">
                <a:lnSpc>
                  <a:spcPct val="115000"/>
                </a:lnSpc>
                <a:spcBef>
                  <a:spcPct val="0"/>
                </a:spcBef>
                <a:spcAft>
                  <a:spcPts val="1000"/>
                </a:spcAft>
                <a:defRPr/>
              </a:pPr>
              <a:r>
                <a:rPr lang="en-US" sz="850" dirty="0">
                  <a:solidFill>
                    <a:srgbClr val="000000"/>
                  </a:solidFill>
                  <a:latin typeface="Tahoma"/>
                  <a:ea typeface="Calibri"/>
                  <a:cs typeface="Times New Roman"/>
                </a:rPr>
                <a:t>(0,</a:t>
              </a:r>
              <a:r>
                <a:rPr lang="id-ID" sz="850" dirty="0">
                  <a:solidFill>
                    <a:srgbClr val="000000"/>
                  </a:solidFill>
                  <a:latin typeface="Tahoma"/>
                  <a:ea typeface="Calibri"/>
                  <a:cs typeface="Times New Roman"/>
                </a:rPr>
                <a:t>0875</a:t>
              </a:r>
              <a:endParaRPr lang="id-ID" sz="1100" dirty="0">
                <a:solidFill>
                  <a:prstClr val="black"/>
                </a:solidFill>
                <a:latin typeface="Calibri"/>
                <a:ea typeface="Calibri"/>
                <a:cs typeface="Times New Roman"/>
              </a:endParaRPr>
            </a:p>
          </p:txBody>
        </p:sp>
      </p:grpSp>
      <p:cxnSp>
        <p:nvCxnSpPr>
          <p:cNvPr id="116" name="Straight Connector 115"/>
          <p:cNvCxnSpPr/>
          <p:nvPr/>
        </p:nvCxnSpPr>
        <p:spPr>
          <a:xfrm>
            <a:off x="5130800" y="1933575"/>
            <a:ext cx="584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5715000" y="1016000"/>
            <a:ext cx="0" cy="3136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5715000" y="1020763"/>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5715000" y="1265238"/>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5715000" y="1524000"/>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5715000" y="1768475"/>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715000" y="2057400"/>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5715000" y="2301875"/>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5715000" y="2560638"/>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5715000" y="2803525"/>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715000" y="3063875"/>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715000" y="3306763"/>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715000" y="3565525"/>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715000" y="3810000"/>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715000" y="4114800"/>
            <a:ext cx="2905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5121275" y="3219450"/>
            <a:ext cx="30162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H="1">
            <a:off x="5410200" y="3221038"/>
            <a:ext cx="12700" cy="24177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5414963" y="4570413"/>
            <a:ext cx="300037"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410200" y="5638800"/>
            <a:ext cx="30162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6429375" y="4597400"/>
            <a:ext cx="3000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6729413" y="3022600"/>
            <a:ext cx="0" cy="20272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6729413" y="30480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6729413" y="33528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6729413" y="35814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729413" y="38862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6729413" y="41148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6729413" y="44196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6729413" y="47244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6729413" y="5029200"/>
            <a:ext cx="204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6400800" y="5637213"/>
            <a:ext cx="301625"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6700838" y="5380038"/>
            <a:ext cx="0" cy="11731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6707188" y="5378450"/>
            <a:ext cx="150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6700838" y="6553200"/>
            <a:ext cx="150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9" name="Text Box 145"/>
          <p:cNvSpPr txBox="1">
            <a:spLocks noChangeArrowheads="1"/>
          </p:cNvSpPr>
          <p:nvPr/>
        </p:nvSpPr>
        <p:spPr bwMode="auto">
          <a:xfrm>
            <a:off x="214313" y="6143625"/>
            <a:ext cx="2200275" cy="517525"/>
          </a:xfrm>
          <a:prstGeom prst="rect">
            <a:avLst/>
          </a:prstGeom>
          <a:noFill/>
          <a:ln>
            <a:noFill/>
          </a:ln>
          <a:extLst/>
        </p:spPr>
        <p:txBody>
          <a:bodyPr lIns="64922" tIns="32461" rIns="64922" bIns="32461" upright="1">
            <a:spAutoFit/>
          </a:bodyPr>
          <a:lstStyle/>
          <a:p>
            <a:pPr fontAlgn="base">
              <a:lnSpc>
                <a:spcPct val="115000"/>
              </a:lnSpc>
              <a:spcBef>
                <a:spcPct val="0"/>
              </a:spcBef>
              <a:defRPr/>
            </a:pPr>
            <a:r>
              <a:rPr lang="id-ID" sz="850" b="1" dirty="0">
                <a:solidFill>
                  <a:srgbClr val="000000"/>
                </a:solidFill>
                <a:latin typeface="Tahoma"/>
                <a:ea typeface="Calibri"/>
                <a:cs typeface="Times New Roman"/>
              </a:rPr>
              <a:t>Catatan:</a:t>
            </a:r>
            <a:endParaRPr lang="id-ID" sz="1100" b="1" dirty="0">
              <a:solidFill>
                <a:prstClr val="black"/>
              </a:solidFill>
              <a:latin typeface="Calibri"/>
              <a:ea typeface="Calibri"/>
              <a:cs typeface="Times New Roman"/>
            </a:endParaRPr>
          </a:p>
          <a:p>
            <a:pPr fontAlgn="base">
              <a:lnSpc>
                <a:spcPct val="115000"/>
              </a:lnSpc>
              <a:spcBef>
                <a:spcPct val="0"/>
              </a:spcBef>
              <a:defRPr/>
            </a:pPr>
            <a:r>
              <a:rPr lang="id-ID" sz="850" b="1" dirty="0">
                <a:solidFill>
                  <a:srgbClr val="000000"/>
                </a:solidFill>
                <a:latin typeface="Tahoma"/>
                <a:ea typeface="Calibri"/>
                <a:cs typeface="Times New Roman"/>
              </a:rPr>
              <a:t>IKM = Indeks Kesesuaian Materi</a:t>
            </a:r>
            <a:endParaRPr lang="id-ID" sz="1100" b="1" dirty="0">
              <a:solidFill>
                <a:prstClr val="black"/>
              </a:solidFill>
              <a:latin typeface="Calibri"/>
              <a:ea typeface="Calibri"/>
              <a:cs typeface="Times New Roman"/>
            </a:endParaRPr>
          </a:p>
          <a:p>
            <a:pPr fontAlgn="base">
              <a:lnSpc>
                <a:spcPct val="115000"/>
              </a:lnSpc>
              <a:spcBef>
                <a:spcPct val="0"/>
              </a:spcBef>
              <a:defRPr/>
            </a:pPr>
            <a:r>
              <a:rPr lang="id-ID" sz="850" b="1" dirty="0">
                <a:solidFill>
                  <a:srgbClr val="000000"/>
                </a:solidFill>
                <a:latin typeface="Tahoma"/>
                <a:ea typeface="Calibri"/>
                <a:cs typeface="Times New Roman"/>
              </a:rPr>
              <a:t>ICK = Indeks Capaian Kinerja</a:t>
            </a:r>
            <a:endParaRPr lang="id-ID" sz="1100" b="1" dirty="0">
              <a:solidFill>
                <a:prstClr val="black"/>
              </a:solidFill>
              <a:latin typeface="Calibri"/>
              <a:ea typeface="Calibri"/>
              <a:cs typeface="Times New Roman"/>
            </a:endParaRPr>
          </a:p>
        </p:txBody>
      </p:sp>
      <p:sp>
        <p:nvSpPr>
          <p:cNvPr id="154" name="Text Box 10"/>
          <p:cNvSpPr txBox="1">
            <a:spLocks noChangeArrowheads="1"/>
          </p:cNvSpPr>
          <p:nvPr/>
        </p:nvSpPr>
        <p:spPr bwMode="auto">
          <a:xfrm>
            <a:off x="304800" y="228600"/>
            <a:ext cx="8610600" cy="5334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lvl="1" algn="ctr" eaLnBrk="0" hangingPunct="0">
              <a:lnSpc>
                <a:spcPct val="90000"/>
              </a:lnSpc>
              <a:buClr>
                <a:prstClr val="black"/>
              </a:buClr>
              <a:buSzPct val="70000"/>
              <a:defRPr/>
            </a:pP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BOBOT EVALUASI KINERJA KOTA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457200" y="1524000"/>
            <a:ext cx="8229600" cy="4953000"/>
          </a:xfrm>
        </p:spPr>
        <p:txBody>
          <a:bodyPr/>
          <a:lstStyle/>
          <a:p>
            <a:pPr eaLnBrk="1" hangingPunct="1">
              <a:buFont typeface="Wingdings" pitchFamily="2" charset="2"/>
              <a:buChar char="Ø"/>
            </a:pPr>
            <a:r>
              <a:rPr lang="en-US" altLang="en-US" sz="1800" b="1" smtClean="0">
                <a:latin typeface="Bookman Old Style" pitchFamily="18" charset="0"/>
              </a:rPr>
              <a:t>Tataran Pengambil Kebijakan</a:t>
            </a:r>
          </a:p>
          <a:p>
            <a:pPr eaLnBrk="1" hangingPunct="1">
              <a:buFont typeface="Arial" pitchFamily="34" charset="0"/>
              <a:buNone/>
            </a:pPr>
            <a:r>
              <a:rPr lang="en-US" altLang="en-US" sz="1800" b="1" smtClean="0">
                <a:latin typeface="Bookman Old Style" pitchFamily="18" charset="0"/>
              </a:rPr>
              <a:t>(Lampiran 1 : Format IKK </a:t>
            </a:r>
            <a:r>
              <a:rPr lang="id-ID" altLang="en-US" sz="1800" b="1" smtClean="0">
                <a:latin typeface="Bookman Old Style" pitchFamily="18" charset="0"/>
              </a:rPr>
              <a:t>Kabupaten/Kota</a:t>
            </a:r>
            <a:r>
              <a:rPr lang="en-US" altLang="en-US" sz="1800" b="1" smtClean="0">
                <a:latin typeface="Bookman Old Style" pitchFamily="18" charset="0"/>
              </a:rPr>
              <a:t>) terdiri dari :</a:t>
            </a:r>
          </a:p>
          <a:p>
            <a:pPr eaLnBrk="1" hangingPunct="1">
              <a:buFont typeface="Courier New" pitchFamily="49" charset="0"/>
              <a:buChar char="o"/>
            </a:pPr>
            <a:r>
              <a:rPr lang="en-US" altLang="en-US" sz="1800" b="1" smtClean="0">
                <a:latin typeface="Bookman Old Style" pitchFamily="18" charset="0"/>
              </a:rPr>
              <a:t>13 aspek </a:t>
            </a:r>
          </a:p>
          <a:p>
            <a:pPr eaLnBrk="1" hangingPunct="1">
              <a:buFont typeface="Courier New" pitchFamily="49" charset="0"/>
              <a:buChar char="o"/>
            </a:pPr>
            <a:r>
              <a:rPr lang="en-US" altLang="en-US" sz="1800" b="1" smtClean="0">
                <a:latin typeface="Bookman Old Style" pitchFamily="18" charset="0"/>
              </a:rPr>
              <a:t>36 fokus</a:t>
            </a:r>
          </a:p>
          <a:p>
            <a:pPr eaLnBrk="1" hangingPunct="1">
              <a:buFont typeface="Courier New" pitchFamily="49" charset="0"/>
              <a:buChar char="o"/>
            </a:pPr>
            <a:r>
              <a:rPr lang="en-US" altLang="en-US" sz="1800" b="1" smtClean="0">
                <a:latin typeface="Bookman Old Style" pitchFamily="18" charset="0"/>
              </a:rPr>
              <a:t>43 IKK</a:t>
            </a:r>
          </a:p>
          <a:p>
            <a:pPr eaLnBrk="1" hangingPunct="1">
              <a:buFont typeface="Wingdings" pitchFamily="2" charset="2"/>
              <a:buChar char="Ø"/>
            </a:pPr>
            <a:r>
              <a:rPr lang="en-US" altLang="en-US" sz="1800" b="1" smtClean="0">
                <a:latin typeface="Bookman Old Style" pitchFamily="18" charset="0"/>
              </a:rPr>
              <a:t>Tataran Pelaksana Kebijakan</a:t>
            </a:r>
          </a:p>
          <a:p>
            <a:pPr eaLnBrk="1" hangingPunct="1">
              <a:buFont typeface="Arial" pitchFamily="34" charset="0"/>
              <a:buNone/>
            </a:pPr>
            <a:r>
              <a:rPr lang="en-US" altLang="en-US" sz="1800" b="1" smtClean="0">
                <a:latin typeface="Bookman Old Style" pitchFamily="18" charset="0"/>
              </a:rPr>
              <a:t>(Lampiran 2 : Format IKK </a:t>
            </a:r>
            <a:r>
              <a:rPr lang="id-ID" altLang="en-US" sz="1800" b="1" smtClean="0">
                <a:latin typeface="Bookman Old Style" pitchFamily="18" charset="0"/>
              </a:rPr>
              <a:t>Kabupaten/Kota</a:t>
            </a:r>
            <a:r>
              <a:rPr lang="en-US" altLang="en-US" sz="1800" b="1" smtClean="0">
                <a:latin typeface="Bookman Old Style" pitchFamily="18" charset="0"/>
              </a:rPr>
              <a:t>) terdiri dari :</a:t>
            </a:r>
          </a:p>
          <a:p>
            <a:pPr eaLnBrk="1" hangingPunct="1">
              <a:buFont typeface="Courier New" pitchFamily="49" charset="0"/>
              <a:buChar char="o"/>
            </a:pPr>
            <a:r>
              <a:rPr lang="en-US" altLang="en-US" sz="1800" b="1" smtClean="0">
                <a:latin typeface="Bookman Old Style" pitchFamily="18" charset="0"/>
              </a:rPr>
              <a:t>8 aspek </a:t>
            </a:r>
          </a:p>
          <a:p>
            <a:pPr eaLnBrk="1" hangingPunct="1">
              <a:buFont typeface="Courier New" pitchFamily="49" charset="0"/>
              <a:buChar char="o"/>
            </a:pPr>
            <a:r>
              <a:rPr lang="en-US" altLang="en-US" sz="1800" b="1" smtClean="0">
                <a:latin typeface="Bookman Old Style" pitchFamily="18" charset="0"/>
              </a:rPr>
              <a:t>17 fokus</a:t>
            </a:r>
          </a:p>
          <a:p>
            <a:pPr eaLnBrk="1" hangingPunct="1">
              <a:buFont typeface="Courier New" pitchFamily="49" charset="0"/>
              <a:buChar char="o"/>
            </a:pPr>
            <a:r>
              <a:rPr lang="en-US" altLang="en-US" sz="1800" b="1" smtClean="0">
                <a:latin typeface="Bookman Old Style" pitchFamily="18" charset="0"/>
              </a:rPr>
              <a:t>21 IKK</a:t>
            </a:r>
          </a:p>
          <a:p>
            <a:pPr eaLnBrk="1" hangingPunct="1">
              <a:buFont typeface="Wingdings" pitchFamily="2" charset="2"/>
              <a:buChar char="Ø"/>
            </a:pPr>
            <a:r>
              <a:rPr lang="en-US" altLang="en-US" sz="1800" b="1" smtClean="0">
                <a:latin typeface="Bookman Old Style" pitchFamily="18" charset="0"/>
              </a:rPr>
              <a:t>Capaian Kinerja </a:t>
            </a:r>
            <a:r>
              <a:rPr lang="id-ID" altLang="en-US" sz="1800" b="1" smtClean="0">
                <a:latin typeface="Bookman Old Style" pitchFamily="18" charset="0"/>
              </a:rPr>
              <a:t>Urusan Pemerintahan</a:t>
            </a:r>
            <a:endParaRPr lang="en-US" altLang="en-US" sz="1800" b="1" smtClean="0">
              <a:latin typeface="Bookman Old Style" pitchFamily="18" charset="0"/>
            </a:endParaRPr>
          </a:p>
          <a:p>
            <a:pPr eaLnBrk="1" hangingPunct="1">
              <a:buFont typeface="Arial" pitchFamily="34" charset="0"/>
              <a:buNone/>
            </a:pPr>
            <a:r>
              <a:rPr lang="en-US" altLang="en-US" sz="1800" b="1" smtClean="0">
                <a:latin typeface="Bookman Old Style" pitchFamily="18" charset="0"/>
              </a:rPr>
              <a:t>(Lampiran 3 : Format IKK Kota) terdiri dari :</a:t>
            </a:r>
          </a:p>
          <a:p>
            <a:pPr eaLnBrk="1" hangingPunct="1">
              <a:buFont typeface="Courier New" pitchFamily="49" charset="0"/>
              <a:buChar char="o"/>
            </a:pPr>
            <a:r>
              <a:rPr lang="en-US" altLang="en-US" sz="1800" b="1" smtClean="0">
                <a:latin typeface="Bookman Old Style" pitchFamily="18" charset="0"/>
              </a:rPr>
              <a:t>26 Urusan Wajib terdiri dari 7</a:t>
            </a:r>
            <a:r>
              <a:rPr lang="id-ID" altLang="en-US" sz="1800" b="1" smtClean="0">
                <a:latin typeface="Bookman Old Style" pitchFamily="18" charset="0"/>
              </a:rPr>
              <a:t>9</a:t>
            </a:r>
            <a:r>
              <a:rPr lang="en-US" altLang="en-US" sz="1800" b="1" smtClean="0">
                <a:latin typeface="Bookman Old Style" pitchFamily="18" charset="0"/>
              </a:rPr>
              <a:t> IKK</a:t>
            </a:r>
          </a:p>
          <a:p>
            <a:pPr eaLnBrk="1" hangingPunct="1">
              <a:buFont typeface="Courier New" pitchFamily="49" charset="0"/>
              <a:buChar char="o"/>
            </a:pPr>
            <a:r>
              <a:rPr lang="en-US" altLang="en-US" sz="1800" b="1" smtClean="0">
                <a:latin typeface="Bookman Old Style" pitchFamily="18" charset="0"/>
              </a:rPr>
              <a:t>8 Urusan Pilihan terdiri dari 15 IKK</a:t>
            </a:r>
          </a:p>
        </p:txBody>
      </p:sp>
      <p:sp>
        <p:nvSpPr>
          <p:cNvPr id="5" name="Rounded Rectangle 4"/>
          <p:cNvSpPr/>
          <p:nvPr/>
        </p:nvSpPr>
        <p:spPr>
          <a:xfrm>
            <a:off x="304800" y="304800"/>
            <a:ext cx="8610600" cy="6858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lstStyle/>
          <a:p>
            <a:pPr algn="ctr" eaLnBrk="0" hangingPunct="0">
              <a:lnSpc>
                <a:spcPct val="90000"/>
              </a:lnSpc>
              <a:buClr>
                <a:prstClr val="black"/>
              </a:buClr>
              <a:buSzPct val="70000"/>
              <a:defRPr/>
            </a:pP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LAMPIRAN </a:t>
            </a:r>
            <a:r>
              <a:rPr lang="fi-FI"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IKK</a:t>
            </a: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fi-FI"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LPPD</a:t>
            </a: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KOTA</a:t>
            </a:r>
          </a:p>
        </p:txBody>
      </p:sp>
      <p:sp>
        <p:nvSpPr>
          <p:cNvPr id="4" name="Right Brace 3"/>
          <p:cNvSpPr/>
          <p:nvPr/>
        </p:nvSpPr>
        <p:spPr>
          <a:xfrm>
            <a:off x="1928813" y="4000500"/>
            <a:ext cx="457200" cy="735013"/>
          </a:xfrm>
          <a:prstGeom prst="rightBrace">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id-ID">
              <a:solidFill>
                <a:prstClr val="black"/>
              </a:solidFill>
            </a:endParaRPr>
          </a:p>
        </p:txBody>
      </p:sp>
      <p:sp>
        <p:nvSpPr>
          <p:cNvPr id="6" name="Rectangle 5"/>
          <p:cNvSpPr/>
          <p:nvPr/>
        </p:nvSpPr>
        <p:spPr>
          <a:xfrm>
            <a:off x="2357438" y="4143375"/>
            <a:ext cx="1643062" cy="4794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d-ID" sz="1400" b="1" dirty="0">
                <a:solidFill>
                  <a:prstClr val="black"/>
                </a:solidFill>
                <a:latin typeface="Bookman Old Style" pitchFamily="18" charset="0"/>
              </a:rPr>
              <a:t>34 Urusan Pemerintahan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sz="quarter" idx="1"/>
          </p:nvPr>
        </p:nvSpPr>
        <p:spPr>
          <a:xfrm>
            <a:off x="304800" y="1219200"/>
            <a:ext cx="8534400" cy="5257800"/>
          </a:xfrm>
        </p:spPr>
        <p:txBody>
          <a:bodyPr/>
          <a:lstStyle/>
          <a:p>
            <a:pPr marL="342900" indent="-342900" algn="just" eaLnBrk="1" hangingPunct="1">
              <a:buClr>
                <a:srgbClr val="FF0000"/>
              </a:buClr>
              <a:buFont typeface="Calibri" pitchFamily="34" charset="0"/>
              <a:buAutoNum type="arabicPeriod"/>
            </a:pPr>
            <a:r>
              <a:rPr lang="en-US" altLang="en-US" sz="1600" b="1" smtClean="0">
                <a:latin typeface="Bookman Old Style" pitchFamily="18" charset="0"/>
              </a:rPr>
              <a:t>Peraturan Pelaksana turunan UU 23 Tahun 2014 sekaligus pengganti PP No. 3 Tahun 2007 ttg LPPD, LKPJ &amp; ILPPD, serta PP No. 6 Tahun 2008 ttg Pedoman EPPD, sedang dalam proses harmonisasi di Kemenkumham.</a:t>
            </a:r>
          </a:p>
          <a:p>
            <a:pPr marL="342900" indent="-342900" algn="just" eaLnBrk="1" hangingPunct="1">
              <a:buClr>
                <a:srgbClr val="FF0000"/>
              </a:buClr>
              <a:buFont typeface="Calibri" pitchFamily="34" charset="0"/>
              <a:buAutoNum type="arabicPeriod"/>
            </a:pPr>
            <a:r>
              <a:rPr lang="en-US" altLang="en-US" sz="1600" b="1" smtClean="0">
                <a:latin typeface="Bookman Old Style" pitchFamily="18" charset="0"/>
              </a:rPr>
              <a:t>Sesuai dengan amanat UU 23 Tahun 2014 bahwa penyusunan LPPD Tahun 2017 tetap dilaporkan dan disampaikan sesuai dengan regulasi yang ada (paling lambat 3 bulan setelah TA berakhir), sampai dengan Peraturan pelaksana turunan UU 23 Tahun 2014 ditetapkan.</a:t>
            </a:r>
          </a:p>
          <a:p>
            <a:pPr marL="342900" indent="-342900" algn="just" eaLnBrk="1" hangingPunct="1">
              <a:buClr>
                <a:srgbClr val="FF0000"/>
              </a:buClr>
              <a:buFont typeface="Calibri" pitchFamily="34" charset="0"/>
              <a:buAutoNum type="arabicPeriod"/>
            </a:pPr>
            <a:r>
              <a:rPr lang="en-US" altLang="en-US" sz="1600" b="1" smtClean="0">
                <a:latin typeface="Bookman Old Style" pitchFamily="18" charset="0"/>
              </a:rPr>
              <a:t>Pelaksanaan EKPPD Tahun 2018 thdp LPPD Tahun 2017 masih tetap berpedoman pada regulasi yang ada, sampai dengan Peraturan pelaksana turunan UU 23 Tahun 2014 ditetapkan.</a:t>
            </a:r>
          </a:p>
          <a:p>
            <a:pPr marL="342900" indent="-342900" algn="just" eaLnBrk="1" hangingPunct="1">
              <a:buClr>
                <a:srgbClr val="FF0000"/>
              </a:buClr>
              <a:buFont typeface="Calibri" pitchFamily="34" charset="0"/>
              <a:buAutoNum type="arabicPeriod"/>
            </a:pPr>
            <a:r>
              <a:rPr lang="en-US" altLang="en-US" sz="1600" b="1" smtClean="0">
                <a:latin typeface="Bookman Old Style" pitchFamily="18" charset="0"/>
              </a:rPr>
              <a:t>Terhadap Indikator Kinerja Kunci (IKK) yg terdapat di dalam LPPD Tahun 2017, yang terkait dgn peralihan kewenangan urusan pada Pemerintah Daerah akan disesuaikan berdasarkan UU 23 Tahun 2014 dan sumber data agar dapat disesuaikan dgn perubahan Organisasi Perangkat Daerah (OPD) di masing2 daerah berdasarkan PP 18 Tahun 2016 ttg Perangkat Daerah.</a:t>
            </a:r>
          </a:p>
          <a:p>
            <a:pPr marL="342900" indent="-342900" algn="just" eaLnBrk="1" hangingPunct="1">
              <a:buClr>
                <a:srgbClr val="FF0000"/>
              </a:buClr>
              <a:buFont typeface="Calibri" pitchFamily="34" charset="0"/>
              <a:buAutoNum type="arabicPeriod"/>
            </a:pPr>
            <a:r>
              <a:rPr lang="en-US" altLang="en-US" sz="1600" b="1" smtClean="0">
                <a:latin typeface="Bookman Old Style" pitchFamily="18" charset="0"/>
              </a:rPr>
              <a:t>Pedoman Penyusunan LPPD Tahun 2017 serta instrumen pengukuran yang akan digunakan dalam EKPPD Tahun 2018 akan disampaikan dlm waktu dekat.</a:t>
            </a:r>
            <a:endParaRPr lang="id-ID" altLang="en-US" sz="1600" smtClean="0"/>
          </a:p>
        </p:txBody>
      </p:sp>
      <p:sp>
        <p:nvSpPr>
          <p:cNvPr id="4" name="Rounded Rectangle 3"/>
          <p:cNvSpPr/>
          <p:nvPr/>
        </p:nvSpPr>
        <p:spPr>
          <a:xfrm>
            <a:off x="152400" y="304800"/>
            <a:ext cx="8686800" cy="7620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algn="ctr" eaLnBrk="0" hangingPunct="0">
              <a:defRPr/>
            </a:pP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Draft se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mendagri</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perihal</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penyusunan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lppd</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tahun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2017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dan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ekppd</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2018</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2"/>
          <p:cNvSpPr/>
          <p:nvPr/>
        </p:nvSpPr>
        <p:spPr>
          <a:xfrm>
            <a:off x="3132138" y="1941513"/>
            <a:ext cx="488950" cy="1920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d-ID">
              <a:solidFill>
                <a:prstClr val="white"/>
              </a:solidFill>
            </a:endParaRPr>
          </a:p>
        </p:txBody>
      </p:sp>
      <p:sp>
        <p:nvSpPr>
          <p:cNvPr id="38" name="Rounded Rectangle 37"/>
          <p:cNvSpPr/>
          <p:nvPr/>
        </p:nvSpPr>
        <p:spPr>
          <a:xfrm>
            <a:off x="1443038" y="1839915"/>
            <a:ext cx="1725612" cy="44608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base">
              <a:spcBef>
                <a:spcPct val="0"/>
              </a:spcBef>
              <a:spcAft>
                <a:spcPct val="0"/>
              </a:spcAft>
              <a:defRPr/>
            </a:pPr>
            <a:r>
              <a:rPr lang="id-ID" dirty="0">
                <a:solidFill>
                  <a:srgbClr val="002060"/>
                </a:solidFill>
                <a:latin typeface="Bookman Old Style" pitchFamily="18" charset="0"/>
              </a:rPr>
              <a:t>WAJIB </a:t>
            </a:r>
          </a:p>
          <a:p>
            <a:pPr algn="ctr" fontAlgn="base">
              <a:spcBef>
                <a:spcPct val="0"/>
              </a:spcBef>
              <a:spcAft>
                <a:spcPct val="0"/>
              </a:spcAft>
              <a:defRPr/>
            </a:pPr>
            <a:r>
              <a:rPr lang="id-ID" sz="900" dirty="0">
                <a:solidFill>
                  <a:srgbClr val="002060"/>
                </a:solidFill>
                <a:effectLst>
                  <a:outerShdw blurRad="38100" dist="38100" dir="2700000" algn="tl">
                    <a:srgbClr val="000000">
                      <a:alpha val="43137"/>
                    </a:srgbClr>
                  </a:outerShdw>
                </a:effectLst>
                <a:latin typeface="Bookman Old Style" pitchFamily="18" charset="0"/>
              </a:rPr>
              <a:t>(</a:t>
            </a:r>
            <a:r>
              <a:rPr lang="id-ID" sz="1050" dirty="0">
                <a:solidFill>
                  <a:srgbClr val="002060"/>
                </a:solidFill>
                <a:effectLst>
                  <a:outerShdw blurRad="38100" dist="38100" dir="2700000" algn="tl">
                    <a:srgbClr val="000000">
                      <a:alpha val="43137"/>
                    </a:srgbClr>
                  </a:outerShdw>
                </a:effectLst>
                <a:latin typeface="Bookman Old Style" pitchFamily="18" charset="0"/>
              </a:rPr>
              <a:t>PSL 12)</a:t>
            </a:r>
            <a:endParaRPr lang="th-TH" sz="105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48" name="Down Arrow 47"/>
          <p:cNvSpPr/>
          <p:nvPr/>
        </p:nvSpPr>
        <p:spPr>
          <a:xfrm>
            <a:off x="2127250" y="1512888"/>
            <a:ext cx="357188" cy="36036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sp>
        <p:nvSpPr>
          <p:cNvPr id="49" name="Rounded Rectangle 48"/>
          <p:cNvSpPr/>
          <p:nvPr/>
        </p:nvSpPr>
        <p:spPr>
          <a:xfrm>
            <a:off x="231776" y="2405063"/>
            <a:ext cx="1584325" cy="595312"/>
          </a:xfrm>
          <a:prstGeom prst="roundRect">
            <a:avLst>
              <a:gd name="adj" fmla="val 0"/>
            </a:avLst>
          </a:prstGeom>
        </p:spPr>
        <p:style>
          <a:lnRef idx="1">
            <a:schemeClr val="accent6"/>
          </a:lnRef>
          <a:fillRef idx="2">
            <a:schemeClr val="accent6"/>
          </a:fillRef>
          <a:effectRef idx="1">
            <a:schemeClr val="accent6"/>
          </a:effectRef>
          <a:fontRef idx="minor">
            <a:schemeClr val="dk1"/>
          </a:fontRef>
        </p:style>
        <p:txBody>
          <a:bodyPr anchor="ctr"/>
          <a:lstStyle/>
          <a:p>
            <a:pPr algn="ctr" fontAlgn="base">
              <a:spcBef>
                <a:spcPct val="0"/>
              </a:spcBef>
              <a:spcAft>
                <a:spcPct val="0"/>
              </a:spcAft>
              <a:defRPr/>
            </a:pPr>
            <a:r>
              <a:rPr lang="id-ID" dirty="0">
                <a:solidFill>
                  <a:srgbClr val="002060"/>
                </a:solidFill>
                <a:latin typeface="Bookman Old Style" pitchFamily="18" charset="0"/>
              </a:rPr>
              <a:t>PELAYANAN DASAR</a:t>
            </a:r>
            <a:endParaRPr lang="th-TH" dirty="0">
              <a:solidFill>
                <a:srgbClr val="002060"/>
              </a:solidFill>
              <a:latin typeface="Bookman Old Style" pitchFamily="18" charset="0"/>
            </a:endParaRPr>
          </a:p>
        </p:txBody>
      </p:sp>
      <p:sp>
        <p:nvSpPr>
          <p:cNvPr id="57" name="Down Arrow 56"/>
          <p:cNvSpPr/>
          <p:nvPr/>
        </p:nvSpPr>
        <p:spPr>
          <a:xfrm>
            <a:off x="3827465" y="2971800"/>
            <a:ext cx="287336" cy="284163"/>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sp>
        <p:nvSpPr>
          <p:cNvPr id="55" name="Rounded Rectangle 54"/>
          <p:cNvSpPr/>
          <p:nvPr/>
        </p:nvSpPr>
        <p:spPr>
          <a:xfrm>
            <a:off x="2701926" y="2449513"/>
            <a:ext cx="2576513" cy="59531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r>
              <a:rPr lang="id-ID" dirty="0">
                <a:solidFill>
                  <a:srgbClr val="002060"/>
                </a:solidFill>
                <a:latin typeface="Bookman Old Style" pitchFamily="18" charset="0"/>
              </a:rPr>
              <a:t>NON PELAYANAYAN DASAR</a:t>
            </a:r>
            <a:endParaRPr lang="th-TH" dirty="0">
              <a:solidFill>
                <a:srgbClr val="002060"/>
              </a:solidFill>
              <a:latin typeface="Bookman Old Style" pitchFamily="18" charset="0"/>
            </a:endParaRPr>
          </a:p>
        </p:txBody>
      </p:sp>
      <p:sp>
        <p:nvSpPr>
          <p:cNvPr id="58" name="Rounded Rectangle 57"/>
          <p:cNvSpPr/>
          <p:nvPr/>
        </p:nvSpPr>
        <p:spPr>
          <a:xfrm>
            <a:off x="539750" y="6237288"/>
            <a:ext cx="1008063" cy="504080"/>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r>
              <a:rPr lang="id-ID" sz="1700" dirty="0">
                <a:solidFill>
                  <a:srgbClr val="002060"/>
                </a:solidFill>
                <a:latin typeface="Bookman Old Style" pitchFamily="18" charset="0"/>
              </a:rPr>
              <a:t> S P M</a:t>
            </a:r>
            <a:r>
              <a:rPr lang="en-US" sz="1700" dirty="0">
                <a:solidFill>
                  <a:srgbClr val="002060"/>
                </a:solidFill>
                <a:latin typeface="Bookman Old Style" pitchFamily="18" charset="0"/>
              </a:rPr>
              <a:t> </a:t>
            </a:r>
            <a:r>
              <a:rPr lang="en-US" sz="1200" dirty="0">
                <a:solidFill>
                  <a:srgbClr val="002060"/>
                </a:solidFill>
                <a:latin typeface="Bookman Old Style" pitchFamily="18" charset="0"/>
              </a:rPr>
              <a:t>(</a:t>
            </a:r>
            <a:r>
              <a:rPr lang="en-US" sz="1200" dirty="0" err="1">
                <a:solidFill>
                  <a:srgbClr val="002060"/>
                </a:solidFill>
                <a:latin typeface="Bookman Old Style" pitchFamily="18" charset="0"/>
              </a:rPr>
              <a:t>pasal</a:t>
            </a:r>
            <a:r>
              <a:rPr lang="en-US" sz="1200" dirty="0">
                <a:solidFill>
                  <a:srgbClr val="002060"/>
                </a:solidFill>
                <a:latin typeface="Bookman Old Style" pitchFamily="18" charset="0"/>
              </a:rPr>
              <a:t> 18)</a:t>
            </a:r>
            <a:endParaRPr lang="th-TH" sz="1200" dirty="0">
              <a:solidFill>
                <a:srgbClr val="002060"/>
              </a:solidFill>
              <a:latin typeface="Bookman Old Style" pitchFamily="18" charset="0"/>
            </a:endParaRPr>
          </a:p>
        </p:txBody>
      </p:sp>
      <p:sp>
        <p:nvSpPr>
          <p:cNvPr id="59" name="Rounded Rectangle 58"/>
          <p:cNvSpPr/>
          <p:nvPr/>
        </p:nvSpPr>
        <p:spPr>
          <a:xfrm>
            <a:off x="285750" y="1071563"/>
            <a:ext cx="8501063" cy="500062"/>
          </a:xfrm>
          <a:prstGeom prst="roundRect">
            <a:avLst/>
          </a:prstGeom>
          <a:solidFill>
            <a:srgbClr val="0070C0"/>
          </a:solidFill>
          <a:ln>
            <a:solidFill>
              <a:srgbClr val="FF0000"/>
            </a:solidFill>
          </a:ln>
          <a:effectLst>
            <a:outerShdw blurRad="50800" dist="38100" dir="2700000" algn="tl" rotWithShape="0">
              <a:prstClr val="black">
                <a:alpha val="40000"/>
              </a:prstClr>
            </a:outerShdw>
          </a:effectLst>
        </p:spPr>
        <p:style>
          <a:lnRef idx="3">
            <a:schemeClr val="lt1"/>
          </a:lnRef>
          <a:fillRef idx="1">
            <a:schemeClr val="accent2"/>
          </a:fillRef>
          <a:effectRef idx="1">
            <a:schemeClr val="accent2"/>
          </a:effectRef>
          <a:fontRef idx="minor">
            <a:schemeClr val="lt1"/>
          </a:fontRef>
        </p:style>
        <p:txBody>
          <a:bodyPr anchor="ctr"/>
          <a:lstStyle/>
          <a:p>
            <a:pPr algn="ctr" fontAlgn="base">
              <a:spcBef>
                <a:spcPct val="0"/>
              </a:spcBef>
              <a:spcAft>
                <a:spcPct val="0"/>
              </a:spcAft>
              <a:defRPr/>
            </a:pPr>
            <a:r>
              <a:rPr lang="en-US" sz="2000" spc="300" dirty="0">
                <a:solidFill>
                  <a:prstClr val="white"/>
                </a:solidFill>
                <a:latin typeface="Bookman Old Style" pitchFamily="18" charset="0"/>
              </a:rPr>
              <a:t>PEMBAGIAN </a:t>
            </a:r>
            <a:r>
              <a:rPr lang="id-ID" sz="2000" spc="300" dirty="0">
                <a:solidFill>
                  <a:prstClr val="white"/>
                </a:solidFill>
                <a:latin typeface="Bookman Old Style" pitchFamily="18" charset="0"/>
              </a:rPr>
              <a:t>URUSAN PEMERINTAHAN KONKUREN</a:t>
            </a:r>
            <a:endParaRPr lang="en-US" sz="2000" spc="300" dirty="0">
              <a:solidFill>
                <a:prstClr val="white"/>
              </a:solidFill>
              <a:latin typeface="Bookman Old Style" pitchFamily="18" charset="0"/>
            </a:endParaRPr>
          </a:p>
        </p:txBody>
      </p:sp>
      <p:sp>
        <p:nvSpPr>
          <p:cNvPr id="29" name="Rounded Rectangle 28"/>
          <p:cNvSpPr/>
          <p:nvPr/>
        </p:nvSpPr>
        <p:spPr>
          <a:xfrm>
            <a:off x="10206038" y="5516563"/>
            <a:ext cx="2503487" cy="1268412"/>
          </a:xfrm>
          <a:prstGeom prst="roundRect">
            <a:avLst>
              <a:gd name="adj" fmla="val 50000"/>
            </a:avLst>
          </a:prstGeom>
          <a:noFill/>
          <a:ln>
            <a:noFill/>
          </a:ln>
        </p:spPr>
        <p:style>
          <a:lnRef idx="1">
            <a:schemeClr val="accent2"/>
          </a:lnRef>
          <a:fillRef idx="2">
            <a:schemeClr val="accent2"/>
          </a:fillRef>
          <a:effectRef idx="1">
            <a:schemeClr val="accent2"/>
          </a:effectRef>
          <a:fontRef idx="minor">
            <a:schemeClr val="dk1"/>
          </a:fontRef>
        </p:style>
        <p:txBody>
          <a:bodyPr anchor="ctr"/>
          <a:lstStyle/>
          <a:p>
            <a:pPr fontAlgn="base">
              <a:spcBef>
                <a:spcPct val="0"/>
              </a:spcBef>
              <a:spcAft>
                <a:spcPct val="0"/>
              </a:spcAft>
              <a:defRPr/>
            </a:pPr>
            <a:endParaRPr lang="en-US" sz="1600" dirty="0">
              <a:solidFill>
                <a:srgbClr val="FF0000"/>
              </a:solidFill>
              <a:latin typeface="Bookman Old Style" pitchFamily="18" charset="0"/>
              <a:cs typeface="Tahoma" pitchFamily="34" charset="0"/>
            </a:endParaRPr>
          </a:p>
        </p:txBody>
      </p:sp>
      <p:sp>
        <p:nvSpPr>
          <p:cNvPr id="31" name="Rounded Rectangle 30"/>
          <p:cNvSpPr/>
          <p:nvPr/>
        </p:nvSpPr>
        <p:spPr>
          <a:xfrm>
            <a:off x="6948489" y="1844676"/>
            <a:ext cx="1728787" cy="441324"/>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base">
              <a:spcBef>
                <a:spcPct val="0"/>
              </a:spcBef>
              <a:spcAft>
                <a:spcPct val="0"/>
              </a:spcAft>
              <a:defRPr/>
            </a:pPr>
            <a:r>
              <a:rPr lang="id-ID" dirty="0">
                <a:solidFill>
                  <a:srgbClr val="002060"/>
                </a:solidFill>
                <a:latin typeface="Bookman Old Style" pitchFamily="18" charset="0"/>
              </a:rPr>
              <a:t>PILIHAN</a:t>
            </a:r>
          </a:p>
          <a:p>
            <a:pPr algn="ctr" fontAlgn="base">
              <a:spcBef>
                <a:spcPct val="0"/>
              </a:spcBef>
              <a:spcAft>
                <a:spcPct val="0"/>
              </a:spcAft>
              <a:defRPr/>
            </a:pPr>
            <a:r>
              <a:rPr lang="id-ID" sz="1050" dirty="0">
                <a:solidFill>
                  <a:srgbClr val="002060"/>
                </a:solidFill>
                <a:latin typeface="Bookman Old Style" pitchFamily="18" charset="0"/>
              </a:rPr>
              <a:t>(PSL 12 (3))</a:t>
            </a:r>
            <a:endParaRPr lang="th-TH" sz="1050" dirty="0">
              <a:solidFill>
                <a:srgbClr val="002060"/>
              </a:solidFill>
              <a:latin typeface="Bookman Old Style" pitchFamily="18" charset="0"/>
            </a:endParaRPr>
          </a:p>
        </p:txBody>
      </p:sp>
      <p:sp>
        <p:nvSpPr>
          <p:cNvPr id="32" name="Down Arrow 31"/>
          <p:cNvSpPr/>
          <p:nvPr/>
        </p:nvSpPr>
        <p:spPr>
          <a:xfrm>
            <a:off x="900113" y="3048001"/>
            <a:ext cx="319087" cy="38100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sp>
        <p:nvSpPr>
          <p:cNvPr id="33" name="Rounded Rectangle 32"/>
          <p:cNvSpPr/>
          <p:nvPr/>
        </p:nvSpPr>
        <p:spPr>
          <a:xfrm>
            <a:off x="-44448" y="3500440"/>
            <a:ext cx="2547938" cy="2232025"/>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404813" indent="-284163" algn="just" fontAlgn="base">
              <a:spcBef>
                <a:spcPct val="0"/>
              </a:spcBef>
              <a:spcAft>
                <a:spcPct val="0"/>
              </a:spcAft>
              <a:buFont typeface="+mj-lt"/>
              <a:buAutoNum type="arabicPeriod"/>
              <a:defRPr/>
            </a:pPr>
            <a:r>
              <a:rPr lang="id-ID" sz="1600" dirty="0">
                <a:solidFill>
                  <a:srgbClr val="002060"/>
                </a:solidFill>
                <a:latin typeface="Bookman Old Style" pitchFamily="18" charset="0"/>
              </a:rPr>
              <a:t>Pendidikan;</a:t>
            </a:r>
          </a:p>
          <a:p>
            <a:pPr marL="404813" indent="-284163" algn="just" fontAlgn="base">
              <a:spcBef>
                <a:spcPct val="0"/>
              </a:spcBef>
              <a:spcAft>
                <a:spcPct val="0"/>
              </a:spcAft>
              <a:buFont typeface="+mj-lt"/>
              <a:buAutoNum type="arabicPeriod"/>
              <a:defRPr/>
            </a:pPr>
            <a:r>
              <a:rPr lang="id-ID" sz="1600" dirty="0">
                <a:solidFill>
                  <a:srgbClr val="002060"/>
                </a:solidFill>
                <a:latin typeface="Bookman Old Style" pitchFamily="18" charset="0"/>
              </a:rPr>
              <a:t>Kesehatan;</a:t>
            </a:r>
          </a:p>
          <a:p>
            <a:pPr marL="404813" indent="-284163" algn="just" fontAlgn="base">
              <a:spcBef>
                <a:spcPct val="0"/>
              </a:spcBef>
              <a:spcAft>
                <a:spcPct val="0"/>
              </a:spcAft>
              <a:buFont typeface="+mj-lt"/>
              <a:buAutoNum type="arabicPeriod"/>
              <a:defRPr/>
            </a:pPr>
            <a:r>
              <a:rPr lang="id-ID" sz="1600" dirty="0">
                <a:solidFill>
                  <a:srgbClr val="002060"/>
                </a:solidFill>
                <a:latin typeface="Bookman Old Style" pitchFamily="18" charset="0"/>
              </a:rPr>
              <a:t>PU &amp; tt ruang;</a:t>
            </a:r>
          </a:p>
          <a:p>
            <a:pPr marL="404813" indent="-284163" algn="just" fontAlgn="base">
              <a:spcBef>
                <a:spcPct val="0"/>
              </a:spcBef>
              <a:spcAft>
                <a:spcPct val="0"/>
              </a:spcAft>
              <a:buFont typeface="+mj-lt"/>
              <a:buAutoNum type="arabicPeriod"/>
              <a:defRPr/>
            </a:pPr>
            <a:r>
              <a:rPr lang="id-ID" sz="1600" dirty="0">
                <a:solidFill>
                  <a:srgbClr val="002060"/>
                </a:solidFill>
                <a:latin typeface="Bookman Old Style" pitchFamily="18" charset="0"/>
              </a:rPr>
              <a:t>Prmhan &amp; kwsn permukiman</a:t>
            </a:r>
          </a:p>
          <a:p>
            <a:pPr marL="404813" indent="-284163" algn="just" fontAlgn="base">
              <a:spcBef>
                <a:spcPct val="0"/>
              </a:spcBef>
              <a:spcAft>
                <a:spcPct val="0"/>
              </a:spcAft>
              <a:buFont typeface="+mj-lt"/>
              <a:buAutoNum type="arabicPeriod"/>
              <a:defRPr/>
            </a:pPr>
            <a:r>
              <a:rPr lang="id-ID" sz="1600" dirty="0">
                <a:solidFill>
                  <a:srgbClr val="002060"/>
                </a:solidFill>
                <a:latin typeface="Bookman Old Style" pitchFamily="18" charset="0"/>
              </a:rPr>
              <a:t>Tramtibum &amp; </a:t>
            </a:r>
            <a:r>
              <a:rPr lang="en-US" sz="1600" dirty="0">
                <a:solidFill>
                  <a:srgbClr val="002060"/>
                </a:solidFill>
                <a:latin typeface="Bookman Old Style" pitchFamily="18" charset="0"/>
              </a:rPr>
              <a:t>L</a:t>
            </a:r>
            <a:r>
              <a:rPr lang="id-ID" sz="1600" dirty="0">
                <a:solidFill>
                  <a:srgbClr val="002060"/>
                </a:solidFill>
                <a:latin typeface="Bookman Old Style" pitchFamily="18" charset="0"/>
              </a:rPr>
              <a:t>inmas</a:t>
            </a:r>
          </a:p>
          <a:p>
            <a:pPr marL="404813" indent="-284163" algn="just" fontAlgn="base">
              <a:spcBef>
                <a:spcPct val="0"/>
              </a:spcBef>
              <a:spcAft>
                <a:spcPct val="0"/>
              </a:spcAft>
              <a:buFont typeface="+mj-lt"/>
              <a:buAutoNum type="arabicPeriod"/>
              <a:defRPr/>
            </a:pPr>
            <a:r>
              <a:rPr lang="en-US" sz="1600" dirty="0">
                <a:solidFill>
                  <a:srgbClr val="002060"/>
                </a:solidFill>
                <a:latin typeface="Bookman Old Style" pitchFamily="18" charset="0"/>
              </a:rPr>
              <a:t>S</a:t>
            </a:r>
            <a:r>
              <a:rPr lang="id-ID" sz="1600" dirty="0">
                <a:solidFill>
                  <a:srgbClr val="002060"/>
                </a:solidFill>
                <a:latin typeface="Bookman Old Style" pitchFamily="18" charset="0"/>
              </a:rPr>
              <a:t>osial</a:t>
            </a:r>
          </a:p>
        </p:txBody>
      </p:sp>
      <p:sp>
        <p:nvSpPr>
          <p:cNvPr id="34" name="Rounded Rectangle 33"/>
          <p:cNvSpPr/>
          <p:nvPr/>
        </p:nvSpPr>
        <p:spPr>
          <a:xfrm>
            <a:off x="2700339" y="3285332"/>
            <a:ext cx="3167806" cy="3499644"/>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Tenaga Kerja</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Pemberdayaan Perempuan &amp; Pelindungan Anak</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Pangan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Pertanahan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L</a:t>
            </a:r>
            <a:r>
              <a:rPr lang="en-US" sz="1200" dirty="0" err="1">
                <a:solidFill>
                  <a:srgbClr val="002060"/>
                </a:solidFill>
                <a:latin typeface="Bookman Old Style" pitchFamily="18" charset="0"/>
              </a:rPr>
              <a:t>ingkungan</a:t>
            </a:r>
            <a:r>
              <a:rPr lang="en-US" sz="1200" dirty="0">
                <a:solidFill>
                  <a:srgbClr val="002060"/>
                </a:solidFill>
                <a:latin typeface="Bookman Old Style" pitchFamily="18" charset="0"/>
              </a:rPr>
              <a:t> </a:t>
            </a:r>
            <a:r>
              <a:rPr lang="id-ID" sz="1200" dirty="0">
                <a:solidFill>
                  <a:srgbClr val="002060"/>
                </a:solidFill>
                <a:latin typeface="Bookman Old Style" pitchFamily="18" charset="0"/>
              </a:rPr>
              <a:t>H</a:t>
            </a:r>
            <a:r>
              <a:rPr lang="en-US" sz="1200" dirty="0" err="1">
                <a:solidFill>
                  <a:srgbClr val="002060"/>
                </a:solidFill>
                <a:latin typeface="Bookman Old Style" pitchFamily="18" charset="0"/>
              </a:rPr>
              <a:t>idup</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Adminduk &amp; Capil</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PMD</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en-US" sz="1200" dirty="0">
                <a:solidFill>
                  <a:srgbClr val="002060"/>
                </a:solidFill>
                <a:latin typeface="Bookman Old Style" pitchFamily="18" charset="0"/>
              </a:rPr>
              <a:t>P</a:t>
            </a:r>
            <a:r>
              <a:rPr lang="id-ID" sz="1200" dirty="0">
                <a:solidFill>
                  <a:srgbClr val="002060"/>
                </a:solidFill>
                <a:latin typeface="Bookman Old Style" pitchFamily="18" charset="0"/>
              </a:rPr>
              <a:t>engendalian pddk &amp;KB</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en-US" sz="1200" dirty="0">
                <a:solidFill>
                  <a:srgbClr val="002060"/>
                </a:solidFill>
                <a:latin typeface="Bookman Old Style" pitchFamily="18" charset="0"/>
              </a:rPr>
              <a:t>P</a:t>
            </a:r>
            <a:r>
              <a:rPr lang="id-ID" sz="1200" dirty="0">
                <a:solidFill>
                  <a:srgbClr val="002060"/>
                </a:solidFill>
                <a:latin typeface="Bookman Old Style" pitchFamily="18" charset="0"/>
              </a:rPr>
              <a:t>erhubungan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Kominfo, Koperasi</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Usaha Kecil &amp; Menengah</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Penanaman Modal</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Kepemudaan &amp; Olahraga</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Statistik</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Persandian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Kebudayaan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Perpustakaan</a:t>
            </a:r>
            <a:endParaRPr lang="en-US" sz="1200" dirty="0">
              <a:solidFill>
                <a:srgbClr val="002060"/>
              </a:solidFill>
              <a:latin typeface="Bookman Old Style" pitchFamily="18" charset="0"/>
            </a:endParaRPr>
          </a:p>
          <a:p>
            <a:pPr marL="569913" indent="-285750" algn="just" fontAlgn="base">
              <a:spcBef>
                <a:spcPct val="0"/>
              </a:spcBef>
              <a:spcAft>
                <a:spcPct val="0"/>
              </a:spcAft>
              <a:buFontTx/>
              <a:buAutoNum type="arabicPeriod"/>
              <a:defRPr/>
            </a:pPr>
            <a:r>
              <a:rPr lang="id-ID" sz="1200" dirty="0">
                <a:solidFill>
                  <a:srgbClr val="002060"/>
                </a:solidFill>
                <a:latin typeface="Bookman Old Style" pitchFamily="18" charset="0"/>
              </a:rPr>
              <a:t>Kearsipan</a:t>
            </a:r>
            <a:endParaRPr lang="th-TH" sz="1200" dirty="0">
              <a:solidFill>
                <a:srgbClr val="002060"/>
              </a:solidFill>
              <a:latin typeface="Bookman Old Style" pitchFamily="18" charset="0"/>
            </a:endParaRPr>
          </a:p>
        </p:txBody>
      </p:sp>
      <p:sp>
        <p:nvSpPr>
          <p:cNvPr id="35" name="Down Arrow 34"/>
          <p:cNvSpPr/>
          <p:nvPr/>
        </p:nvSpPr>
        <p:spPr>
          <a:xfrm>
            <a:off x="7524751" y="1628776"/>
            <a:ext cx="357188" cy="18097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cxnSp>
        <p:nvCxnSpPr>
          <p:cNvPr id="3" name="Straight Arrow Connector 2"/>
          <p:cNvCxnSpPr/>
          <p:nvPr/>
        </p:nvCxnSpPr>
        <p:spPr>
          <a:xfrm rot="16200000" flipH="1">
            <a:off x="2363788" y="2228850"/>
            <a:ext cx="279400" cy="393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a:off x="1921669" y="2180431"/>
            <a:ext cx="279400" cy="4905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Down Arrow 27"/>
          <p:cNvSpPr/>
          <p:nvPr/>
        </p:nvSpPr>
        <p:spPr>
          <a:xfrm>
            <a:off x="7524751" y="2382838"/>
            <a:ext cx="334963" cy="398462"/>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sp>
        <p:nvSpPr>
          <p:cNvPr id="30" name="Rounded Rectangle 29"/>
          <p:cNvSpPr/>
          <p:nvPr/>
        </p:nvSpPr>
        <p:spPr>
          <a:xfrm>
            <a:off x="6632576" y="2938463"/>
            <a:ext cx="2403475" cy="250666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Kelautan &amp; Perikanan</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Pariwisata</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Pertanian</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Kehutanan</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ESDM</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Perdagangan</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Perindustrian</a:t>
            </a:r>
          </a:p>
          <a:p>
            <a:pPr marL="342900" indent="-282575" fontAlgn="base">
              <a:spcBef>
                <a:spcPct val="0"/>
              </a:spcBef>
              <a:spcAft>
                <a:spcPct val="0"/>
              </a:spcAft>
              <a:buFontTx/>
              <a:buAutoNum type="arabicPeriod"/>
              <a:defRPr/>
            </a:pPr>
            <a:r>
              <a:rPr lang="id-ID" sz="1600" dirty="0">
                <a:solidFill>
                  <a:srgbClr val="002060"/>
                </a:solidFill>
                <a:latin typeface="Bookman Old Style" pitchFamily="18" charset="0"/>
              </a:rPr>
              <a:t>Transmigrasi</a:t>
            </a:r>
            <a:endParaRPr lang="th-TH" sz="1600" dirty="0">
              <a:solidFill>
                <a:srgbClr val="002060"/>
              </a:solidFill>
              <a:latin typeface="Bookman Old Style" pitchFamily="18" charset="0"/>
            </a:endParaRPr>
          </a:p>
        </p:txBody>
      </p:sp>
      <p:sp>
        <p:nvSpPr>
          <p:cNvPr id="7" name="Rounded Rectangle 6"/>
          <p:cNvSpPr/>
          <p:nvPr/>
        </p:nvSpPr>
        <p:spPr>
          <a:xfrm>
            <a:off x="3797300" y="1695450"/>
            <a:ext cx="2503488" cy="68262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id-ID" sz="1100" dirty="0">
                <a:solidFill>
                  <a:prstClr val="black"/>
                </a:solidFill>
                <a:latin typeface="Bookman Old Style" pitchFamily="18" charset="0"/>
                <a:cs typeface="Tahoma" pitchFamily="34" charset="0"/>
              </a:rPr>
              <a:t>Dibagi berdasarkan prinsip Eksternalitas, Akuntabilitas dan Efisiensi dan</a:t>
            </a:r>
            <a:r>
              <a:rPr lang="en-US" sz="1100" dirty="0">
                <a:solidFill>
                  <a:prstClr val="black"/>
                </a:solidFill>
                <a:latin typeface="Bookman Old Style" pitchFamily="18" charset="0"/>
                <a:cs typeface="Tahoma" pitchFamily="34" charset="0"/>
              </a:rPr>
              <a:t> </a:t>
            </a:r>
            <a:r>
              <a:rPr lang="en-US" sz="1100" dirty="0" err="1">
                <a:solidFill>
                  <a:prstClr val="black"/>
                </a:solidFill>
                <a:latin typeface="Bookman Old Style" pitchFamily="18" charset="0"/>
                <a:cs typeface="Tahoma" pitchFamily="34" charset="0"/>
              </a:rPr>
              <a:t>kepentingan</a:t>
            </a:r>
            <a:r>
              <a:rPr lang="en-US" sz="1100" dirty="0">
                <a:solidFill>
                  <a:prstClr val="black"/>
                </a:solidFill>
                <a:latin typeface="Bookman Old Style" pitchFamily="18" charset="0"/>
                <a:cs typeface="Tahoma" pitchFamily="34" charset="0"/>
              </a:rPr>
              <a:t> </a:t>
            </a:r>
            <a:r>
              <a:rPr lang="en-US" sz="1100" dirty="0" err="1">
                <a:solidFill>
                  <a:prstClr val="black"/>
                </a:solidFill>
                <a:latin typeface="Bookman Old Style" pitchFamily="18" charset="0"/>
                <a:cs typeface="Tahoma" pitchFamily="34" charset="0"/>
              </a:rPr>
              <a:t>strategis</a:t>
            </a:r>
            <a:r>
              <a:rPr lang="en-US" sz="1100" dirty="0">
                <a:solidFill>
                  <a:prstClr val="black"/>
                </a:solidFill>
                <a:latin typeface="Bookman Old Style" pitchFamily="18" charset="0"/>
                <a:cs typeface="Tahoma" pitchFamily="34" charset="0"/>
              </a:rPr>
              <a:t> </a:t>
            </a:r>
            <a:r>
              <a:rPr lang="en-US" sz="1100" dirty="0" err="1">
                <a:solidFill>
                  <a:prstClr val="black"/>
                </a:solidFill>
                <a:latin typeface="Bookman Old Style" pitchFamily="18" charset="0"/>
                <a:cs typeface="Tahoma" pitchFamily="34" charset="0"/>
              </a:rPr>
              <a:t>nasional</a:t>
            </a:r>
            <a:endParaRPr lang="en-US" sz="1100" dirty="0">
              <a:solidFill>
                <a:prstClr val="black"/>
              </a:solidFill>
              <a:latin typeface="Bookman Old Style" pitchFamily="18" charset="0"/>
              <a:cs typeface="Tahoma" pitchFamily="34" charset="0"/>
            </a:endParaRPr>
          </a:p>
        </p:txBody>
      </p:sp>
      <p:sp>
        <p:nvSpPr>
          <p:cNvPr id="36" name="Down Arrow 35"/>
          <p:cNvSpPr/>
          <p:nvPr/>
        </p:nvSpPr>
        <p:spPr>
          <a:xfrm>
            <a:off x="900113" y="5878515"/>
            <a:ext cx="287337" cy="287337"/>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defRPr/>
            </a:pPr>
            <a:endParaRPr lang="th-TH">
              <a:solidFill>
                <a:srgbClr val="002060"/>
              </a:solidFill>
              <a:latin typeface="Bookman Old Style" pitchFamily="18" charset="0"/>
            </a:endParaRPr>
          </a:p>
        </p:txBody>
      </p:sp>
      <p:sp>
        <p:nvSpPr>
          <p:cNvPr id="14" name="Left Arrow 13"/>
          <p:cNvSpPr/>
          <p:nvPr/>
        </p:nvSpPr>
        <p:spPr>
          <a:xfrm>
            <a:off x="6459538" y="1916113"/>
            <a:ext cx="488950" cy="2428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d-ID">
              <a:solidFill>
                <a:prstClr val="white"/>
              </a:solidFill>
            </a:endParaRPr>
          </a:p>
        </p:txBody>
      </p:sp>
      <p:sp>
        <p:nvSpPr>
          <p:cNvPr id="37" name="Rounded Rectangle 36"/>
          <p:cNvSpPr/>
          <p:nvPr/>
        </p:nvSpPr>
        <p:spPr>
          <a:xfrm>
            <a:off x="5940153" y="6002040"/>
            <a:ext cx="2576513" cy="595312"/>
          </a:xfrm>
          <a:prstGeom prst="round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anchor="ctr"/>
          <a:lstStyle/>
          <a:p>
            <a:pPr marL="119063" indent="-119063" fontAlgn="base">
              <a:spcBef>
                <a:spcPct val="0"/>
              </a:spcBef>
              <a:spcAft>
                <a:spcPct val="0"/>
              </a:spcAft>
              <a:buFontTx/>
              <a:buChar char="-"/>
              <a:defRPr/>
            </a:pPr>
            <a:r>
              <a:rPr lang="en-US" sz="1400" dirty="0" err="1">
                <a:solidFill>
                  <a:srgbClr val="002060"/>
                </a:solidFill>
                <a:latin typeface="Bookman Old Style" pitchFamily="18" charset="0"/>
              </a:rPr>
              <a:t>Menetapkan</a:t>
            </a:r>
            <a:r>
              <a:rPr lang="en-US" sz="1400" dirty="0">
                <a:solidFill>
                  <a:srgbClr val="002060"/>
                </a:solidFill>
                <a:latin typeface="Bookman Old Style" pitchFamily="18" charset="0"/>
              </a:rPr>
              <a:t> NSPK</a:t>
            </a:r>
          </a:p>
          <a:p>
            <a:pPr marL="119063" indent="-119063" fontAlgn="base">
              <a:spcBef>
                <a:spcPct val="0"/>
              </a:spcBef>
              <a:spcAft>
                <a:spcPct val="0"/>
              </a:spcAft>
              <a:buFontTx/>
              <a:buChar char="-"/>
              <a:defRPr/>
            </a:pPr>
            <a:r>
              <a:rPr lang="en-US" sz="1400" dirty="0" err="1">
                <a:solidFill>
                  <a:srgbClr val="002060"/>
                </a:solidFill>
                <a:latin typeface="Bookman Old Style" pitchFamily="18" charset="0"/>
              </a:rPr>
              <a:t>Melaksanakan</a:t>
            </a:r>
            <a:r>
              <a:rPr lang="en-US" sz="1400" dirty="0">
                <a:solidFill>
                  <a:srgbClr val="002060"/>
                </a:solidFill>
                <a:latin typeface="Bookman Old Style" pitchFamily="18" charset="0"/>
              </a:rPr>
              <a:t> </a:t>
            </a:r>
            <a:r>
              <a:rPr lang="en-US" sz="1400" dirty="0" err="1">
                <a:solidFill>
                  <a:srgbClr val="002060"/>
                </a:solidFill>
                <a:latin typeface="Bookman Old Style" pitchFamily="18" charset="0"/>
              </a:rPr>
              <a:t>BinWas</a:t>
            </a:r>
            <a:endParaRPr lang="th-TH" sz="1400" dirty="0">
              <a:solidFill>
                <a:srgbClr val="002060"/>
              </a:solidFill>
              <a:latin typeface="Bookman Old Style" pitchFamily="18" charset="0"/>
            </a:endParaRPr>
          </a:p>
        </p:txBody>
      </p:sp>
      <p:sp>
        <p:nvSpPr>
          <p:cNvPr id="25654" name="TextBox 1"/>
          <p:cNvSpPr txBox="1">
            <a:spLocks noChangeArrowheads="1"/>
          </p:cNvSpPr>
          <p:nvPr/>
        </p:nvSpPr>
        <p:spPr bwMode="auto">
          <a:xfrm>
            <a:off x="5867400" y="5641975"/>
            <a:ext cx="2906713" cy="3079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1400" smtClean="0">
                <a:solidFill>
                  <a:srgbClr val="002060"/>
                </a:solidFill>
                <a:latin typeface="Bookman Old Style" pitchFamily="18" charset="0"/>
                <a:cs typeface="Arial" pitchFamily="34" charset="0"/>
              </a:rPr>
              <a:t>Pemerintah berwenang (psl 16)</a:t>
            </a:r>
          </a:p>
        </p:txBody>
      </p:sp>
      <p:sp>
        <p:nvSpPr>
          <p:cNvPr id="25" name="Rounded Rectangle 24"/>
          <p:cNvSpPr/>
          <p:nvPr/>
        </p:nvSpPr>
        <p:spPr>
          <a:xfrm>
            <a:off x="152400" y="228600"/>
            <a:ext cx="8763000" cy="6858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lstStyle/>
          <a:p>
            <a:pPr algn="ctr" eaLnBrk="0" hangingPunct="0">
              <a:lnSpc>
                <a:spcPct val="90000"/>
              </a:lnSpc>
              <a:buClr>
                <a:prstClr val="black"/>
              </a:buClr>
              <a:buSzPct val="70000"/>
              <a:defRPr/>
            </a:pP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Pembagian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urusan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berdasarkan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uu</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23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tahun</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2014</a:t>
            </a:r>
            <a:endPar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linds(horizontal)">
                                      <p:cBhvr>
                                        <p:cTn id="11" dur="500"/>
                                        <p:tgtEl>
                                          <p:spTgt spid="38"/>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horizontal)">
                                      <p:cBhvr>
                                        <p:cTn id="15" dur="500"/>
                                        <p:tgtEl>
                                          <p:spTgt spid="49"/>
                                        </p:tgtEl>
                                      </p:cBhvr>
                                    </p:animEffect>
                                  </p:childTnLst>
                                </p:cTn>
                              </p:par>
                            </p:childTnLst>
                          </p:cTn>
                        </p:par>
                        <p:par>
                          <p:cTn id="16" fill="hold" nodeType="afterGroup">
                            <p:stCondLst>
                              <p:cond delay="1500"/>
                            </p:stCondLst>
                            <p:childTnLst>
                              <p:par>
                                <p:cTn id="17" presetID="3" presetClass="entr" presetSubtype="1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blinds(horizontal)">
                                      <p:cBhvr>
                                        <p:cTn id="19" dur="500"/>
                                        <p:tgtEl>
                                          <p:spTgt spid="55"/>
                                        </p:tgtEl>
                                      </p:cBhvr>
                                    </p:animEffect>
                                  </p:childTnLst>
                                </p:cTn>
                              </p:par>
                            </p:childTnLst>
                          </p:cTn>
                        </p:par>
                        <p:par>
                          <p:cTn id="20" fill="hold" nodeType="afterGroup">
                            <p:stCondLst>
                              <p:cond delay="2000"/>
                            </p:stCondLst>
                            <p:childTnLst>
                              <p:par>
                                <p:cTn id="21" presetID="3" presetClass="entr" presetSubtype="1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linds(horizontal)">
                                      <p:cBhvr>
                                        <p:cTn id="23" dur="500"/>
                                        <p:tgtEl>
                                          <p:spTgt spid="57"/>
                                        </p:tgtEl>
                                      </p:cBhvr>
                                    </p:animEffect>
                                  </p:childTnLst>
                                </p:cTn>
                              </p:par>
                            </p:childTnLst>
                          </p:cTn>
                        </p:par>
                        <p:par>
                          <p:cTn id="24" fill="hold" nodeType="afterGroup">
                            <p:stCondLst>
                              <p:cond delay="2500"/>
                            </p:stCondLst>
                            <p:childTnLst>
                              <p:par>
                                <p:cTn id="25" presetID="3" presetClass="entr" presetSubtype="1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blinds(horizontal)">
                                      <p:cBhvr>
                                        <p:cTn id="27" dur="500"/>
                                        <p:tgtEl>
                                          <p:spTgt spid="58"/>
                                        </p:tgtEl>
                                      </p:cBhvr>
                                    </p:animEffect>
                                  </p:childTnLst>
                                </p:cTn>
                              </p:par>
                            </p:childTnLst>
                          </p:cTn>
                        </p:par>
                        <p:par>
                          <p:cTn id="28" fill="hold" nodeType="afterGroup">
                            <p:stCondLst>
                              <p:cond delay="3000"/>
                            </p:stCondLst>
                            <p:childTnLst>
                              <p:par>
                                <p:cTn id="29" presetID="3" presetClass="entr" presetSubtype="10" fill="hold" grpId="0" nodeType="afterEffect" nodePh="1">
                                  <p:stCondLst>
                                    <p:cond delay="0"/>
                                  </p:stCondLst>
                                  <p:endCondLst>
                                    <p:cond evt="begin" delay="0">
                                      <p:tn val="29"/>
                                    </p:cond>
                                  </p:endCondLst>
                                  <p:childTnLst>
                                    <p:set>
                                      <p:cBhvr>
                                        <p:cTn id="30" dur="1" fill="hold">
                                          <p:stCondLst>
                                            <p:cond delay="0"/>
                                          </p:stCondLst>
                                        </p:cTn>
                                        <p:tgtEl>
                                          <p:spTgt spid="29"/>
                                        </p:tgtEl>
                                        <p:attrNameLst>
                                          <p:attrName>style.visibility</p:attrName>
                                        </p:attrNameLst>
                                      </p:cBhvr>
                                      <p:to>
                                        <p:strVal val="visible"/>
                                      </p:to>
                                    </p:set>
                                    <p:animEffect transition="in" filter="blinds(horizontal)">
                                      <p:cBhvr>
                                        <p:cTn id="31" dur="500"/>
                                        <p:tgtEl>
                                          <p:spTgt spid="29"/>
                                        </p:tgtEl>
                                      </p:cBhvr>
                                    </p:animEffect>
                                  </p:childTnLst>
                                </p:cTn>
                              </p:par>
                            </p:childTnLst>
                          </p:cTn>
                        </p:par>
                        <p:par>
                          <p:cTn id="32" fill="hold" nodeType="afterGroup">
                            <p:stCondLst>
                              <p:cond delay="3500"/>
                            </p:stCondLst>
                            <p:childTnLst>
                              <p:par>
                                <p:cTn id="33" presetID="3" presetClass="entr" presetSubtype="1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linds(horizontal)">
                                      <p:cBhvr>
                                        <p:cTn id="35" dur="500"/>
                                        <p:tgtEl>
                                          <p:spTgt spid="31"/>
                                        </p:tgtEl>
                                      </p:cBhvr>
                                    </p:animEffect>
                                  </p:childTnLst>
                                </p:cTn>
                              </p:par>
                            </p:childTnLst>
                          </p:cTn>
                        </p:par>
                        <p:par>
                          <p:cTn id="36" fill="hold" nodeType="afterGroup">
                            <p:stCondLst>
                              <p:cond delay="4000"/>
                            </p:stCondLst>
                            <p:childTnLst>
                              <p:par>
                                <p:cTn id="37" presetID="3" presetClass="entr" presetSubtype="1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par>
                          <p:cTn id="40" fill="hold" nodeType="afterGroup">
                            <p:stCondLst>
                              <p:cond delay="4500"/>
                            </p:stCondLst>
                            <p:childTnLst>
                              <p:par>
                                <p:cTn id="41" presetID="3" presetClass="entr" presetSubtype="1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blinds(horizontal)">
                                      <p:cBhvr>
                                        <p:cTn id="43" dur="500"/>
                                        <p:tgtEl>
                                          <p:spTgt spid="33"/>
                                        </p:tgtEl>
                                      </p:cBhvr>
                                    </p:animEffect>
                                  </p:childTnLst>
                                </p:cTn>
                              </p:par>
                            </p:childTnLst>
                          </p:cTn>
                        </p:par>
                        <p:par>
                          <p:cTn id="44" fill="hold" nodeType="afterGroup">
                            <p:stCondLst>
                              <p:cond delay="5000"/>
                            </p:stCondLst>
                            <p:childTnLst>
                              <p:par>
                                <p:cTn id="45" presetID="3" presetClass="entr" presetSubtype="1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linds(horizontal)">
                                      <p:cBhvr>
                                        <p:cTn id="47" dur="500"/>
                                        <p:tgtEl>
                                          <p:spTgt spid="34"/>
                                        </p:tgtEl>
                                      </p:cBhvr>
                                    </p:animEffect>
                                  </p:childTnLst>
                                </p:cTn>
                              </p:par>
                            </p:childTnLst>
                          </p:cTn>
                        </p:par>
                        <p:par>
                          <p:cTn id="48" fill="hold" nodeType="afterGroup">
                            <p:stCondLst>
                              <p:cond delay="5500"/>
                            </p:stCondLst>
                            <p:childTnLst>
                              <p:par>
                                <p:cTn id="49" presetID="3" presetClass="entr" presetSubtype="10"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linds(horizontal)">
                                      <p:cBhvr>
                                        <p:cTn id="51" dur="500"/>
                                        <p:tgtEl>
                                          <p:spTgt spid="35"/>
                                        </p:tgtEl>
                                      </p:cBhvr>
                                    </p:animEffect>
                                  </p:childTnLst>
                                </p:cTn>
                              </p:par>
                            </p:childTnLst>
                          </p:cTn>
                        </p:par>
                        <p:par>
                          <p:cTn id="52" fill="hold" nodeType="afterGroup">
                            <p:stCondLst>
                              <p:cond delay="6000"/>
                            </p:stCondLst>
                            <p:childTnLst>
                              <p:par>
                                <p:cTn id="53" presetID="3" presetClass="entr" presetSubtype="10"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linds(horizontal)">
                                      <p:cBhvr>
                                        <p:cTn id="55" dur="500"/>
                                        <p:tgtEl>
                                          <p:spTgt spid="28"/>
                                        </p:tgtEl>
                                      </p:cBhvr>
                                    </p:animEffect>
                                  </p:childTnLst>
                                </p:cTn>
                              </p:par>
                            </p:childTnLst>
                          </p:cTn>
                        </p:par>
                        <p:par>
                          <p:cTn id="56" fill="hold" nodeType="afterGroup">
                            <p:stCondLst>
                              <p:cond delay="6500"/>
                            </p:stCondLst>
                            <p:childTnLst>
                              <p:par>
                                <p:cTn id="57" presetID="3" presetClass="entr" presetSubtype="1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linds(horizontal)">
                                      <p:cBhvr>
                                        <p:cTn id="59" dur="500"/>
                                        <p:tgtEl>
                                          <p:spTgt spid="30"/>
                                        </p:tgtEl>
                                      </p:cBhvr>
                                    </p:animEffect>
                                  </p:childTnLst>
                                </p:cTn>
                              </p:par>
                            </p:childTnLst>
                          </p:cTn>
                        </p:par>
                        <p:par>
                          <p:cTn id="60" fill="hold" nodeType="afterGroup">
                            <p:stCondLst>
                              <p:cond delay="7000"/>
                            </p:stCondLst>
                            <p:childTnLst>
                              <p:par>
                                <p:cTn id="61" presetID="3" presetClass="entr" presetSubtype="1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blinds(horizontal)">
                                      <p:cBhvr>
                                        <p:cTn id="63" dur="500"/>
                                        <p:tgtEl>
                                          <p:spTgt spid="36"/>
                                        </p:tgtEl>
                                      </p:cBhvr>
                                    </p:animEffect>
                                  </p:childTnLst>
                                </p:cTn>
                              </p:par>
                            </p:childTnLst>
                          </p:cTn>
                        </p:par>
                        <p:par>
                          <p:cTn id="64" fill="hold" nodeType="afterGroup">
                            <p:stCondLst>
                              <p:cond delay="7500"/>
                            </p:stCondLst>
                            <p:childTnLst>
                              <p:par>
                                <p:cTn id="65" presetID="3" presetClass="entr" presetSubtype="10"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linds(horizontal)">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990600"/>
          <a:ext cx="8674100" cy="5743607"/>
        </p:xfrm>
        <a:graphic>
          <a:graphicData uri="http://schemas.openxmlformats.org/drawingml/2006/table">
            <a:tbl>
              <a:tblPr/>
              <a:tblGrid>
                <a:gridCol w="540038"/>
                <a:gridCol w="1455920"/>
                <a:gridCol w="2996883"/>
                <a:gridCol w="2304483"/>
                <a:gridCol w="1376776"/>
              </a:tblGrid>
              <a:tr h="348095">
                <a:tc>
                  <a:txBody>
                    <a:bodyPr/>
                    <a:lstStyle/>
                    <a:p>
                      <a:pPr marL="0" marR="0" algn="ctr">
                        <a:lnSpc>
                          <a:spcPct val="115000"/>
                        </a:lnSpc>
                        <a:spcBef>
                          <a:spcPts val="0"/>
                        </a:spcBef>
                        <a:spcAft>
                          <a:spcPts val="0"/>
                        </a:spcAft>
                      </a:pPr>
                      <a:r>
                        <a:rPr lang="en-US" sz="1800" b="1" dirty="0">
                          <a:latin typeface="Calibri"/>
                          <a:ea typeface="Calibri"/>
                          <a:cs typeface="Times New Roman"/>
                        </a:rPr>
                        <a:t>No.</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800" b="1" dirty="0" err="1">
                          <a:latin typeface="Calibri"/>
                          <a:ea typeface="Calibri"/>
                          <a:cs typeface="Times New Roman"/>
                        </a:rPr>
                        <a:t>Nomor</a:t>
                      </a:r>
                      <a:r>
                        <a:rPr lang="en-US" sz="1800" b="1" dirty="0">
                          <a:latin typeface="Calibri"/>
                          <a:ea typeface="Calibri"/>
                          <a:cs typeface="Times New Roman"/>
                        </a:rPr>
                        <a:t> IKK</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800" b="1">
                          <a:latin typeface="Calibri"/>
                          <a:ea typeface="Calibri"/>
                          <a:cs typeface="Times New Roman"/>
                        </a:rPr>
                        <a:t>Aspek</a:t>
                      </a: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800" b="1" dirty="0" err="1" smtClean="0">
                          <a:latin typeface="Calibri"/>
                          <a:ea typeface="Calibri"/>
                          <a:cs typeface="Times New Roman"/>
                        </a:rPr>
                        <a:t>Catatan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800" b="1" dirty="0" err="1">
                          <a:latin typeface="Calibri"/>
                          <a:ea typeface="Calibri"/>
                          <a:cs typeface="Times New Roman"/>
                        </a:rPr>
                        <a:t>Keterangan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09418">
                <a:tc gridSpan="2">
                  <a:txBody>
                    <a:bodyPr/>
                    <a:lstStyle/>
                    <a:p>
                      <a:pPr marL="0" marR="0">
                        <a:lnSpc>
                          <a:spcPct val="115000"/>
                        </a:lnSpc>
                        <a:spcBef>
                          <a:spcPts val="0"/>
                        </a:spcBef>
                        <a:spcAft>
                          <a:spcPts val="0"/>
                        </a:spcAft>
                      </a:pPr>
                      <a:r>
                        <a:rPr lang="en-US" sz="1600" b="1">
                          <a:latin typeface="Calibri"/>
                          <a:ea typeface="Calibri"/>
                          <a:cs typeface="Times New Roman"/>
                        </a:rPr>
                        <a:t>Lampiran I</a:t>
                      </a: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1.</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a:t>
                      </a:r>
                      <a:r>
                        <a:rPr lang="en-US" sz="1600" dirty="0" smtClean="0">
                          <a:latin typeface="Calibri"/>
                          <a:ea typeface="Calibri"/>
                          <a:cs typeface="Times New Roman"/>
                        </a:rPr>
                        <a:t>: 6</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Tentang Rasio Personil Satpol PP</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Disesuaikan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560820">
                <a:tc>
                  <a:txBody>
                    <a:bodyPr/>
                    <a:lstStyle/>
                    <a:p>
                      <a:pPr marL="0" marR="0" algn="ctr">
                        <a:lnSpc>
                          <a:spcPct val="115000"/>
                        </a:lnSpc>
                        <a:spcBef>
                          <a:spcPts val="0"/>
                        </a:spcBef>
                        <a:spcAft>
                          <a:spcPts val="0"/>
                        </a:spcAft>
                      </a:pPr>
                      <a:r>
                        <a:rPr lang="en-US" sz="1600" dirty="0">
                          <a:latin typeface="Calibri"/>
                          <a:ea typeface="Calibri"/>
                          <a:cs typeface="Times New Roman"/>
                        </a:rPr>
                        <a:t>2.</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11</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Ketepatan waktu Penyampaian LAKIP</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a:latin typeface="Calibri"/>
                          <a:ea typeface="Calibri"/>
                          <a:cs typeface="Times New Roman"/>
                        </a:rPr>
                        <a:t>Normalisasi/hapus</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Kerjasama dgn daerah lain/LN</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Perlu</a:t>
                      </a:r>
                      <a:r>
                        <a:rPr lang="en-US" sz="1600" dirty="0">
                          <a:latin typeface="Calibri"/>
                          <a:ea typeface="Calibri"/>
                          <a:cs typeface="Times New Roman"/>
                        </a:rPr>
                        <a:t> </a:t>
                      </a:r>
                      <a:r>
                        <a:rPr lang="en-US" sz="1600" dirty="0" err="1">
                          <a:latin typeface="Calibri"/>
                          <a:ea typeface="Calibri"/>
                          <a:cs typeface="Times New Roman"/>
                        </a:rPr>
                        <a:t>Kesepakatan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4.</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14</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Kesesuaian Prioritas Pembangunan</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Sesuaikan</a:t>
                      </a:r>
                      <a:r>
                        <a:rPr lang="en-US" sz="1600" dirty="0">
                          <a:latin typeface="Calibri"/>
                          <a:ea typeface="Calibri"/>
                          <a:cs typeface="Times New Roman"/>
                        </a:rPr>
                        <a:t> RKP </a:t>
                      </a:r>
                      <a:r>
                        <a:rPr lang="en-US" sz="1600" dirty="0" err="1">
                          <a:latin typeface="Calibri"/>
                          <a:ea typeface="Calibri"/>
                          <a:cs typeface="Times New Roman"/>
                        </a:rPr>
                        <a:t>Baru</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560820">
                <a:tc>
                  <a:txBody>
                    <a:bodyPr/>
                    <a:lstStyle/>
                    <a:p>
                      <a:pPr marL="0" marR="0" algn="ctr">
                        <a:lnSpc>
                          <a:spcPct val="115000"/>
                        </a:lnSpc>
                        <a:spcBef>
                          <a:spcPts val="0"/>
                        </a:spcBef>
                        <a:spcAft>
                          <a:spcPts val="0"/>
                        </a:spcAft>
                      </a:pPr>
                      <a:r>
                        <a:rPr lang="en-US" sz="1600" dirty="0">
                          <a:latin typeface="Calibri"/>
                          <a:ea typeface="Calibri"/>
                          <a:cs typeface="Times New Roman"/>
                        </a:rPr>
                        <a:t>5.</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15</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Urusan</a:t>
                      </a:r>
                      <a:r>
                        <a:rPr lang="en-US" sz="1600" dirty="0">
                          <a:latin typeface="Calibri"/>
                          <a:ea typeface="Calibri"/>
                          <a:cs typeface="Times New Roman"/>
                        </a:rPr>
                        <a:t> </a:t>
                      </a:r>
                      <a:r>
                        <a:rPr lang="en-US" sz="1600" dirty="0" err="1">
                          <a:latin typeface="Calibri"/>
                          <a:ea typeface="Calibri"/>
                          <a:cs typeface="Times New Roman"/>
                        </a:rPr>
                        <a:t>Wajib</a:t>
                      </a:r>
                      <a:r>
                        <a:rPr lang="en-US" sz="1600" dirty="0">
                          <a:latin typeface="Calibri"/>
                          <a:ea typeface="Calibri"/>
                          <a:cs typeface="Times New Roman"/>
                        </a:rPr>
                        <a:t> </a:t>
                      </a:r>
                      <a:r>
                        <a:rPr lang="en-US" sz="1600" dirty="0" err="1">
                          <a:latin typeface="Calibri"/>
                          <a:ea typeface="Calibri"/>
                          <a:cs typeface="Times New Roman"/>
                        </a:rPr>
                        <a:t>yg</a:t>
                      </a:r>
                      <a:r>
                        <a:rPr lang="en-US" sz="1600" dirty="0">
                          <a:latin typeface="Calibri"/>
                          <a:ea typeface="Calibri"/>
                          <a:cs typeface="Times New Roman"/>
                        </a:rPr>
                        <a:t> </a:t>
                      </a:r>
                      <a:r>
                        <a:rPr lang="en-US" sz="1600" dirty="0" err="1">
                          <a:latin typeface="Calibri"/>
                          <a:ea typeface="Calibri"/>
                          <a:cs typeface="Times New Roman"/>
                        </a:rPr>
                        <a:t>diselenggarakan</a:t>
                      </a:r>
                      <a:r>
                        <a:rPr lang="en-US" sz="1600" dirty="0">
                          <a:latin typeface="Calibri"/>
                          <a:ea typeface="Calibri"/>
                          <a:cs typeface="Times New Roman"/>
                        </a:rPr>
                        <a:t> 24</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Disesuaikan</a:t>
                      </a:r>
                      <a:r>
                        <a:rPr lang="en-US" sz="1600" dirty="0">
                          <a:latin typeface="Calibri"/>
                          <a:ea typeface="Calibri"/>
                          <a:cs typeface="Times New Roman"/>
                        </a:rPr>
                        <a:t> UU No. 23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6.</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18</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Belanja pelayanan dasar</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Urusan</a:t>
                      </a:r>
                      <a:r>
                        <a:rPr lang="en-US" sz="1600" dirty="0">
                          <a:latin typeface="Calibri"/>
                          <a:ea typeface="Calibri"/>
                          <a:cs typeface="Times New Roman"/>
                        </a:rPr>
                        <a:t> </a:t>
                      </a:r>
                      <a:r>
                        <a:rPr lang="en-US" sz="1600" dirty="0" err="1" smtClean="0">
                          <a:latin typeface="Calibri"/>
                          <a:ea typeface="Calibri"/>
                          <a:cs typeface="Times New Roman"/>
                        </a:rPr>
                        <a:t>disesuaikan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7.</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23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Jumlah SKPD</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smtClean="0">
                          <a:latin typeface="Calibri"/>
                          <a:ea typeface="Calibri"/>
                          <a:cs typeface="Times New Roman"/>
                        </a:rPr>
                        <a:t>Disesuaikan</a:t>
                      </a:r>
                      <a:r>
                        <a:rPr lang="en-US" sz="1600" dirty="0" smtClean="0">
                          <a:latin typeface="Calibri"/>
                          <a:ea typeface="Calibri"/>
                          <a:cs typeface="Times New Roman"/>
                        </a:rPr>
                        <a:t> </a:t>
                      </a:r>
                      <a:r>
                        <a:rPr lang="en-US" sz="1600" dirty="0">
                          <a:latin typeface="Calibri"/>
                          <a:ea typeface="Calibri"/>
                          <a:cs typeface="Times New Roman"/>
                        </a:rPr>
                        <a:t>PP No. 18</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8.</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42</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Perhargaan</a:t>
                      </a:r>
                      <a:r>
                        <a:rPr lang="en-US" sz="1600" dirty="0">
                          <a:latin typeface="Calibri"/>
                          <a:ea typeface="Calibri"/>
                          <a:cs typeface="Times New Roman"/>
                        </a:rPr>
                        <a:t> </a:t>
                      </a:r>
                      <a:r>
                        <a:rPr lang="en-US" sz="1600" dirty="0" err="1">
                          <a:latin typeface="Calibri"/>
                          <a:ea typeface="Calibri"/>
                          <a:cs typeface="Times New Roman"/>
                        </a:rPr>
                        <a:t>yg</a:t>
                      </a:r>
                      <a:r>
                        <a:rPr lang="en-US" sz="1600" dirty="0">
                          <a:latin typeface="Calibri"/>
                          <a:ea typeface="Calibri"/>
                          <a:cs typeface="Times New Roman"/>
                        </a:rPr>
                        <a:t> </a:t>
                      </a:r>
                      <a:r>
                        <a:rPr lang="en-US" sz="1600" dirty="0" err="1">
                          <a:latin typeface="Calibri"/>
                          <a:ea typeface="Calibri"/>
                          <a:cs typeface="Times New Roman"/>
                        </a:rPr>
                        <a:t>diterima</a:t>
                      </a:r>
                      <a:r>
                        <a:rPr lang="en-US" sz="1600" dirty="0">
                          <a:latin typeface="Calibri"/>
                          <a:ea typeface="Calibri"/>
                          <a:cs typeface="Times New Roman"/>
                        </a:rPr>
                        <a:t> (LN)?</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smtClean="0">
                          <a:latin typeface="Calibri"/>
                          <a:ea typeface="Calibri"/>
                          <a:cs typeface="Times New Roman"/>
                        </a:rPr>
                        <a:t>Ditinjau</a:t>
                      </a:r>
                      <a:r>
                        <a:rPr lang="en-US" sz="1600" dirty="0" smtClean="0">
                          <a:latin typeface="Calibri"/>
                          <a:ea typeface="Calibri"/>
                          <a:cs typeface="Times New Roman"/>
                        </a:rPr>
                        <a:t> </a:t>
                      </a:r>
                      <a:r>
                        <a:rPr lang="en-US" sz="1600" dirty="0" err="1">
                          <a:latin typeface="Calibri"/>
                          <a:ea typeface="Calibri"/>
                          <a:cs typeface="Times New Roman"/>
                        </a:rPr>
                        <a:t>ulang</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9.</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44</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Jumlah</a:t>
                      </a:r>
                      <a:r>
                        <a:rPr lang="en-US" sz="1600" dirty="0">
                          <a:latin typeface="Calibri"/>
                          <a:ea typeface="Calibri"/>
                          <a:cs typeface="Times New Roman"/>
                        </a:rPr>
                        <a:t> </a:t>
                      </a:r>
                      <a:r>
                        <a:rPr lang="en-US" sz="1600" dirty="0" err="1">
                          <a:latin typeface="Calibri"/>
                          <a:ea typeface="Calibri"/>
                          <a:cs typeface="Times New Roman"/>
                        </a:rPr>
                        <a:t>Ijin</a:t>
                      </a:r>
                      <a:r>
                        <a:rPr lang="en-US" sz="1600" dirty="0">
                          <a:latin typeface="Calibri"/>
                          <a:ea typeface="Calibri"/>
                          <a:cs typeface="Times New Roman"/>
                        </a:rPr>
                        <a:t> </a:t>
                      </a:r>
                      <a:r>
                        <a:rPr lang="en-US" sz="1600" dirty="0" err="1">
                          <a:latin typeface="Calibri"/>
                          <a:ea typeface="Calibri"/>
                          <a:cs typeface="Times New Roman"/>
                        </a:rPr>
                        <a:t>Investasi</a:t>
                      </a:r>
                      <a:r>
                        <a:rPr lang="en-US" sz="1600" dirty="0">
                          <a:latin typeface="Calibri"/>
                          <a:ea typeface="Calibri"/>
                          <a:cs typeface="Times New Roman"/>
                        </a:rPr>
                        <a:t> (PMDN/PMA)?</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Perlu</a:t>
                      </a:r>
                      <a:r>
                        <a:rPr lang="en-US" sz="1600" dirty="0">
                          <a:latin typeface="Calibri"/>
                          <a:ea typeface="Calibri"/>
                          <a:cs typeface="Times New Roman"/>
                        </a:rPr>
                        <a:t> </a:t>
                      </a:r>
                      <a:r>
                        <a:rPr lang="en-US" sz="1600" dirty="0" err="1">
                          <a:latin typeface="Calibri"/>
                          <a:ea typeface="Calibri"/>
                          <a:cs typeface="Times New Roman"/>
                        </a:rPr>
                        <a:t>ditinjau</a:t>
                      </a:r>
                      <a:r>
                        <a:rPr lang="en-US" sz="1600" dirty="0">
                          <a:latin typeface="Calibri"/>
                          <a:ea typeface="Calibri"/>
                          <a:cs typeface="Times New Roman"/>
                        </a:rPr>
                        <a:t> manual</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9418">
                <a:tc gridSpan="2">
                  <a:txBody>
                    <a:bodyPr/>
                    <a:lstStyle/>
                    <a:p>
                      <a:pPr marL="0" marR="0">
                        <a:lnSpc>
                          <a:spcPct val="115000"/>
                        </a:lnSpc>
                        <a:spcBef>
                          <a:spcPts val="0"/>
                        </a:spcBef>
                        <a:spcAft>
                          <a:spcPts val="0"/>
                        </a:spcAft>
                      </a:pPr>
                      <a:r>
                        <a:rPr lang="en-US" sz="1600" b="1" dirty="0" err="1">
                          <a:latin typeface="Calibri"/>
                          <a:ea typeface="Calibri"/>
                          <a:cs typeface="Times New Roman"/>
                        </a:rPr>
                        <a:t>Lampiran</a:t>
                      </a:r>
                      <a:r>
                        <a:rPr lang="en-US" sz="1600" b="1" dirty="0">
                          <a:latin typeface="Calibri"/>
                          <a:ea typeface="Calibri"/>
                          <a:cs typeface="Times New Roman"/>
                        </a:rPr>
                        <a:t> II</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560820">
                <a:tc>
                  <a:txBody>
                    <a:bodyPr/>
                    <a:lstStyle/>
                    <a:p>
                      <a:pPr marL="0" marR="0" algn="ctr">
                        <a:lnSpc>
                          <a:spcPct val="115000"/>
                        </a:lnSpc>
                        <a:spcBef>
                          <a:spcPts val="0"/>
                        </a:spcBef>
                        <a:spcAft>
                          <a:spcPts val="0"/>
                        </a:spcAft>
                      </a:pPr>
                      <a:r>
                        <a:rPr lang="en-US" sz="1600" dirty="0" smtClean="0">
                          <a:latin typeface="Calibri"/>
                          <a:ea typeface="Calibri"/>
                          <a:cs typeface="Times New Roman"/>
                        </a:rPr>
                        <a:t>1.</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err="1">
                          <a:latin typeface="Calibri"/>
                          <a:ea typeface="Calibri"/>
                          <a:cs typeface="Times New Roman"/>
                        </a:rPr>
                        <a:t>Jumlah</a:t>
                      </a:r>
                      <a:r>
                        <a:rPr lang="en-US" sz="1600" dirty="0">
                          <a:latin typeface="Calibri"/>
                          <a:ea typeface="Calibri"/>
                          <a:cs typeface="Times New Roman"/>
                        </a:rPr>
                        <a:t> Program </a:t>
                      </a:r>
                      <a:r>
                        <a:rPr lang="en-US" sz="1600" dirty="0" err="1">
                          <a:latin typeface="Calibri"/>
                          <a:ea typeface="Calibri"/>
                          <a:cs typeface="Times New Roman"/>
                        </a:rPr>
                        <a:t>Nasional</a:t>
                      </a:r>
                      <a:r>
                        <a:rPr lang="en-US" sz="1600" dirty="0">
                          <a:latin typeface="Calibri"/>
                          <a:ea typeface="Calibri"/>
                          <a:cs typeface="Times New Roman"/>
                        </a:rPr>
                        <a:t> </a:t>
                      </a:r>
                      <a:r>
                        <a:rPr lang="en-US" sz="1600" dirty="0" smtClean="0">
                          <a:latin typeface="Calibri"/>
                          <a:ea typeface="Calibri"/>
                          <a:cs typeface="Times New Roman"/>
                        </a:rPr>
                        <a:t>yang </a:t>
                      </a:r>
                      <a:r>
                        <a:rPr lang="en-US" sz="1600" dirty="0" err="1" smtClean="0">
                          <a:latin typeface="Calibri"/>
                          <a:ea typeface="Calibri"/>
                          <a:cs typeface="Times New Roman"/>
                        </a:rPr>
                        <a:t>Dilaksanakan</a:t>
                      </a:r>
                      <a:r>
                        <a:rPr lang="en-US" sz="1600" dirty="0" smtClean="0">
                          <a:latin typeface="Calibri"/>
                          <a:ea typeface="Calibri"/>
                          <a:cs typeface="Times New Roman"/>
                        </a:rPr>
                        <a:t> SKPD</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dirty="0" err="1" smtClean="0">
                          <a:latin typeface="Calibri"/>
                          <a:ea typeface="Calibri"/>
                          <a:cs typeface="Times New Roman"/>
                        </a:rPr>
                        <a:t>Penyesuaian</a:t>
                      </a:r>
                      <a:r>
                        <a:rPr lang="en-US" sz="1600" dirty="0" smtClean="0">
                          <a:latin typeface="Calibri"/>
                          <a:ea typeface="Calibri"/>
                          <a:cs typeface="Times New Roman"/>
                        </a:rPr>
                        <a:t> </a:t>
                      </a:r>
                      <a:r>
                        <a:rPr lang="en-US" sz="1600" dirty="0" err="1" smtClean="0">
                          <a:latin typeface="Calibri"/>
                          <a:ea typeface="Calibri"/>
                          <a:cs typeface="Times New Roman"/>
                        </a:rPr>
                        <a:t>thdp</a:t>
                      </a:r>
                      <a:r>
                        <a:rPr lang="en-US" sz="1600" dirty="0" smtClean="0">
                          <a:latin typeface="Calibri"/>
                          <a:ea typeface="Calibri"/>
                          <a:cs typeface="Times New Roman"/>
                        </a:rPr>
                        <a:t> Program</a:t>
                      </a:r>
                    </a:p>
                    <a:p>
                      <a:pPr marL="0" marR="0" algn="ctr">
                        <a:lnSpc>
                          <a:spcPct val="115000"/>
                        </a:lnSpc>
                        <a:spcBef>
                          <a:spcPts val="0"/>
                        </a:spcBef>
                        <a:spcAft>
                          <a:spcPts val="0"/>
                        </a:spcAft>
                      </a:pPr>
                      <a:r>
                        <a:rPr lang="en-US" sz="1600" dirty="0" smtClean="0">
                          <a:latin typeface="Calibri"/>
                          <a:ea typeface="Calibri"/>
                          <a:cs typeface="Times New Roman"/>
                        </a:rPr>
                        <a:t>RKP </a:t>
                      </a:r>
                      <a:r>
                        <a:rPr lang="en-US" sz="1600" dirty="0" err="1">
                          <a:latin typeface="Calibri"/>
                          <a:ea typeface="Calibri"/>
                          <a:cs typeface="Times New Roman"/>
                        </a:rPr>
                        <a:t>baru</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Nawacita</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309418">
                <a:tc>
                  <a:txBody>
                    <a:bodyPr/>
                    <a:lstStyle/>
                    <a:p>
                      <a:pPr marL="0" marR="0" algn="ctr">
                        <a:lnSpc>
                          <a:spcPct val="115000"/>
                        </a:lnSpc>
                        <a:spcBef>
                          <a:spcPts val="0"/>
                        </a:spcBef>
                        <a:spcAft>
                          <a:spcPts val="0"/>
                        </a:spcAft>
                      </a:pPr>
                      <a:r>
                        <a:rPr lang="en-US" sz="1600" dirty="0" smtClean="0">
                          <a:latin typeface="Calibri"/>
                          <a:ea typeface="Calibri"/>
                          <a:cs typeface="Times New Roman"/>
                        </a:rPr>
                        <a:t>2.</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Jumlah</a:t>
                      </a:r>
                      <a:r>
                        <a:rPr lang="en-US" sz="1600" dirty="0">
                          <a:latin typeface="Calibri"/>
                          <a:ea typeface="Calibri"/>
                          <a:cs typeface="Times New Roman"/>
                        </a:rPr>
                        <a:t> </a:t>
                      </a:r>
                      <a:r>
                        <a:rPr lang="en-US" sz="1600" dirty="0" err="1">
                          <a:latin typeface="Calibri"/>
                          <a:ea typeface="Calibri"/>
                          <a:cs typeface="Times New Roman"/>
                        </a:rPr>
                        <a:t>Perda</a:t>
                      </a:r>
                      <a:r>
                        <a:rPr lang="en-US" sz="1600" dirty="0">
                          <a:latin typeface="Calibri"/>
                          <a:ea typeface="Calibri"/>
                          <a:cs typeface="Times New Roman"/>
                        </a:rPr>
                        <a:t> </a:t>
                      </a:r>
                      <a:r>
                        <a:rPr lang="en-US" sz="1600" dirty="0" err="1">
                          <a:latin typeface="Calibri"/>
                          <a:ea typeface="Calibri"/>
                          <a:cs typeface="Times New Roman"/>
                        </a:rPr>
                        <a:t>pelaksanaan</a:t>
                      </a:r>
                      <a:r>
                        <a:rPr lang="en-US" sz="1600" dirty="0">
                          <a:latin typeface="Calibri"/>
                          <a:ea typeface="Calibri"/>
                          <a:cs typeface="Times New Roman"/>
                        </a:rPr>
                        <a:t> </a:t>
                      </a:r>
                      <a:r>
                        <a:rPr lang="en-US" sz="1600" dirty="0" err="1">
                          <a:latin typeface="Calibri"/>
                          <a:ea typeface="Calibri"/>
                          <a:cs typeface="Times New Roman"/>
                        </a:rPr>
                        <a:t>Permen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Normalisasi</a:t>
                      </a:r>
                      <a:r>
                        <a:rPr lang="en-US" sz="1600" dirty="0">
                          <a:latin typeface="Calibri"/>
                          <a:ea typeface="Calibri"/>
                          <a:cs typeface="Times New Roman"/>
                        </a:rPr>
                        <a:t>/</a:t>
                      </a:r>
                      <a:r>
                        <a:rPr lang="en-US" sz="1600" dirty="0" err="1">
                          <a:latin typeface="Calibri"/>
                          <a:ea typeface="Calibri"/>
                          <a:cs typeface="Times New Roman"/>
                        </a:rPr>
                        <a:t>hilangkan</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3.</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a:t>
                      </a:r>
                      <a:r>
                        <a:rPr lang="en-US" sz="1600" dirty="0" smtClean="0">
                          <a:latin typeface="Calibri"/>
                          <a:ea typeface="Calibri"/>
                          <a:cs typeface="Times New Roman"/>
                        </a:rPr>
                        <a:t>No: 10,11,12</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Jumlah</a:t>
                      </a:r>
                      <a:r>
                        <a:rPr lang="en-US" sz="1600" dirty="0">
                          <a:latin typeface="Calibri"/>
                          <a:ea typeface="Calibri"/>
                          <a:cs typeface="Times New Roman"/>
                        </a:rPr>
                        <a:t> Program RKPD, RKA, DPA</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Diseuaikan</a:t>
                      </a:r>
                      <a:r>
                        <a:rPr lang="en-US" sz="1600" dirty="0">
                          <a:latin typeface="Calibri"/>
                          <a:ea typeface="Calibri"/>
                          <a:cs typeface="Times New Roman"/>
                        </a:rPr>
                        <a:t> RKP </a:t>
                      </a:r>
                      <a:r>
                        <a:rPr lang="en-US" sz="1600" dirty="0" err="1">
                          <a:latin typeface="Calibri"/>
                          <a:ea typeface="Calibri"/>
                          <a:cs typeface="Times New Roman"/>
                        </a:rPr>
                        <a:t>Baru</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309418">
                <a:tc>
                  <a:txBody>
                    <a:bodyPr/>
                    <a:lstStyle/>
                    <a:p>
                      <a:pPr marL="0" marR="0" algn="ctr">
                        <a:lnSpc>
                          <a:spcPct val="115000"/>
                        </a:lnSpc>
                        <a:spcBef>
                          <a:spcPts val="0"/>
                        </a:spcBef>
                        <a:spcAft>
                          <a:spcPts val="0"/>
                        </a:spcAft>
                      </a:pPr>
                      <a:r>
                        <a:rPr lang="en-US" sz="1600" dirty="0">
                          <a:latin typeface="Calibri"/>
                          <a:ea typeface="Calibri"/>
                          <a:cs typeface="Times New Roman"/>
                        </a:rPr>
                        <a:t>4.</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21</a:t>
                      </a: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Keberadaan</a:t>
                      </a:r>
                      <a:r>
                        <a:rPr lang="en-US" sz="1600" dirty="0">
                          <a:latin typeface="Calibri"/>
                          <a:ea typeface="Calibri"/>
                          <a:cs typeface="Times New Roman"/>
                        </a:rPr>
                        <a:t> Survey </a:t>
                      </a:r>
                      <a:r>
                        <a:rPr lang="en-US" sz="1600" dirty="0" err="1" smtClean="0">
                          <a:latin typeface="Calibri"/>
                          <a:ea typeface="Calibri"/>
                          <a:cs typeface="Times New Roman"/>
                        </a:rPr>
                        <a:t>Kepuasan</a:t>
                      </a:r>
                      <a:r>
                        <a:rPr lang="en-US" sz="1600" dirty="0" smtClean="0">
                          <a:latin typeface="Calibri"/>
                          <a:ea typeface="Calibri"/>
                          <a:cs typeface="Times New Roman"/>
                        </a:rPr>
                        <a:t> </a:t>
                      </a:r>
                      <a:r>
                        <a:rPr lang="en-US" sz="1600" dirty="0" err="1" smtClean="0">
                          <a:latin typeface="Calibri"/>
                          <a:ea typeface="Calibri"/>
                          <a:cs typeface="Times New Roman"/>
                        </a:rPr>
                        <a:t>Masy</a:t>
                      </a:r>
                      <a:r>
                        <a:rPr lang="en-US" sz="1600" dirty="0" smtClean="0">
                          <a:latin typeface="Calibri"/>
                          <a:ea typeface="Calibri"/>
                          <a:cs typeface="Times New Roman"/>
                        </a:rPr>
                        <a:t>.</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a:lnSpc>
                          <a:spcPct val="115000"/>
                        </a:lnSpc>
                        <a:spcBef>
                          <a:spcPts val="0"/>
                        </a:spcBef>
                        <a:spcAft>
                          <a:spcPts val="0"/>
                        </a:spcAft>
                      </a:pPr>
                      <a:r>
                        <a:rPr lang="en-US" sz="1600" dirty="0" err="1" smtClean="0">
                          <a:latin typeface="Calibri"/>
                          <a:ea typeface="Calibri"/>
                          <a:cs typeface="Times New Roman"/>
                        </a:rPr>
                        <a:t>Redundent</a:t>
                      </a:r>
                      <a:r>
                        <a:rPr lang="en-US" sz="1600" dirty="0" smtClean="0">
                          <a:latin typeface="Calibri"/>
                          <a:ea typeface="Calibri"/>
                          <a:cs typeface="Times New Roman"/>
                        </a:rPr>
                        <a:t> </a:t>
                      </a:r>
                      <a:r>
                        <a:rPr lang="en-US" sz="1600" dirty="0" err="1" smtClean="0">
                          <a:latin typeface="Calibri"/>
                          <a:ea typeface="Calibri"/>
                          <a:cs typeface="Times New Roman"/>
                        </a:rPr>
                        <a:t>dgn</a:t>
                      </a:r>
                      <a:r>
                        <a:rPr lang="en-US" sz="1600" dirty="0" smtClean="0">
                          <a:latin typeface="Calibri"/>
                          <a:ea typeface="Calibri"/>
                          <a:cs typeface="Times New Roman"/>
                        </a:rPr>
                        <a:t> IKK Lamp</a:t>
                      </a:r>
                      <a:r>
                        <a:rPr lang="en-US" sz="1600" baseline="0" dirty="0" smtClean="0">
                          <a:latin typeface="Calibri"/>
                          <a:ea typeface="Calibri"/>
                          <a:cs typeface="Times New Roman"/>
                        </a:rPr>
                        <a:t> 3</a:t>
                      </a: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7" marR="199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bl>
          </a:graphicData>
        </a:graphic>
      </p:graphicFrame>
      <p:sp>
        <p:nvSpPr>
          <p:cNvPr id="3" name="Rounded Rectangle 2"/>
          <p:cNvSpPr/>
          <p:nvPr/>
        </p:nvSpPr>
        <p:spPr>
          <a:xfrm>
            <a:off x="152400" y="76200"/>
            <a:ext cx="8763000" cy="8382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lstStyle/>
          <a:p>
            <a:pPr algn="ctr" eaLnBrk="0" hangingPunct="0">
              <a:lnSpc>
                <a:spcPct val="90000"/>
              </a:lnSpc>
              <a:buClr>
                <a:prstClr val="black"/>
              </a:buClr>
              <a:buSzPct val="70000"/>
              <a:defRPr/>
            </a:pP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GAMBARAN RASIONALISASI IKK THDP LPPD TAHUN 2017</a:t>
            </a:r>
          </a:p>
          <a:p>
            <a:pPr algn="ctr" eaLnBrk="0" hangingPunct="0">
              <a:lnSpc>
                <a:spcPct val="90000"/>
              </a:lnSpc>
              <a:buClr>
                <a:prstClr val="black"/>
              </a:buClr>
              <a:buSzPct val="70000"/>
              <a:defRPr/>
            </a:pP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(SE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Mendagri</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err="1">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dlm</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PROSES PEMBAHASAN)</a:t>
            </a:r>
            <a:endPar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228600"/>
          <a:ext cx="8686801" cy="6361131"/>
        </p:xfrm>
        <a:graphic>
          <a:graphicData uri="http://schemas.openxmlformats.org/drawingml/2006/table">
            <a:tbl>
              <a:tblPr/>
              <a:tblGrid>
                <a:gridCol w="561077"/>
                <a:gridCol w="1441692"/>
                <a:gridCol w="3113638"/>
                <a:gridCol w="2139980"/>
                <a:gridCol w="1430414"/>
              </a:tblGrid>
              <a:tr h="302988">
                <a:tc gridSpan="2">
                  <a:txBody>
                    <a:bodyPr/>
                    <a:lstStyle/>
                    <a:p>
                      <a:pPr marL="0" marR="0">
                        <a:lnSpc>
                          <a:spcPct val="115000"/>
                        </a:lnSpc>
                        <a:spcBef>
                          <a:spcPts val="0"/>
                        </a:spcBef>
                        <a:spcAft>
                          <a:spcPts val="0"/>
                        </a:spcAft>
                      </a:pPr>
                      <a:r>
                        <a:rPr lang="en-US" sz="1400" b="1" dirty="0" err="1">
                          <a:latin typeface="Calibri"/>
                          <a:ea typeface="Calibri"/>
                          <a:cs typeface="Times New Roman"/>
                        </a:rPr>
                        <a:t>Lampiran</a:t>
                      </a:r>
                      <a:r>
                        <a:rPr lang="en-US" sz="1400" b="1" dirty="0">
                          <a:latin typeface="Calibri"/>
                          <a:ea typeface="Calibri"/>
                          <a:cs typeface="Times New Roman"/>
                        </a:rPr>
                        <a:t> III</a:t>
                      </a:r>
                      <a:endParaRPr lang="en-US" sz="14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hMerge="1">
                  <a:txBody>
                    <a:bodyPr/>
                    <a:lstStyle/>
                    <a:p>
                      <a:endParaRPr lang="en-US"/>
                    </a:p>
                  </a:txBody>
                  <a:tcPr/>
                </a:tc>
                <a:tc>
                  <a:txBody>
                    <a:bodyPr/>
                    <a:lstStyle/>
                    <a:p>
                      <a:pPr marL="0" marR="0">
                        <a:lnSpc>
                          <a:spcPct val="115000"/>
                        </a:lnSpc>
                        <a:spcBef>
                          <a:spcPts val="0"/>
                        </a:spcBef>
                        <a:spcAft>
                          <a:spcPts val="0"/>
                        </a:spcAft>
                      </a:pPr>
                      <a:r>
                        <a:rPr lang="en-US" sz="1400" b="1" dirty="0">
                          <a:latin typeface="Calibri"/>
                          <a:ea typeface="Calibri"/>
                          <a:cs typeface="Times New Roman"/>
                        </a:rPr>
                        <a:t>PENDIDIKAN</a:t>
                      </a:r>
                      <a:endParaRPr lang="en-US" sz="14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600" b="1" dirty="0" err="1" smtClean="0">
                          <a:latin typeface="Calibri"/>
                          <a:ea typeface="Calibri"/>
                          <a:cs typeface="Times New Roman"/>
                        </a:rPr>
                        <a:t>Catatan</a:t>
                      </a:r>
                      <a:endParaRPr lang="en-US" sz="14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r>
                        <a:rPr lang="en-US" sz="1600" b="1" dirty="0" err="1">
                          <a:latin typeface="Calibri"/>
                          <a:ea typeface="Calibri"/>
                          <a:cs typeface="Times New Roman"/>
                        </a:rPr>
                        <a:t>Keterangan</a:t>
                      </a:r>
                      <a:endParaRPr lang="en-US" sz="14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65115">
                <a:tc>
                  <a:txBody>
                    <a:bodyPr/>
                    <a:lstStyle/>
                    <a:p>
                      <a:pPr marL="0" marR="0" algn="ctr">
                        <a:lnSpc>
                          <a:spcPct val="115000"/>
                        </a:lnSpc>
                        <a:spcBef>
                          <a:spcPts val="0"/>
                        </a:spcBef>
                        <a:spcAft>
                          <a:spcPts val="0"/>
                        </a:spcAft>
                      </a:pPr>
                      <a:r>
                        <a:rPr lang="en-US" sz="1400" dirty="0" smtClean="0">
                          <a:latin typeface="Calibri"/>
                          <a:ea typeface="Calibri"/>
                          <a:cs typeface="Times New Roman"/>
                        </a:rPr>
                        <a:t>1.</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5</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siswa</a:t>
                      </a:r>
                      <a:r>
                        <a:rPr lang="en-US" sz="1400" dirty="0">
                          <a:latin typeface="Calibri"/>
                          <a:ea typeface="Calibri"/>
                          <a:cs typeface="Times New Roman"/>
                        </a:rPr>
                        <a:t> </a:t>
                      </a:r>
                      <a:r>
                        <a:rPr lang="en-US" sz="1400" dirty="0" err="1">
                          <a:latin typeface="Calibri"/>
                          <a:ea typeface="Calibri"/>
                          <a:cs typeface="Times New Roman"/>
                        </a:rPr>
                        <a:t>usia</a:t>
                      </a:r>
                      <a:r>
                        <a:rPr lang="en-US" sz="1400" dirty="0">
                          <a:latin typeface="Calibri"/>
                          <a:ea typeface="Calibri"/>
                          <a:cs typeface="Times New Roman"/>
                        </a:rPr>
                        <a:t> 16-18 </a:t>
                      </a:r>
                      <a:r>
                        <a:rPr lang="en-US" sz="1400" dirty="0" err="1">
                          <a:latin typeface="Calibri"/>
                          <a:ea typeface="Calibri"/>
                          <a:cs typeface="Times New Roman"/>
                        </a:rPr>
                        <a:t>tahun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4">
                  <a:txBody>
                    <a:bodyPr/>
                    <a:lstStyle/>
                    <a:p>
                      <a:pPr marL="0" marR="0" algn="ctr">
                        <a:lnSpc>
                          <a:spcPct val="115000"/>
                        </a:lnSpc>
                        <a:spcBef>
                          <a:spcPts val="0"/>
                        </a:spcBef>
                        <a:spcAft>
                          <a:spcPts val="0"/>
                        </a:spcAft>
                      </a:pPr>
                      <a:r>
                        <a:rPr lang="en-US" sz="1400" dirty="0" err="1" smtClean="0">
                          <a:latin typeface="Calibri"/>
                          <a:ea typeface="Calibri"/>
                          <a:cs typeface="Times New Roman"/>
                        </a:rPr>
                        <a:t>Kewenangan</a:t>
                      </a:r>
                      <a:r>
                        <a:rPr lang="en-US" sz="1400" dirty="0" smtClean="0">
                          <a:latin typeface="Calibri"/>
                          <a:ea typeface="Calibri"/>
                          <a:cs typeface="Times New Roman"/>
                        </a:rPr>
                        <a:t> </a:t>
                      </a:r>
                      <a:r>
                        <a:rPr lang="en-US" sz="1400" dirty="0" err="1" smtClean="0">
                          <a:latin typeface="Calibri"/>
                          <a:ea typeface="Calibri"/>
                          <a:cs typeface="Times New Roman"/>
                        </a:rPr>
                        <a:t>beralih</a:t>
                      </a:r>
                      <a:r>
                        <a:rPr lang="en-US" sz="1400" dirty="0" smtClean="0">
                          <a:latin typeface="Calibri"/>
                          <a:ea typeface="Calibri"/>
                          <a:cs typeface="Times New Roman"/>
                        </a:rPr>
                        <a:t> </a:t>
                      </a:r>
                      <a:r>
                        <a:rPr lang="en-US" sz="1400" dirty="0" err="1" smtClean="0">
                          <a:latin typeface="Calibri"/>
                          <a:ea typeface="Calibri"/>
                          <a:cs typeface="Times New Roman"/>
                        </a:rPr>
                        <a:t>ke</a:t>
                      </a:r>
                      <a:r>
                        <a:rPr lang="en-US" sz="1400" dirty="0" smtClean="0">
                          <a:latin typeface="Calibri"/>
                          <a:ea typeface="Calibri"/>
                          <a:cs typeface="Times New Roman"/>
                        </a:rPr>
                        <a:t> </a:t>
                      </a:r>
                      <a:r>
                        <a:rPr lang="en-US" sz="1400" dirty="0" err="1" smtClean="0">
                          <a:latin typeface="Calibri"/>
                          <a:ea typeface="Calibri"/>
                          <a:cs typeface="Times New Roman"/>
                        </a:rPr>
                        <a:t>Provinsi</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SMA/SMK/MA</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r>
                        <a:rPr lang="en-US" sz="1400" dirty="0" smtClean="0">
                          <a:latin typeface="Calibri"/>
                          <a:ea typeface="Calibri"/>
                          <a:cs typeface="Times New Roman"/>
                        </a:rPr>
                        <a:t>2.</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8</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putus</a:t>
                      </a:r>
                      <a:r>
                        <a:rPr lang="en-US" sz="1400" dirty="0">
                          <a:latin typeface="Calibri"/>
                          <a:ea typeface="Calibri"/>
                          <a:cs typeface="Times New Roman"/>
                        </a:rPr>
                        <a:t> </a:t>
                      </a:r>
                      <a:r>
                        <a:rPr lang="en-US" sz="1400" dirty="0" err="1">
                          <a:latin typeface="Calibri"/>
                          <a:ea typeface="Calibri"/>
                          <a:cs typeface="Times New Roman"/>
                        </a:rPr>
                        <a:t>sekolah</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0"/>
                        </a:spcAft>
                      </a:pPr>
                      <a:r>
                        <a:rPr lang="en-US" sz="1400">
                          <a:latin typeface="Calibri"/>
                          <a:ea typeface="Calibri"/>
                          <a:cs typeface="Times New Roman"/>
                        </a:rPr>
                        <a:t>SMA/SMK/MA</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r>
                        <a:rPr lang="en-US" sz="1400" dirty="0" smtClean="0">
                          <a:latin typeface="Calibri"/>
                          <a:ea typeface="Calibri"/>
                          <a:cs typeface="Times New Roman"/>
                        </a:rPr>
                        <a:t>3.</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11</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lulusan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SMA/SMK/MA</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r>
                        <a:rPr lang="en-US" sz="1400" dirty="0">
                          <a:latin typeface="Calibri"/>
                          <a:ea typeface="Calibri"/>
                          <a:cs typeface="Times New Roman"/>
                        </a:rPr>
                        <a:t>4.</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a:latin typeface="Calibri"/>
                          <a:ea typeface="Calibri"/>
                          <a:cs typeface="Times New Roman"/>
                        </a:rPr>
                        <a:t>IKK No: 13</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siswa</a:t>
                      </a:r>
                      <a:r>
                        <a:rPr lang="en-US" sz="1400" dirty="0">
                          <a:latin typeface="Calibri"/>
                          <a:ea typeface="Calibri"/>
                          <a:cs typeface="Times New Roman"/>
                        </a:rPr>
                        <a:t> </a:t>
                      </a:r>
                      <a:r>
                        <a:rPr lang="en-US" sz="1400" dirty="0" err="1">
                          <a:latin typeface="Calibri"/>
                          <a:ea typeface="Calibri"/>
                          <a:cs typeface="Times New Roman"/>
                        </a:rPr>
                        <a:t>baru</a:t>
                      </a:r>
                      <a:r>
                        <a:rPr lang="en-US" sz="1400" dirty="0">
                          <a:latin typeface="Calibri"/>
                          <a:ea typeface="Calibri"/>
                          <a:cs typeface="Times New Roman"/>
                        </a:rPr>
                        <a:t> </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SMA/SMK/MA</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r>
                        <a:rPr lang="en-US" sz="1400">
                          <a:latin typeface="Calibri"/>
                          <a:ea typeface="Calibri"/>
                          <a:cs typeface="Times New Roman"/>
                        </a:rPr>
                        <a:t>5.</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a:latin typeface="Calibri"/>
                          <a:ea typeface="Calibri"/>
                          <a:cs typeface="Times New Roman"/>
                        </a:rPr>
                        <a:t>IKK No: 14</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l">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Guru</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Dikurangi</a:t>
                      </a:r>
                      <a:r>
                        <a:rPr lang="en-US" sz="1400" dirty="0">
                          <a:latin typeface="Calibri"/>
                          <a:ea typeface="Calibri"/>
                          <a:cs typeface="Times New Roman"/>
                        </a:rPr>
                        <a:t> </a:t>
                      </a:r>
                      <a:r>
                        <a:rPr lang="en-US" sz="1400" dirty="0" err="1" smtClean="0">
                          <a:latin typeface="Calibri"/>
                          <a:ea typeface="Calibri"/>
                          <a:cs typeface="Times New Roman"/>
                        </a:rPr>
                        <a:t>yg</a:t>
                      </a:r>
                      <a:r>
                        <a:rPr lang="en-US" sz="1400" dirty="0" smtClean="0">
                          <a:latin typeface="Calibri"/>
                          <a:ea typeface="Calibri"/>
                          <a:cs typeface="Times New Roman"/>
                        </a:rPr>
                        <a:t> </a:t>
                      </a:r>
                      <a:r>
                        <a:rPr lang="en-US" sz="1400" dirty="0">
                          <a:latin typeface="Calibri"/>
                          <a:ea typeface="Calibri"/>
                          <a:cs typeface="Times New Roman"/>
                        </a:rPr>
                        <a:t>SMA</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PEMBERDAYAAN PEREMPUAN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530230">
                <a:tc>
                  <a:txBody>
                    <a:bodyPr/>
                    <a:lstStyle/>
                    <a:p>
                      <a:pPr marL="0" marR="0" algn="ctr">
                        <a:lnSpc>
                          <a:spcPct val="115000"/>
                        </a:lnSpc>
                        <a:spcBef>
                          <a:spcPts val="0"/>
                        </a:spcBef>
                        <a:spcAft>
                          <a:spcPts val="0"/>
                        </a:spcAft>
                      </a:pPr>
                      <a:r>
                        <a:rPr lang="en-US" sz="1400" dirty="0">
                          <a:latin typeface="Calibri"/>
                          <a:ea typeface="Calibri"/>
                          <a:cs typeface="Times New Roman"/>
                        </a:rPr>
                        <a:t>6.</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51</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Pekerja</a:t>
                      </a:r>
                      <a:r>
                        <a:rPr lang="en-US" sz="1400" dirty="0">
                          <a:latin typeface="Calibri"/>
                          <a:ea typeface="Calibri"/>
                          <a:cs typeface="Times New Roman"/>
                        </a:rPr>
                        <a:t> </a:t>
                      </a:r>
                      <a:r>
                        <a:rPr lang="en-US" sz="1400" dirty="0" err="1">
                          <a:latin typeface="Calibri"/>
                          <a:ea typeface="Calibri"/>
                          <a:cs typeface="Times New Roman"/>
                        </a:rPr>
                        <a:t>perempuan</a:t>
                      </a:r>
                      <a:r>
                        <a:rPr lang="en-US" sz="1400" dirty="0">
                          <a:latin typeface="Calibri"/>
                          <a:ea typeface="Calibri"/>
                          <a:cs typeface="Times New Roman"/>
                        </a:rPr>
                        <a:t> </a:t>
                      </a:r>
                      <a:r>
                        <a:rPr lang="en-US" sz="1400" dirty="0" err="1">
                          <a:latin typeface="Calibri"/>
                          <a:ea typeface="Calibri"/>
                          <a:cs typeface="Times New Roman"/>
                        </a:rPr>
                        <a:t>di</a:t>
                      </a:r>
                      <a:r>
                        <a:rPr lang="en-US" sz="1400" dirty="0">
                          <a:latin typeface="Calibri"/>
                          <a:ea typeface="Calibri"/>
                          <a:cs typeface="Times New Roman"/>
                        </a:rPr>
                        <a:t> </a:t>
                      </a:r>
                      <a:r>
                        <a:rPr lang="en-US" sz="1400" dirty="0" err="1">
                          <a:latin typeface="Calibri"/>
                          <a:ea typeface="Calibri"/>
                          <a:cs typeface="Times New Roman"/>
                        </a:rPr>
                        <a:t>lembaga</a:t>
                      </a:r>
                      <a:r>
                        <a:rPr lang="en-US" sz="1400" dirty="0">
                          <a:latin typeface="Calibri"/>
                          <a:ea typeface="Calibri"/>
                          <a:cs typeface="Times New Roman"/>
                        </a:rPr>
                        <a:t> </a:t>
                      </a:r>
                      <a:r>
                        <a:rPr lang="en-US" sz="1400" dirty="0" err="1" smtClean="0">
                          <a:latin typeface="Calibri"/>
                          <a:ea typeface="Calibri"/>
                          <a:cs typeface="Times New Roman"/>
                        </a:rPr>
                        <a:t>Pemerintah</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Tenaga</a:t>
                      </a:r>
                      <a:r>
                        <a:rPr lang="en-US" sz="1400" dirty="0">
                          <a:latin typeface="Calibri"/>
                          <a:ea typeface="Calibri"/>
                          <a:cs typeface="Times New Roman"/>
                        </a:rPr>
                        <a:t> </a:t>
                      </a:r>
                      <a:r>
                        <a:rPr lang="en-US" sz="1400" dirty="0" err="1">
                          <a:latin typeface="Calibri"/>
                          <a:ea typeface="Calibri"/>
                          <a:cs typeface="Times New Roman"/>
                        </a:rPr>
                        <a:t>kontrak</a:t>
                      </a:r>
                      <a:r>
                        <a:rPr lang="en-US" sz="1400" dirty="0">
                          <a:latin typeface="Calibri"/>
                          <a:ea typeface="Calibri"/>
                          <a:cs typeface="Times New Roman"/>
                        </a:rPr>
                        <a:t>?</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KB &amp; KS</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65115">
                <a:tc>
                  <a:txBody>
                    <a:bodyPr/>
                    <a:lstStyle/>
                    <a:p>
                      <a:pPr marL="0" marR="0" algn="ctr">
                        <a:lnSpc>
                          <a:spcPct val="115000"/>
                        </a:lnSpc>
                        <a:spcBef>
                          <a:spcPts val="0"/>
                        </a:spcBef>
                        <a:spcAft>
                          <a:spcPts val="0"/>
                        </a:spcAft>
                      </a:pPr>
                      <a:r>
                        <a:rPr lang="en-US" sz="1400" dirty="0">
                          <a:latin typeface="Calibri"/>
                          <a:ea typeface="Calibri"/>
                          <a:cs typeface="Times New Roman"/>
                        </a:rPr>
                        <a:t>7.</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No.55</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err="1">
                          <a:latin typeface="Calibri"/>
                          <a:ea typeface="Calibri"/>
                          <a:cs typeface="Times New Roman"/>
                        </a:rPr>
                        <a:t>Petugas`Lapangan</a:t>
                      </a:r>
                      <a:r>
                        <a:rPr lang="en-US" sz="1400" dirty="0">
                          <a:latin typeface="Calibri"/>
                          <a:ea typeface="Calibri"/>
                          <a:cs typeface="Times New Roman"/>
                        </a:rPr>
                        <a:t> KB</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Urusan</a:t>
                      </a:r>
                      <a:r>
                        <a:rPr lang="en-US" sz="1400" dirty="0">
                          <a:latin typeface="Calibri"/>
                          <a:ea typeface="Calibri"/>
                          <a:cs typeface="Times New Roman"/>
                        </a:rPr>
                        <a:t> </a:t>
                      </a:r>
                      <a:r>
                        <a:rPr lang="en-US" sz="1400" dirty="0" err="1">
                          <a:latin typeface="Calibri"/>
                          <a:ea typeface="Calibri"/>
                          <a:cs typeface="Times New Roman"/>
                        </a:rPr>
                        <a:t>Pusat</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PERHUBUNGAN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65115">
                <a:tc>
                  <a:txBody>
                    <a:bodyPr/>
                    <a:lstStyle/>
                    <a:p>
                      <a:pPr marL="0" marR="0" algn="ctr">
                        <a:lnSpc>
                          <a:spcPct val="115000"/>
                        </a:lnSpc>
                        <a:spcBef>
                          <a:spcPts val="0"/>
                        </a:spcBef>
                        <a:spcAft>
                          <a:spcPts val="0"/>
                        </a:spcAft>
                      </a:pPr>
                      <a:r>
                        <a:rPr lang="en-US" sz="1400" dirty="0">
                          <a:latin typeface="Calibri"/>
                          <a:ea typeface="Calibri"/>
                          <a:cs typeface="Times New Roman"/>
                        </a:rPr>
                        <a:t>8.</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56</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angkutan</a:t>
                      </a:r>
                      <a:r>
                        <a:rPr lang="en-US" sz="1400" dirty="0">
                          <a:latin typeface="Calibri"/>
                          <a:ea typeface="Calibri"/>
                          <a:cs typeface="Times New Roman"/>
                        </a:rPr>
                        <a:t> </a:t>
                      </a:r>
                      <a:r>
                        <a:rPr lang="en-US" sz="1400" dirty="0" err="1">
                          <a:latin typeface="Calibri"/>
                          <a:ea typeface="Calibri"/>
                          <a:cs typeface="Times New Roman"/>
                        </a:rPr>
                        <a:t>darat</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smtClean="0">
                          <a:latin typeface="Calibri"/>
                          <a:ea typeface="Calibri"/>
                          <a:cs typeface="Times New Roman"/>
                        </a:rPr>
                        <a:t>Normalisasi</a:t>
                      </a:r>
                      <a:r>
                        <a:rPr lang="en-US" sz="1400" dirty="0" smtClean="0">
                          <a:latin typeface="Calibri"/>
                          <a:ea typeface="Calibri"/>
                          <a:cs typeface="Times New Roman"/>
                        </a:rPr>
                        <a:t>/</a:t>
                      </a:r>
                      <a:r>
                        <a:rPr lang="en-US" sz="1400" dirty="0" err="1" smtClean="0">
                          <a:latin typeface="Calibri"/>
                          <a:ea typeface="Calibri"/>
                          <a:cs typeface="Times New Roman"/>
                        </a:rPr>
                        <a:t>dihapus</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PERTANAHAN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65115">
                <a:tc>
                  <a:txBody>
                    <a:bodyPr/>
                    <a:lstStyle/>
                    <a:p>
                      <a:pPr marL="0" marR="0" algn="ctr">
                        <a:lnSpc>
                          <a:spcPct val="115000"/>
                        </a:lnSpc>
                        <a:spcBef>
                          <a:spcPts val="0"/>
                        </a:spcBef>
                        <a:spcAft>
                          <a:spcPts val="0"/>
                        </a:spcAft>
                      </a:pPr>
                      <a:r>
                        <a:rPr lang="en-US" sz="1400" dirty="0">
                          <a:latin typeface="Calibri"/>
                          <a:ea typeface="Calibri"/>
                          <a:cs typeface="Times New Roman"/>
                        </a:rPr>
                        <a:t>9.</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59</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err="1">
                          <a:latin typeface="Calibri"/>
                          <a:ea typeface="Calibri"/>
                          <a:cs typeface="Times New Roman"/>
                        </a:rPr>
                        <a:t>Luas`lahan</a:t>
                      </a:r>
                      <a:r>
                        <a:rPr lang="en-US" sz="1400" dirty="0">
                          <a:latin typeface="Calibri"/>
                          <a:ea typeface="Calibri"/>
                          <a:cs typeface="Times New Roman"/>
                        </a:rPr>
                        <a:t> </a:t>
                      </a:r>
                      <a:r>
                        <a:rPr lang="en-US" sz="1400" dirty="0" err="1">
                          <a:latin typeface="Calibri"/>
                          <a:ea typeface="Calibri"/>
                          <a:cs typeface="Times New Roman"/>
                        </a:rPr>
                        <a:t>bersertifikat</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Urusan</a:t>
                      </a:r>
                      <a:r>
                        <a:rPr lang="en-US" sz="1400" dirty="0">
                          <a:latin typeface="Calibri"/>
                          <a:ea typeface="Calibri"/>
                          <a:cs typeface="Times New Roman"/>
                        </a:rPr>
                        <a:t> </a:t>
                      </a:r>
                      <a:r>
                        <a:rPr lang="en-US" sz="1400" dirty="0" err="1">
                          <a:latin typeface="Calibri"/>
                          <a:ea typeface="Calibri"/>
                          <a:cs typeface="Times New Roman"/>
                        </a:rPr>
                        <a:t>Pusat</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r>
                        <a:rPr lang="en-US" sz="1400">
                          <a:latin typeface="Calibri"/>
                          <a:ea typeface="Calibri"/>
                          <a:cs typeface="Times New Roman"/>
                        </a:rPr>
                        <a:t>10.</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60</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err="1" smtClean="0">
                          <a:latin typeface="Calibri"/>
                          <a:ea typeface="Calibri"/>
                          <a:cs typeface="Times New Roman"/>
                        </a:rPr>
                        <a:t>Penyelesaian</a:t>
                      </a:r>
                      <a:r>
                        <a:rPr lang="en-US" sz="1400" baseline="0" dirty="0">
                          <a:latin typeface="Calibri"/>
                          <a:ea typeface="Calibri"/>
                          <a:cs typeface="Times New Roman"/>
                        </a:rPr>
                        <a:t> </a:t>
                      </a:r>
                      <a:r>
                        <a:rPr lang="en-US" sz="1400" baseline="0" dirty="0" err="1" smtClean="0">
                          <a:latin typeface="Calibri"/>
                          <a:ea typeface="Calibri"/>
                          <a:cs typeface="Times New Roman"/>
                        </a:rPr>
                        <a:t>Kasus</a:t>
                      </a:r>
                      <a:r>
                        <a:rPr lang="en-US" sz="1400" baseline="0" dirty="0" smtClean="0">
                          <a:latin typeface="Calibri"/>
                          <a:ea typeface="Calibri"/>
                          <a:cs typeface="Times New Roman"/>
                        </a:rPr>
                        <a:t> T</a:t>
                      </a:r>
                      <a:r>
                        <a:rPr lang="en-US" sz="1400" dirty="0" smtClean="0">
                          <a:latin typeface="Calibri"/>
                          <a:ea typeface="Calibri"/>
                          <a:cs typeface="Times New Roman"/>
                        </a:rPr>
                        <a:t>anah Negara</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Urusan</a:t>
                      </a:r>
                      <a:r>
                        <a:rPr lang="en-US" sz="1400" dirty="0">
                          <a:latin typeface="Calibri"/>
                          <a:ea typeface="Calibri"/>
                          <a:cs typeface="Times New Roman"/>
                        </a:rPr>
                        <a:t> </a:t>
                      </a:r>
                      <a:r>
                        <a:rPr lang="en-US" sz="1400" dirty="0" err="1">
                          <a:latin typeface="Calibri"/>
                          <a:ea typeface="Calibri"/>
                          <a:cs typeface="Times New Roman"/>
                        </a:rPr>
                        <a:t>Pusat</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TATA RUANG</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530230">
                <a:tc>
                  <a:txBody>
                    <a:bodyPr/>
                    <a:lstStyle/>
                    <a:p>
                      <a:pPr marL="0" marR="0" algn="ctr">
                        <a:lnSpc>
                          <a:spcPct val="115000"/>
                        </a:lnSpc>
                        <a:spcBef>
                          <a:spcPts val="0"/>
                        </a:spcBef>
                        <a:spcAft>
                          <a:spcPts val="0"/>
                        </a:spcAft>
                      </a:pPr>
                      <a:r>
                        <a:rPr lang="en-US" sz="1400" dirty="0">
                          <a:latin typeface="Calibri"/>
                          <a:ea typeface="Calibri"/>
                          <a:cs typeface="Times New Roman"/>
                        </a:rPr>
                        <a:t>11.</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31</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err="1">
                          <a:latin typeface="Calibri"/>
                          <a:ea typeface="Calibri"/>
                          <a:cs typeface="Times New Roman"/>
                        </a:rPr>
                        <a:t>Luas</a:t>
                      </a:r>
                      <a:r>
                        <a:rPr lang="en-US" sz="1400" dirty="0">
                          <a:latin typeface="Calibri"/>
                          <a:ea typeface="Calibri"/>
                          <a:cs typeface="Times New Roman"/>
                        </a:rPr>
                        <a:t> </a:t>
                      </a:r>
                      <a:r>
                        <a:rPr lang="en-US" sz="1400" dirty="0" err="1">
                          <a:latin typeface="Calibri"/>
                          <a:ea typeface="Calibri"/>
                          <a:cs typeface="Times New Roman"/>
                        </a:rPr>
                        <a:t>ruang</a:t>
                      </a:r>
                      <a:r>
                        <a:rPr lang="en-US" sz="1400" dirty="0">
                          <a:latin typeface="Calibri"/>
                          <a:ea typeface="Calibri"/>
                          <a:cs typeface="Times New Roman"/>
                        </a:rPr>
                        <a:t> </a:t>
                      </a:r>
                      <a:r>
                        <a:rPr lang="en-US" sz="1400" dirty="0" err="1">
                          <a:latin typeface="Calibri"/>
                          <a:ea typeface="Calibri"/>
                          <a:cs typeface="Times New Roman"/>
                        </a:rPr>
                        <a:t>terbuka</a:t>
                      </a:r>
                      <a:r>
                        <a:rPr lang="en-US" sz="1400" dirty="0">
                          <a:latin typeface="Calibri"/>
                          <a:ea typeface="Calibri"/>
                          <a:cs typeface="Times New Roman"/>
                        </a:rPr>
                        <a:t> </a:t>
                      </a:r>
                      <a:r>
                        <a:rPr lang="en-US" sz="1400" dirty="0" err="1" smtClean="0">
                          <a:latin typeface="Calibri"/>
                          <a:ea typeface="Calibri"/>
                          <a:cs typeface="Times New Roman"/>
                        </a:rPr>
                        <a:t>hijau</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400" dirty="0">
                          <a:latin typeface="Calibri"/>
                          <a:ea typeface="Calibri"/>
                          <a:cs typeface="Times New Roman"/>
                        </a:rPr>
                        <a:t>Manual </a:t>
                      </a:r>
                      <a:r>
                        <a:rPr lang="en-US" sz="1400" dirty="0" err="1">
                          <a:latin typeface="Calibri"/>
                          <a:ea typeface="Calibri"/>
                          <a:cs typeface="Times New Roman"/>
                        </a:rPr>
                        <a:t>perlu</a:t>
                      </a:r>
                      <a:r>
                        <a:rPr lang="en-US" sz="1400" dirty="0">
                          <a:latin typeface="Calibri"/>
                          <a:ea typeface="Calibri"/>
                          <a:cs typeface="Times New Roman"/>
                        </a:rPr>
                        <a:t> </a:t>
                      </a:r>
                      <a:r>
                        <a:rPr lang="en-US" sz="1400" dirty="0" err="1" smtClean="0">
                          <a:latin typeface="Calibri"/>
                          <a:ea typeface="Calibri"/>
                          <a:cs typeface="Times New Roman"/>
                        </a:rPr>
                        <a:t>ditinjau</a:t>
                      </a:r>
                      <a:r>
                        <a:rPr lang="en-US" sz="1400" dirty="0" smtClean="0">
                          <a:latin typeface="Calibri"/>
                          <a:ea typeface="Calibri"/>
                          <a:cs typeface="Times New Roman"/>
                        </a:rPr>
                        <a:t> </a:t>
                      </a:r>
                      <a:r>
                        <a:rPr lang="en-US" sz="1400" dirty="0" err="1" smtClean="0">
                          <a:latin typeface="Calibri"/>
                          <a:ea typeface="Calibri"/>
                          <a:cs typeface="Times New Roman"/>
                        </a:rPr>
                        <a:t>menggunakan</a:t>
                      </a:r>
                      <a:r>
                        <a:rPr lang="en-US" sz="1400" baseline="0" dirty="0" smtClean="0">
                          <a:latin typeface="Calibri"/>
                          <a:ea typeface="Calibri"/>
                          <a:cs typeface="Times New Roman"/>
                        </a:rPr>
                        <a:t> </a:t>
                      </a:r>
                      <a:r>
                        <a:rPr lang="en-US" sz="1400" dirty="0" err="1" smtClean="0">
                          <a:latin typeface="Calibri"/>
                          <a:ea typeface="Calibri"/>
                          <a:cs typeface="Times New Roman"/>
                        </a:rPr>
                        <a:t>aturan</a:t>
                      </a:r>
                      <a:r>
                        <a:rPr lang="en-US" sz="1400" dirty="0" smtClean="0">
                          <a:latin typeface="Calibri"/>
                          <a:ea typeface="Calibri"/>
                          <a:cs typeface="Times New Roman"/>
                        </a:rPr>
                        <a:t>  </a:t>
                      </a:r>
                      <a:r>
                        <a:rPr lang="en-US" sz="1400" dirty="0" err="1" smtClean="0">
                          <a:latin typeface="Calibri"/>
                          <a:ea typeface="Calibri"/>
                          <a:cs typeface="Times New Roman"/>
                        </a:rPr>
                        <a:t>mana</a:t>
                      </a:r>
                      <a:endParaRPr lang="en-US" sz="1400" dirty="0" smtClean="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45720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a:latin typeface="Calibri"/>
                          <a:ea typeface="Calibri"/>
                          <a:cs typeface="Times New Roman"/>
                        </a:rPr>
                        <a:t>KETENAGAKERJAAN</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490715">
                <a:tc>
                  <a:txBody>
                    <a:bodyPr/>
                    <a:lstStyle/>
                    <a:p>
                      <a:pPr marL="0" marR="0" algn="ctr">
                        <a:lnSpc>
                          <a:spcPct val="115000"/>
                        </a:lnSpc>
                        <a:spcBef>
                          <a:spcPts val="0"/>
                        </a:spcBef>
                        <a:spcAft>
                          <a:spcPts val="0"/>
                        </a:spcAft>
                      </a:pPr>
                      <a:r>
                        <a:rPr lang="en-US" sz="1400" dirty="0">
                          <a:latin typeface="Calibri"/>
                          <a:ea typeface="Calibri"/>
                          <a:cs typeface="Times New Roman"/>
                        </a:rPr>
                        <a:t>12.</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a:latin typeface="Calibri"/>
                          <a:ea typeface="Calibri"/>
                          <a:cs typeface="Times New Roman"/>
                        </a:rPr>
                        <a:t>IKK No: 47</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400" dirty="0" err="1">
                          <a:latin typeface="Calibri"/>
                          <a:ea typeface="Calibri"/>
                          <a:cs typeface="Times New Roman"/>
                        </a:rPr>
                        <a:t>Jumlah</a:t>
                      </a:r>
                      <a:r>
                        <a:rPr lang="en-US" sz="1400" dirty="0">
                          <a:latin typeface="Calibri"/>
                          <a:ea typeface="Calibri"/>
                          <a:cs typeface="Times New Roman"/>
                        </a:rPr>
                        <a:t> </a:t>
                      </a:r>
                      <a:r>
                        <a:rPr lang="en-US" sz="1400" dirty="0" err="1">
                          <a:latin typeface="Calibri"/>
                          <a:ea typeface="Calibri"/>
                          <a:cs typeface="Times New Roman"/>
                        </a:rPr>
                        <a:t>pekerja</a:t>
                      </a:r>
                      <a:r>
                        <a:rPr lang="en-US" sz="1400" dirty="0">
                          <a:latin typeface="Calibri"/>
                          <a:ea typeface="Calibri"/>
                          <a:cs typeface="Times New Roman"/>
                        </a:rPr>
                        <a:t>/</a:t>
                      </a:r>
                      <a:r>
                        <a:rPr lang="en-US" sz="1400" dirty="0" err="1">
                          <a:latin typeface="Calibri"/>
                          <a:ea typeface="Calibri"/>
                          <a:cs typeface="Times New Roman"/>
                        </a:rPr>
                        <a:t>buruh</a:t>
                      </a:r>
                      <a:r>
                        <a:rPr lang="en-US" sz="1400" dirty="0">
                          <a:latin typeface="Calibri"/>
                          <a:ea typeface="Calibri"/>
                          <a:cs typeface="Times New Roman"/>
                        </a:rPr>
                        <a:t> </a:t>
                      </a:r>
                      <a:r>
                        <a:rPr lang="en-US" sz="1400" dirty="0" err="1" smtClean="0">
                          <a:latin typeface="Calibri"/>
                          <a:ea typeface="Calibri"/>
                          <a:cs typeface="Times New Roman"/>
                        </a:rPr>
                        <a:t>peserta</a:t>
                      </a:r>
                      <a:r>
                        <a:rPr lang="en-US" sz="1400" baseline="0" dirty="0">
                          <a:latin typeface="Calibri"/>
                          <a:ea typeface="Calibri"/>
                          <a:cs typeface="Times New Roman"/>
                        </a:rPr>
                        <a:t> </a:t>
                      </a:r>
                      <a:r>
                        <a:rPr lang="en-US" sz="1400" dirty="0" smtClean="0">
                          <a:latin typeface="Calibri"/>
                          <a:ea typeface="Calibri"/>
                          <a:cs typeface="Times New Roman"/>
                        </a:rPr>
                        <a:t>Program </a:t>
                      </a:r>
                      <a:r>
                        <a:rPr lang="en-US" sz="1400" dirty="0" err="1" smtClean="0">
                          <a:latin typeface="Calibri"/>
                          <a:ea typeface="Calibri"/>
                          <a:cs typeface="Times New Roman"/>
                        </a:rPr>
                        <a:t>Jamsostek</a:t>
                      </a:r>
                      <a:endParaRPr lang="en-US" sz="1400" dirty="0" smtClean="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a:latin typeface="Calibri"/>
                          <a:ea typeface="Calibri"/>
                          <a:cs typeface="Times New Roman"/>
                        </a:rPr>
                        <a:t>Disempurnakan</a:t>
                      </a:r>
                      <a:r>
                        <a:rPr lang="en-US" sz="1400" dirty="0">
                          <a:latin typeface="Calibri"/>
                          <a:ea typeface="Calibri"/>
                          <a:cs typeface="Times New Roman"/>
                        </a:rPr>
                        <a:t> </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15">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400" b="1" dirty="0" smtClean="0">
                          <a:latin typeface="Calibri"/>
                          <a:ea typeface="Calibri"/>
                          <a:cs typeface="Times New Roman"/>
                        </a:rPr>
                        <a:t>OTONOMI DAERAH</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65115">
                <a:tc>
                  <a:txBody>
                    <a:bodyPr/>
                    <a:lstStyle/>
                    <a:p>
                      <a:pPr marL="0" marR="0" algn="ctr">
                        <a:lnSpc>
                          <a:spcPct val="115000"/>
                        </a:lnSpc>
                        <a:spcBef>
                          <a:spcPts val="0"/>
                        </a:spcBef>
                        <a:spcAft>
                          <a:spcPts val="0"/>
                        </a:spcAft>
                      </a:pPr>
                      <a:r>
                        <a:rPr lang="en-US" sz="1400" dirty="0" smtClean="0">
                          <a:latin typeface="Calibri"/>
                          <a:ea typeface="Calibri"/>
                          <a:cs typeface="Times New Roman"/>
                        </a:rPr>
                        <a:t>13.</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400" dirty="0" err="1" smtClean="0">
                          <a:latin typeface="Calibri"/>
                          <a:ea typeface="Calibri"/>
                          <a:cs typeface="Times New Roman"/>
                        </a:rPr>
                        <a:t>Lampiran</a:t>
                      </a:r>
                      <a:r>
                        <a:rPr lang="en-US" sz="1400" baseline="0" dirty="0" smtClean="0">
                          <a:latin typeface="Calibri"/>
                          <a:ea typeface="Calibri"/>
                          <a:cs typeface="Times New Roman"/>
                        </a:rPr>
                        <a:t> II &amp; III</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400" dirty="0">
                          <a:latin typeface="Calibri"/>
                          <a:ea typeface="Calibri"/>
                          <a:cs typeface="Times New Roman"/>
                        </a:rPr>
                        <a:t>OTDA </a:t>
                      </a:r>
                      <a:r>
                        <a:rPr lang="en-US" sz="1400" dirty="0" err="1">
                          <a:latin typeface="Calibri"/>
                          <a:ea typeface="Calibri"/>
                          <a:cs typeface="Times New Roman"/>
                        </a:rPr>
                        <a:t>di</a:t>
                      </a:r>
                      <a:r>
                        <a:rPr lang="en-US" sz="1400" dirty="0">
                          <a:latin typeface="Calibri"/>
                          <a:ea typeface="Calibri"/>
                          <a:cs typeface="Times New Roman"/>
                        </a:rPr>
                        <a:t> UU No. 23 </a:t>
                      </a:r>
                      <a:r>
                        <a:rPr lang="en-US" sz="1400" dirty="0" err="1">
                          <a:latin typeface="Calibri"/>
                          <a:ea typeface="Calibri"/>
                          <a:cs typeface="Times New Roman"/>
                        </a:rPr>
                        <a:t>tidak</a:t>
                      </a:r>
                      <a:r>
                        <a:rPr lang="en-US" sz="1400" dirty="0">
                          <a:latin typeface="Calibri"/>
                          <a:ea typeface="Calibri"/>
                          <a:cs typeface="Times New Roman"/>
                        </a:rPr>
                        <a:t> </a:t>
                      </a:r>
                      <a:r>
                        <a:rPr lang="en-US" sz="1400" dirty="0" err="1">
                          <a:latin typeface="Calibri"/>
                          <a:ea typeface="Calibri"/>
                          <a:cs typeface="Times New Roman"/>
                        </a:rPr>
                        <a:t>ada</a:t>
                      </a: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4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1143000"/>
          <a:ext cx="8686801" cy="3657600"/>
        </p:xfrm>
        <a:graphic>
          <a:graphicData uri="http://schemas.openxmlformats.org/drawingml/2006/table">
            <a:tbl>
              <a:tblPr/>
              <a:tblGrid>
                <a:gridCol w="561077"/>
                <a:gridCol w="1441692"/>
                <a:gridCol w="3113638"/>
                <a:gridCol w="2139980"/>
                <a:gridCol w="1430414"/>
              </a:tblGrid>
              <a:tr h="365760">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600" b="1" dirty="0">
                          <a:latin typeface="Calibri"/>
                          <a:ea typeface="Calibri"/>
                          <a:cs typeface="Times New Roman"/>
                        </a:rPr>
                        <a:t>URUSAN PILIHAN</a:t>
                      </a:r>
                      <a:endParaRPr lang="en-US" sz="16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65760">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600" b="1" dirty="0">
                          <a:latin typeface="Calibri"/>
                          <a:ea typeface="Calibri"/>
                          <a:cs typeface="Times New Roman"/>
                        </a:rPr>
                        <a:t>PERDAGANGAN</a:t>
                      </a:r>
                      <a:endParaRPr lang="en-US" sz="16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65760">
                <a:tc>
                  <a:txBody>
                    <a:bodyPr/>
                    <a:lstStyle/>
                    <a:p>
                      <a:pPr marL="0" marR="0" algn="ctr">
                        <a:lnSpc>
                          <a:spcPct val="115000"/>
                        </a:lnSpc>
                        <a:spcBef>
                          <a:spcPts val="0"/>
                        </a:spcBef>
                        <a:spcAft>
                          <a:spcPts val="0"/>
                        </a:spcAft>
                      </a:pPr>
                      <a:r>
                        <a:rPr lang="en-US" sz="1600" dirty="0" smtClean="0">
                          <a:latin typeface="Calibri"/>
                          <a:ea typeface="Calibri"/>
                          <a:cs typeface="Times New Roman"/>
                        </a:rPr>
                        <a:t>14.</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No:14</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Ekspor</a:t>
                      </a:r>
                      <a:r>
                        <a:rPr lang="en-US" sz="1600" dirty="0">
                          <a:latin typeface="Calibri"/>
                          <a:ea typeface="Calibri"/>
                          <a:cs typeface="Times New Roman"/>
                        </a:rPr>
                        <a:t> </a:t>
                      </a:r>
                      <a:r>
                        <a:rPr lang="en-US" sz="1600" dirty="0" smtClean="0">
                          <a:latin typeface="Calibri"/>
                          <a:ea typeface="Calibri"/>
                          <a:cs typeface="Times New Roman"/>
                        </a:rPr>
                        <a:t>- </a:t>
                      </a:r>
                      <a:r>
                        <a:rPr lang="en-US" sz="1600" dirty="0">
                          <a:latin typeface="Calibri"/>
                          <a:ea typeface="Calibri"/>
                          <a:cs typeface="Times New Roman"/>
                        </a:rPr>
                        <a:t>Import</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Manual </a:t>
                      </a:r>
                      <a:r>
                        <a:rPr lang="en-US" sz="1600" dirty="0" err="1">
                          <a:latin typeface="Calibri"/>
                          <a:ea typeface="Calibri"/>
                          <a:cs typeface="Times New Roman"/>
                        </a:rPr>
                        <a:t>diperbaiki</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600" b="1" dirty="0">
                          <a:latin typeface="Calibri"/>
                          <a:ea typeface="Calibri"/>
                          <a:cs typeface="Times New Roman"/>
                        </a:rPr>
                        <a:t>TRANSMIGRASI (</a:t>
                      </a:r>
                      <a:r>
                        <a:rPr lang="en-US" sz="1600" b="1" dirty="0" err="1">
                          <a:latin typeface="Calibri"/>
                          <a:ea typeface="Calibri"/>
                          <a:cs typeface="Times New Roman"/>
                        </a:rPr>
                        <a:t>pilihan</a:t>
                      </a:r>
                      <a:r>
                        <a:rPr lang="en-US" sz="1600" b="1" dirty="0">
                          <a:latin typeface="Calibri"/>
                          <a:ea typeface="Calibri"/>
                          <a:cs typeface="Times New Roman"/>
                        </a:rPr>
                        <a:t>)</a:t>
                      </a: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65760">
                <a:tc>
                  <a:txBody>
                    <a:bodyPr/>
                    <a:lstStyle/>
                    <a:p>
                      <a:pPr marL="0" marR="0" algn="ctr">
                        <a:lnSpc>
                          <a:spcPct val="115000"/>
                        </a:lnSpc>
                        <a:spcBef>
                          <a:spcPts val="0"/>
                        </a:spcBef>
                        <a:spcAft>
                          <a:spcPts val="0"/>
                        </a:spcAft>
                      </a:pPr>
                      <a:r>
                        <a:rPr lang="en-US" sz="1600" dirty="0" smtClean="0">
                          <a:latin typeface="Calibri"/>
                          <a:ea typeface="Calibri"/>
                          <a:cs typeface="Times New Roman"/>
                        </a:rPr>
                        <a:t>15.</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15</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Transmigrasi</a:t>
                      </a:r>
                      <a:r>
                        <a:rPr lang="en-US" sz="1600" dirty="0">
                          <a:latin typeface="Calibri"/>
                          <a:ea typeface="Calibri"/>
                          <a:cs typeface="Times New Roman"/>
                        </a:rPr>
                        <a:t>  </a:t>
                      </a:r>
                      <a:r>
                        <a:rPr lang="en-US" sz="1600" dirty="0" err="1">
                          <a:latin typeface="Calibri"/>
                          <a:ea typeface="Calibri"/>
                          <a:cs typeface="Times New Roman"/>
                        </a:rPr>
                        <a:t>swakarsa</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Dinormalisasi</a:t>
                      </a:r>
                      <a:r>
                        <a:rPr lang="en-US" sz="1600" dirty="0">
                          <a:latin typeface="Calibri"/>
                          <a:ea typeface="Calibri"/>
                          <a:cs typeface="Times New Roman"/>
                        </a:rPr>
                        <a:t>/</a:t>
                      </a:r>
                      <a:r>
                        <a:rPr lang="en-US" sz="1600" dirty="0" err="1">
                          <a:latin typeface="Calibri"/>
                          <a:ea typeface="Calibri"/>
                          <a:cs typeface="Times New Roman"/>
                        </a:rPr>
                        <a:t>hapus</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600" b="1" dirty="0">
                          <a:latin typeface="Calibri"/>
                          <a:ea typeface="Calibri"/>
                          <a:cs typeface="Times New Roman"/>
                        </a:rPr>
                        <a:t>KEHUTANAN (</a:t>
                      </a:r>
                      <a:r>
                        <a:rPr lang="en-US" sz="1600" b="1" dirty="0" err="1">
                          <a:latin typeface="Calibri"/>
                          <a:ea typeface="Calibri"/>
                          <a:cs typeface="Times New Roman"/>
                        </a:rPr>
                        <a:t>pilihan</a:t>
                      </a:r>
                      <a:r>
                        <a:rPr lang="en-US" sz="1600" b="1" dirty="0">
                          <a:latin typeface="Calibri"/>
                          <a:ea typeface="Calibri"/>
                          <a:cs typeface="Times New Roman"/>
                        </a:rPr>
                        <a:t>)</a:t>
                      </a:r>
                      <a:endParaRPr lang="en-US" sz="16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65760">
                <a:tc>
                  <a:txBody>
                    <a:bodyPr/>
                    <a:lstStyle/>
                    <a:p>
                      <a:pPr marL="0" marR="0" algn="ctr">
                        <a:lnSpc>
                          <a:spcPct val="115000"/>
                        </a:lnSpc>
                        <a:spcBef>
                          <a:spcPts val="0"/>
                        </a:spcBef>
                        <a:spcAft>
                          <a:spcPts val="0"/>
                        </a:spcAft>
                      </a:pPr>
                      <a:r>
                        <a:rPr lang="en-US" sz="1600" dirty="0" smtClean="0">
                          <a:latin typeface="Calibri"/>
                          <a:ea typeface="Calibri"/>
                          <a:cs typeface="Times New Roman"/>
                        </a:rPr>
                        <a:t>16.</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5</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Rehabilitasi</a:t>
                      </a:r>
                      <a:r>
                        <a:rPr lang="en-US" sz="1600" dirty="0">
                          <a:latin typeface="Calibri"/>
                          <a:ea typeface="Calibri"/>
                          <a:cs typeface="Times New Roman"/>
                        </a:rPr>
                        <a:t> </a:t>
                      </a:r>
                      <a:r>
                        <a:rPr lang="en-US" sz="1600" dirty="0" err="1">
                          <a:latin typeface="Calibri"/>
                          <a:ea typeface="Calibri"/>
                          <a:cs typeface="Times New Roman"/>
                        </a:rPr>
                        <a:t>hutan</a:t>
                      </a:r>
                      <a:r>
                        <a:rPr lang="en-US" sz="1600" dirty="0">
                          <a:latin typeface="Calibri"/>
                          <a:ea typeface="Calibri"/>
                          <a:cs typeface="Times New Roman"/>
                        </a:rPr>
                        <a:t> &amp; </a:t>
                      </a:r>
                      <a:r>
                        <a:rPr lang="en-US" sz="1600" dirty="0" err="1">
                          <a:latin typeface="Calibri"/>
                          <a:ea typeface="Calibri"/>
                          <a:cs typeface="Times New Roman"/>
                        </a:rPr>
                        <a:t>lahan</a:t>
                      </a:r>
                      <a:r>
                        <a:rPr lang="en-US" sz="1600" dirty="0">
                          <a:latin typeface="Calibri"/>
                          <a:ea typeface="Calibri"/>
                          <a:cs typeface="Times New Roman"/>
                        </a:rPr>
                        <a:t> </a:t>
                      </a:r>
                      <a:r>
                        <a:rPr lang="en-US" sz="1600" dirty="0" err="1">
                          <a:latin typeface="Calibri"/>
                          <a:ea typeface="Calibri"/>
                          <a:cs typeface="Times New Roman"/>
                        </a:rPr>
                        <a:t>kritis</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Urusan</a:t>
                      </a:r>
                      <a:r>
                        <a:rPr lang="en-US" sz="1600" dirty="0">
                          <a:latin typeface="Calibri"/>
                          <a:ea typeface="Calibri"/>
                          <a:cs typeface="Times New Roman"/>
                        </a:rPr>
                        <a:t>  </a:t>
                      </a:r>
                      <a:r>
                        <a:rPr lang="en-US" sz="1600" dirty="0" err="1">
                          <a:latin typeface="Calibri"/>
                          <a:ea typeface="Calibri"/>
                          <a:cs typeface="Times New Roman"/>
                        </a:rPr>
                        <a:t>Provinsi</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marL="0" marR="0" algn="ctr">
                        <a:lnSpc>
                          <a:spcPct val="115000"/>
                        </a:lnSpc>
                        <a:spcBef>
                          <a:spcPts val="0"/>
                        </a:spcBef>
                        <a:spcAft>
                          <a:spcPts val="0"/>
                        </a:spcAft>
                      </a:pPr>
                      <a:r>
                        <a:rPr lang="en-US" sz="1600" dirty="0" smtClean="0">
                          <a:latin typeface="Calibri"/>
                          <a:ea typeface="Calibri"/>
                          <a:cs typeface="Times New Roman"/>
                        </a:rPr>
                        <a:t>17.</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a:t>
                      </a:r>
                      <a:r>
                        <a:rPr lang="en-US" sz="1600" dirty="0" smtClean="0">
                          <a:latin typeface="Calibri"/>
                          <a:ea typeface="Calibri"/>
                          <a:cs typeface="Times New Roman"/>
                        </a:rPr>
                        <a:t>No: </a:t>
                      </a:r>
                      <a:r>
                        <a:rPr lang="en-US" sz="1600" dirty="0">
                          <a:latin typeface="Calibri"/>
                          <a:ea typeface="Calibri"/>
                          <a:cs typeface="Times New Roman"/>
                        </a:rPr>
                        <a:t>6</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a:latin typeface="Calibri"/>
                          <a:ea typeface="Calibri"/>
                          <a:cs typeface="Times New Roman"/>
                        </a:rPr>
                        <a:t>Kerusakan kawasan hutan</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Urusan</a:t>
                      </a:r>
                      <a:r>
                        <a:rPr lang="en-US" sz="1600" dirty="0">
                          <a:latin typeface="Calibri"/>
                          <a:ea typeface="Calibri"/>
                          <a:cs typeface="Times New Roman"/>
                        </a:rPr>
                        <a:t>  </a:t>
                      </a:r>
                      <a:r>
                        <a:rPr lang="en-US" sz="1600" dirty="0" err="1">
                          <a:latin typeface="Calibri"/>
                          <a:ea typeface="Calibri"/>
                          <a:cs typeface="Times New Roman"/>
                        </a:rPr>
                        <a:t>Provinsi</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ctr">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r>
                        <a:rPr lang="en-US" sz="1600" b="1" dirty="0">
                          <a:latin typeface="Calibri"/>
                          <a:ea typeface="Calibri"/>
                          <a:cs typeface="Times New Roman"/>
                        </a:rPr>
                        <a:t>ENERGI &amp; ESDM (</a:t>
                      </a:r>
                      <a:r>
                        <a:rPr lang="en-US" sz="1600" b="1" dirty="0" err="1">
                          <a:latin typeface="Calibri"/>
                          <a:ea typeface="Calibri"/>
                          <a:cs typeface="Times New Roman"/>
                        </a:rPr>
                        <a:t>pilihan</a:t>
                      </a:r>
                      <a:r>
                        <a:rPr lang="en-US" sz="1600" b="1" dirty="0">
                          <a:latin typeface="Calibri"/>
                          <a:ea typeface="Calibri"/>
                          <a:cs typeface="Times New Roman"/>
                        </a:rPr>
                        <a:t>)</a:t>
                      </a:r>
                      <a:endParaRPr lang="en-US" sz="1600" dirty="0">
                        <a:latin typeface="Calibri"/>
                        <a:ea typeface="Calibri"/>
                        <a:cs typeface="Times New Roman"/>
                      </a:endParaRPr>
                    </a:p>
                  </a:txBody>
                  <a:tcPr marL="19978" marR="199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365760">
                <a:tc>
                  <a:txBody>
                    <a:bodyPr/>
                    <a:lstStyle/>
                    <a:p>
                      <a:pPr marL="0" marR="0" algn="ctr">
                        <a:lnSpc>
                          <a:spcPct val="115000"/>
                        </a:lnSpc>
                        <a:spcBef>
                          <a:spcPts val="0"/>
                        </a:spcBef>
                        <a:spcAft>
                          <a:spcPts val="0"/>
                        </a:spcAft>
                      </a:pPr>
                      <a:r>
                        <a:rPr lang="en-US" sz="1600" dirty="0" smtClean="0">
                          <a:latin typeface="Calibri"/>
                          <a:ea typeface="Calibri"/>
                          <a:cs typeface="Times New Roman"/>
                        </a:rPr>
                        <a:t>18.</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a:latin typeface="Calibri"/>
                          <a:ea typeface="Calibri"/>
                          <a:cs typeface="Times New Roman"/>
                        </a:rPr>
                        <a:t>IKK No: 7</a:t>
                      </a: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r>
                        <a:rPr lang="en-US" sz="1600" dirty="0" err="1">
                          <a:latin typeface="Calibri"/>
                          <a:ea typeface="Calibri"/>
                          <a:cs typeface="Times New Roman"/>
                        </a:rPr>
                        <a:t>Luas</a:t>
                      </a:r>
                      <a:r>
                        <a:rPr lang="en-US" sz="1600" dirty="0">
                          <a:latin typeface="Calibri"/>
                          <a:ea typeface="Calibri"/>
                          <a:cs typeface="Times New Roman"/>
                        </a:rPr>
                        <a:t> </a:t>
                      </a:r>
                      <a:r>
                        <a:rPr lang="en-US" sz="1600" dirty="0" err="1">
                          <a:latin typeface="Calibri"/>
                          <a:ea typeface="Calibri"/>
                          <a:cs typeface="Times New Roman"/>
                        </a:rPr>
                        <a:t>pertambangan</a:t>
                      </a:r>
                      <a:r>
                        <a:rPr lang="en-US" sz="1600" dirty="0">
                          <a:latin typeface="Calibri"/>
                          <a:ea typeface="Calibri"/>
                          <a:cs typeface="Times New Roman"/>
                        </a:rPr>
                        <a:t> </a:t>
                      </a:r>
                      <a:r>
                        <a:rPr lang="en-US" sz="1600" dirty="0" err="1">
                          <a:latin typeface="Calibri"/>
                          <a:ea typeface="Calibri"/>
                          <a:cs typeface="Times New Roman"/>
                        </a:rPr>
                        <a:t>tanpa</a:t>
                      </a:r>
                      <a:r>
                        <a:rPr lang="en-US" sz="1600" dirty="0">
                          <a:latin typeface="Calibri"/>
                          <a:ea typeface="Calibri"/>
                          <a:cs typeface="Times New Roman"/>
                        </a:rPr>
                        <a:t> </a:t>
                      </a:r>
                      <a:r>
                        <a:rPr lang="en-US" sz="1600" dirty="0" err="1">
                          <a:latin typeface="Calibri"/>
                          <a:ea typeface="Calibri"/>
                          <a:cs typeface="Times New Roman"/>
                        </a:rPr>
                        <a:t>ijin</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1600" dirty="0" err="1">
                          <a:latin typeface="Calibri"/>
                          <a:ea typeface="Calibri"/>
                          <a:cs typeface="Times New Roman"/>
                        </a:rPr>
                        <a:t>Urusan</a:t>
                      </a:r>
                      <a:r>
                        <a:rPr lang="en-US" sz="1600" dirty="0">
                          <a:latin typeface="Calibri"/>
                          <a:ea typeface="Calibri"/>
                          <a:cs typeface="Times New Roman"/>
                        </a:rPr>
                        <a:t>  </a:t>
                      </a:r>
                      <a:r>
                        <a:rPr lang="en-US" sz="1600" dirty="0" err="1">
                          <a:latin typeface="Calibri"/>
                          <a:ea typeface="Calibri"/>
                          <a:cs typeface="Times New Roman"/>
                        </a:rPr>
                        <a:t>Provinsi</a:t>
                      </a: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15000"/>
                        </a:lnSpc>
                        <a:spcBef>
                          <a:spcPts val="0"/>
                        </a:spcBef>
                        <a:spcAft>
                          <a:spcPts val="0"/>
                        </a:spcAft>
                      </a:pPr>
                      <a:endParaRPr lang="en-US" sz="1600" dirty="0">
                        <a:latin typeface="Calibri"/>
                        <a:ea typeface="Calibri"/>
                        <a:cs typeface="Times New Roman"/>
                      </a:endParaRPr>
                    </a:p>
                  </a:txBody>
                  <a:tcPr marL="19978" marR="199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576064"/>
          </a:xfrm>
        </p:spPr>
        <p:txBody>
          <a:bodyPr>
            <a:noAutofit/>
          </a:bodyPr>
          <a:lstStyle/>
          <a:p>
            <a:r>
              <a:rPr lang="en-US" sz="2400" b="1" dirty="0">
                <a:ln w="0"/>
                <a:effectLst>
                  <a:outerShdw blurRad="38100" dist="19050" dir="2700000" algn="tl" rotWithShape="0">
                    <a:schemeClr val="dk1">
                      <a:alpha val="40000"/>
                    </a:schemeClr>
                  </a:outerShdw>
                </a:effectLst>
              </a:rPr>
              <a:t>PERBANDINGAN KINERJA LPPD TAHUN </a:t>
            </a:r>
            <a:r>
              <a:rPr lang="en-US" sz="2400" b="1" dirty="0" smtClean="0">
                <a:ln w="0"/>
                <a:effectLst>
                  <a:outerShdw blurRad="38100" dist="19050" dir="2700000" algn="tl" rotWithShape="0">
                    <a:schemeClr val="dk1">
                      <a:alpha val="40000"/>
                    </a:schemeClr>
                  </a:outerShdw>
                </a:effectLst>
              </a:rPr>
              <a:t>2016</a:t>
            </a:r>
            <a:endParaRPr lang="en-US" sz="2400" b="1" dirty="0">
              <a:ln w="0"/>
              <a:effectLst>
                <a:outerShdw blurRad="38100" dist="19050" dir="2700000" algn="tl" rotWithShape="0">
                  <a:schemeClr val="dk1">
                    <a:alpha val="40000"/>
                  </a:schemeClr>
                </a:outerShdw>
              </a:effectLst>
            </a:endParaRPr>
          </a:p>
        </p:txBody>
      </p:sp>
      <p:sp>
        <p:nvSpPr>
          <p:cNvPr id="3" name="Content Placeholder 2"/>
          <p:cNvSpPr>
            <a:spLocks noGrp="1"/>
          </p:cNvSpPr>
          <p:nvPr>
            <p:ph idx="1"/>
          </p:nvPr>
        </p:nvSpPr>
        <p:spPr>
          <a:xfrm>
            <a:off x="457200" y="1124744"/>
            <a:ext cx="8229600" cy="4525963"/>
          </a:xfrm>
          <a:blipFill>
            <a:blip r:embed="rId2" cstate="print"/>
            <a:stretch>
              <a:fillRect/>
            </a:stretch>
          </a:blipFill>
        </p:spPr>
        <p:txBody>
          <a:bodyPr anchor="b"/>
          <a:lstStyle/>
          <a:p>
            <a:pPr algn="ctr"/>
            <a:r>
              <a:rPr lang="en-US" dirty="0">
                <a:hlinkClick r:id="rId3" action="ppaction://hlinkfile"/>
              </a:rPr>
              <a:t>Review </a:t>
            </a:r>
            <a:r>
              <a:rPr lang="en-US" dirty="0" smtClean="0">
                <a:hlinkClick r:id="rId3" action="ppaction://hlinkfile"/>
              </a:rPr>
              <a:t>Sumatera Barat </a:t>
            </a:r>
            <a:r>
              <a:rPr lang="en-US" dirty="0" err="1" smtClean="0">
                <a:hlinkClick r:id="rId3" action="ppaction://hlinkfile"/>
              </a:rPr>
              <a:t>xlsx</a:t>
            </a:r>
            <a:endParaRPr lang="en-US" dirty="0"/>
          </a:p>
        </p:txBody>
      </p:sp>
    </p:spTree>
    <p:extLst>
      <p:ext uri="{BB962C8B-B14F-4D97-AF65-F5344CB8AC3E}">
        <p14:creationId xmlns="" xmlns:p14="http://schemas.microsoft.com/office/powerpoint/2010/main" val="353508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Autofit/>
          </a:bodyPr>
          <a:lstStyle/>
          <a:p>
            <a:r>
              <a:rPr lang="en-US" sz="2800" dirty="0"/>
              <a:t>TEKNIK PENGISIAN IKK</a:t>
            </a:r>
          </a:p>
        </p:txBody>
      </p:sp>
      <p:sp>
        <p:nvSpPr>
          <p:cNvPr id="3" name="Content Placeholder 2"/>
          <p:cNvSpPr>
            <a:spLocks noGrp="1"/>
          </p:cNvSpPr>
          <p:nvPr>
            <p:ph idx="1"/>
          </p:nvPr>
        </p:nvSpPr>
        <p:spPr>
          <a:xfrm>
            <a:off x="457200" y="908720"/>
            <a:ext cx="8229600" cy="5217443"/>
          </a:xfrm>
        </p:spPr>
        <p:txBody>
          <a:bodyPr>
            <a:normAutofit/>
          </a:bodyPr>
          <a:lstStyle/>
          <a:p>
            <a:pPr marL="514350" indent="-514350">
              <a:buFont typeface="+mj-lt"/>
              <a:buAutoNum type="arabicPeriod"/>
            </a:pPr>
            <a:r>
              <a:rPr lang="en-US" sz="2400" dirty="0" err="1"/>
              <a:t>Kertas</a:t>
            </a:r>
            <a:r>
              <a:rPr lang="en-US" sz="2400" dirty="0"/>
              <a:t> </a:t>
            </a:r>
            <a:r>
              <a:rPr lang="en-US" sz="2400" dirty="0" err="1"/>
              <a:t>Kerja</a:t>
            </a: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r>
              <a:rPr lang="en-US" sz="2400" dirty="0" err="1"/>
              <a:t>Elemen</a:t>
            </a:r>
            <a:r>
              <a:rPr lang="en-US" sz="2400" dirty="0"/>
              <a:t> data</a:t>
            </a:r>
          </a:p>
          <a:p>
            <a:pPr marL="514350" indent="-514350">
              <a:buFont typeface="+mj-lt"/>
              <a:buAutoNum type="arabicPeriod"/>
            </a:pPr>
            <a:endParaRPr lang="en-US" sz="2400" dirty="0"/>
          </a:p>
          <a:p>
            <a:pPr marL="514350" indent="-514350">
              <a:buFont typeface="+mj-lt"/>
              <a:buAutoNum type="arabicPeriod"/>
            </a:pPr>
            <a:endParaRPr lang="en-US" sz="2400" dirty="0"/>
          </a:p>
          <a:p>
            <a:pPr marL="514350" indent="-514350">
              <a:buFont typeface="+mj-lt"/>
              <a:buAutoNum type="arabicPeriod"/>
            </a:pPr>
            <a:endParaRPr lang="en-US" sz="2400" dirty="0"/>
          </a:p>
          <a:p>
            <a:pPr marL="0" indent="0">
              <a:buNone/>
            </a:pPr>
            <a:endParaRPr lang="en-US" sz="2400" dirty="0"/>
          </a:p>
        </p:txBody>
      </p:sp>
      <p:pic>
        <p:nvPicPr>
          <p:cNvPr id="4" name="Picture 3"/>
          <p:cNvPicPr>
            <a:picLocks noChangeAspect="1"/>
          </p:cNvPicPr>
          <p:nvPr/>
        </p:nvPicPr>
        <p:blipFill>
          <a:blip r:embed="rId2" cstate="print"/>
          <a:stretch>
            <a:fillRect/>
          </a:stretch>
        </p:blipFill>
        <p:spPr>
          <a:xfrm>
            <a:off x="1046584" y="1412776"/>
            <a:ext cx="7718476" cy="2400757"/>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rotWithShape="1">
          <a:blip r:embed="rId3" cstate="print"/>
          <a:srcRect l="7950" t="20167" r="69956" b="66533"/>
          <a:stretch/>
        </p:blipFill>
        <p:spPr>
          <a:xfrm>
            <a:off x="1046584" y="4437112"/>
            <a:ext cx="6195664" cy="1368152"/>
          </a:xfrm>
          <a:prstGeom prst="rect">
            <a:avLst/>
          </a:prstGeom>
        </p:spPr>
      </p:pic>
      <p:sp>
        <p:nvSpPr>
          <p:cNvPr id="6" name="Freeform 5"/>
          <p:cNvSpPr/>
          <p:nvPr/>
        </p:nvSpPr>
        <p:spPr>
          <a:xfrm>
            <a:off x="5067300" y="4318385"/>
            <a:ext cx="845820" cy="1670935"/>
          </a:xfrm>
          <a:custGeom>
            <a:avLst/>
            <a:gdLst>
              <a:gd name="connsiteX0" fmla="*/ 312420 w 845820"/>
              <a:gd name="connsiteY0" fmla="*/ 2155 h 1670935"/>
              <a:gd name="connsiteX1" fmla="*/ 274320 w 845820"/>
              <a:gd name="connsiteY1" fmla="*/ 40255 h 1670935"/>
              <a:gd name="connsiteX2" fmla="*/ 251460 w 845820"/>
              <a:gd name="connsiteY2" fmla="*/ 55495 h 1670935"/>
              <a:gd name="connsiteX3" fmla="*/ 243840 w 845820"/>
              <a:gd name="connsiteY3" fmla="*/ 78355 h 1670935"/>
              <a:gd name="connsiteX4" fmla="*/ 228600 w 845820"/>
              <a:gd name="connsiteY4" fmla="*/ 101215 h 1670935"/>
              <a:gd name="connsiteX5" fmla="*/ 167640 w 845820"/>
              <a:gd name="connsiteY5" fmla="*/ 185035 h 1670935"/>
              <a:gd name="connsiteX6" fmla="*/ 160020 w 845820"/>
              <a:gd name="connsiteY6" fmla="*/ 207895 h 1670935"/>
              <a:gd name="connsiteX7" fmla="*/ 91440 w 845820"/>
              <a:gd name="connsiteY7" fmla="*/ 367915 h 1670935"/>
              <a:gd name="connsiteX8" fmla="*/ 53340 w 845820"/>
              <a:gd name="connsiteY8" fmla="*/ 459355 h 1670935"/>
              <a:gd name="connsiteX9" fmla="*/ 22860 w 845820"/>
              <a:gd name="connsiteY9" fmla="*/ 596515 h 1670935"/>
              <a:gd name="connsiteX10" fmla="*/ 15240 w 845820"/>
              <a:gd name="connsiteY10" fmla="*/ 680335 h 1670935"/>
              <a:gd name="connsiteX11" fmla="*/ 7620 w 845820"/>
              <a:gd name="connsiteY11" fmla="*/ 703195 h 1670935"/>
              <a:gd name="connsiteX12" fmla="*/ 0 w 845820"/>
              <a:gd name="connsiteY12" fmla="*/ 787015 h 1670935"/>
              <a:gd name="connsiteX13" fmla="*/ 30480 w 845820"/>
              <a:gd name="connsiteY13" fmla="*/ 1053715 h 1670935"/>
              <a:gd name="connsiteX14" fmla="*/ 45720 w 845820"/>
              <a:gd name="connsiteY14" fmla="*/ 1107055 h 1670935"/>
              <a:gd name="connsiteX15" fmla="*/ 53340 w 845820"/>
              <a:gd name="connsiteY15" fmla="*/ 1190875 h 1670935"/>
              <a:gd name="connsiteX16" fmla="*/ 76200 w 845820"/>
              <a:gd name="connsiteY16" fmla="*/ 1305175 h 1670935"/>
              <a:gd name="connsiteX17" fmla="*/ 83820 w 845820"/>
              <a:gd name="connsiteY17" fmla="*/ 1328035 h 1670935"/>
              <a:gd name="connsiteX18" fmla="*/ 99060 w 845820"/>
              <a:gd name="connsiteY18" fmla="*/ 1388995 h 1670935"/>
              <a:gd name="connsiteX19" fmla="*/ 114300 w 845820"/>
              <a:gd name="connsiteY19" fmla="*/ 1411855 h 1670935"/>
              <a:gd name="connsiteX20" fmla="*/ 129540 w 845820"/>
              <a:gd name="connsiteY20" fmla="*/ 1442335 h 1670935"/>
              <a:gd name="connsiteX21" fmla="*/ 144780 w 845820"/>
              <a:gd name="connsiteY21" fmla="*/ 1488055 h 1670935"/>
              <a:gd name="connsiteX22" fmla="*/ 160020 w 845820"/>
              <a:gd name="connsiteY22" fmla="*/ 1510915 h 1670935"/>
              <a:gd name="connsiteX23" fmla="*/ 190500 w 845820"/>
              <a:gd name="connsiteY23" fmla="*/ 1571875 h 1670935"/>
              <a:gd name="connsiteX24" fmla="*/ 213360 w 845820"/>
              <a:gd name="connsiteY24" fmla="*/ 1594735 h 1670935"/>
              <a:gd name="connsiteX25" fmla="*/ 243840 w 845820"/>
              <a:gd name="connsiteY25" fmla="*/ 1640455 h 1670935"/>
              <a:gd name="connsiteX26" fmla="*/ 259080 w 845820"/>
              <a:gd name="connsiteY26" fmla="*/ 1663315 h 1670935"/>
              <a:gd name="connsiteX27" fmla="*/ 304800 w 845820"/>
              <a:gd name="connsiteY27" fmla="*/ 1670935 h 1670935"/>
              <a:gd name="connsiteX28" fmla="*/ 411480 w 845820"/>
              <a:gd name="connsiteY28" fmla="*/ 1663315 h 1670935"/>
              <a:gd name="connsiteX29" fmla="*/ 464820 w 845820"/>
              <a:gd name="connsiteY29" fmla="*/ 1648075 h 1670935"/>
              <a:gd name="connsiteX30" fmla="*/ 510540 w 845820"/>
              <a:gd name="connsiteY30" fmla="*/ 1625215 h 1670935"/>
              <a:gd name="connsiteX31" fmla="*/ 548640 w 845820"/>
              <a:gd name="connsiteY31" fmla="*/ 1617595 h 1670935"/>
              <a:gd name="connsiteX32" fmla="*/ 586740 w 845820"/>
              <a:gd name="connsiteY32" fmla="*/ 1587115 h 1670935"/>
              <a:gd name="connsiteX33" fmla="*/ 601980 w 845820"/>
              <a:gd name="connsiteY33" fmla="*/ 1556635 h 1670935"/>
              <a:gd name="connsiteX34" fmla="*/ 662940 w 845820"/>
              <a:gd name="connsiteY34" fmla="*/ 1472815 h 1670935"/>
              <a:gd name="connsiteX35" fmla="*/ 693420 w 845820"/>
              <a:gd name="connsiteY35" fmla="*/ 1442335 h 1670935"/>
              <a:gd name="connsiteX36" fmla="*/ 746760 w 845820"/>
              <a:gd name="connsiteY36" fmla="*/ 1396615 h 1670935"/>
              <a:gd name="connsiteX37" fmla="*/ 838200 w 845820"/>
              <a:gd name="connsiteY37" fmla="*/ 1259455 h 1670935"/>
              <a:gd name="connsiteX38" fmla="*/ 845820 w 845820"/>
              <a:gd name="connsiteY38" fmla="*/ 1228975 h 1670935"/>
              <a:gd name="connsiteX39" fmla="*/ 838200 w 845820"/>
              <a:gd name="connsiteY39" fmla="*/ 764155 h 1670935"/>
              <a:gd name="connsiteX40" fmla="*/ 830580 w 845820"/>
              <a:gd name="connsiteY40" fmla="*/ 703195 h 1670935"/>
              <a:gd name="connsiteX41" fmla="*/ 822960 w 845820"/>
              <a:gd name="connsiteY41" fmla="*/ 680335 h 1670935"/>
              <a:gd name="connsiteX42" fmla="*/ 800100 w 845820"/>
              <a:gd name="connsiteY42" fmla="*/ 535555 h 1670935"/>
              <a:gd name="connsiteX43" fmla="*/ 792480 w 845820"/>
              <a:gd name="connsiteY43" fmla="*/ 512695 h 1670935"/>
              <a:gd name="connsiteX44" fmla="*/ 784860 w 845820"/>
              <a:gd name="connsiteY44" fmla="*/ 482215 h 1670935"/>
              <a:gd name="connsiteX45" fmla="*/ 777240 w 845820"/>
              <a:gd name="connsiteY45" fmla="*/ 398395 h 1670935"/>
              <a:gd name="connsiteX46" fmla="*/ 716280 w 845820"/>
              <a:gd name="connsiteY46" fmla="*/ 223135 h 1670935"/>
              <a:gd name="connsiteX47" fmla="*/ 693420 w 845820"/>
              <a:gd name="connsiteY47" fmla="*/ 169795 h 1670935"/>
              <a:gd name="connsiteX48" fmla="*/ 670560 w 845820"/>
              <a:gd name="connsiteY48" fmla="*/ 139315 h 1670935"/>
              <a:gd name="connsiteX49" fmla="*/ 624840 w 845820"/>
              <a:gd name="connsiteY49" fmla="*/ 78355 h 1670935"/>
              <a:gd name="connsiteX50" fmla="*/ 601980 w 845820"/>
              <a:gd name="connsiteY50" fmla="*/ 70735 h 1670935"/>
              <a:gd name="connsiteX51" fmla="*/ 571500 w 845820"/>
              <a:gd name="connsiteY51" fmla="*/ 55495 h 1670935"/>
              <a:gd name="connsiteX52" fmla="*/ 518160 w 845820"/>
              <a:gd name="connsiteY52" fmla="*/ 32635 h 1670935"/>
              <a:gd name="connsiteX53" fmla="*/ 411480 w 845820"/>
              <a:gd name="connsiteY53" fmla="*/ 9775 h 1670935"/>
              <a:gd name="connsiteX54" fmla="*/ 312420 w 845820"/>
              <a:gd name="connsiteY54" fmla="*/ 2155 h 167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45820" h="1670935">
                <a:moveTo>
                  <a:pt x="312420" y="2155"/>
                </a:moveTo>
                <a:cubicBezTo>
                  <a:pt x="289560" y="7235"/>
                  <a:pt x="287837" y="28428"/>
                  <a:pt x="274320" y="40255"/>
                </a:cubicBezTo>
                <a:cubicBezTo>
                  <a:pt x="267428" y="46286"/>
                  <a:pt x="257181" y="48344"/>
                  <a:pt x="251460" y="55495"/>
                </a:cubicBezTo>
                <a:cubicBezTo>
                  <a:pt x="246442" y="61767"/>
                  <a:pt x="247432" y="71171"/>
                  <a:pt x="243840" y="78355"/>
                </a:cubicBezTo>
                <a:cubicBezTo>
                  <a:pt x="239744" y="86546"/>
                  <a:pt x="234095" y="93889"/>
                  <a:pt x="228600" y="101215"/>
                </a:cubicBezTo>
                <a:cubicBezTo>
                  <a:pt x="201740" y="137028"/>
                  <a:pt x="190178" y="144466"/>
                  <a:pt x="167640" y="185035"/>
                </a:cubicBezTo>
                <a:cubicBezTo>
                  <a:pt x="163739" y="192056"/>
                  <a:pt x="163109" y="200481"/>
                  <a:pt x="160020" y="207895"/>
                </a:cubicBezTo>
                <a:cubicBezTo>
                  <a:pt x="137700" y="261463"/>
                  <a:pt x="114104" y="314492"/>
                  <a:pt x="91440" y="367915"/>
                </a:cubicBezTo>
                <a:cubicBezTo>
                  <a:pt x="78544" y="398313"/>
                  <a:pt x="60259" y="427068"/>
                  <a:pt x="53340" y="459355"/>
                </a:cubicBezTo>
                <a:cubicBezTo>
                  <a:pt x="28286" y="576275"/>
                  <a:pt x="39300" y="530754"/>
                  <a:pt x="22860" y="596515"/>
                </a:cubicBezTo>
                <a:cubicBezTo>
                  <a:pt x="20320" y="624455"/>
                  <a:pt x="19208" y="652562"/>
                  <a:pt x="15240" y="680335"/>
                </a:cubicBezTo>
                <a:cubicBezTo>
                  <a:pt x="14104" y="688286"/>
                  <a:pt x="8756" y="695244"/>
                  <a:pt x="7620" y="703195"/>
                </a:cubicBezTo>
                <a:cubicBezTo>
                  <a:pt x="3652" y="730968"/>
                  <a:pt x="2540" y="759075"/>
                  <a:pt x="0" y="787015"/>
                </a:cubicBezTo>
                <a:cubicBezTo>
                  <a:pt x="10160" y="875915"/>
                  <a:pt x="17826" y="965136"/>
                  <a:pt x="30480" y="1053715"/>
                </a:cubicBezTo>
                <a:cubicBezTo>
                  <a:pt x="33095" y="1072021"/>
                  <a:pt x="42680" y="1088815"/>
                  <a:pt x="45720" y="1107055"/>
                </a:cubicBezTo>
                <a:cubicBezTo>
                  <a:pt x="50332" y="1134728"/>
                  <a:pt x="49549" y="1163077"/>
                  <a:pt x="53340" y="1190875"/>
                </a:cubicBezTo>
                <a:cubicBezTo>
                  <a:pt x="57138" y="1218724"/>
                  <a:pt x="66603" y="1271586"/>
                  <a:pt x="76200" y="1305175"/>
                </a:cubicBezTo>
                <a:cubicBezTo>
                  <a:pt x="78407" y="1312898"/>
                  <a:pt x="81707" y="1320286"/>
                  <a:pt x="83820" y="1328035"/>
                </a:cubicBezTo>
                <a:cubicBezTo>
                  <a:pt x="89331" y="1348242"/>
                  <a:pt x="91902" y="1369311"/>
                  <a:pt x="99060" y="1388995"/>
                </a:cubicBezTo>
                <a:cubicBezTo>
                  <a:pt x="102190" y="1397602"/>
                  <a:pt x="109756" y="1403904"/>
                  <a:pt x="114300" y="1411855"/>
                </a:cubicBezTo>
                <a:cubicBezTo>
                  <a:pt x="119936" y="1421718"/>
                  <a:pt x="125321" y="1431788"/>
                  <a:pt x="129540" y="1442335"/>
                </a:cubicBezTo>
                <a:cubicBezTo>
                  <a:pt x="135506" y="1457250"/>
                  <a:pt x="135869" y="1474689"/>
                  <a:pt x="144780" y="1488055"/>
                </a:cubicBezTo>
                <a:cubicBezTo>
                  <a:pt x="149860" y="1495675"/>
                  <a:pt x="155635" y="1502875"/>
                  <a:pt x="160020" y="1510915"/>
                </a:cubicBezTo>
                <a:cubicBezTo>
                  <a:pt x="170899" y="1530859"/>
                  <a:pt x="174436" y="1555811"/>
                  <a:pt x="190500" y="1571875"/>
                </a:cubicBezTo>
                <a:lnTo>
                  <a:pt x="213360" y="1594735"/>
                </a:lnTo>
                <a:cubicBezTo>
                  <a:pt x="226751" y="1634909"/>
                  <a:pt x="212129" y="1602402"/>
                  <a:pt x="243840" y="1640455"/>
                </a:cubicBezTo>
                <a:cubicBezTo>
                  <a:pt x="249703" y="1647490"/>
                  <a:pt x="250889" y="1659219"/>
                  <a:pt x="259080" y="1663315"/>
                </a:cubicBezTo>
                <a:cubicBezTo>
                  <a:pt x="272899" y="1670225"/>
                  <a:pt x="289560" y="1668395"/>
                  <a:pt x="304800" y="1670935"/>
                </a:cubicBezTo>
                <a:cubicBezTo>
                  <a:pt x="340360" y="1668395"/>
                  <a:pt x="376047" y="1667252"/>
                  <a:pt x="411480" y="1663315"/>
                </a:cubicBezTo>
                <a:cubicBezTo>
                  <a:pt x="419552" y="1662418"/>
                  <a:pt x="455187" y="1652356"/>
                  <a:pt x="464820" y="1648075"/>
                </a:cubicBezTo>
                <a:cubicBezTo>
                  <a:pt x="480390" y="1641155"/>
                  <a:pt x="494527" y="1631038"/>
                  <a:pt x="510540" y="1625215"/>
                </a:cubicBezTo>
                <a:cubicBezTo>
                  <a:pt x="522712" y="1620789"/>
                  <a:pt x="535940" y="1620135"/>
                  <a:pt x="548640" y="1617595"/>
                </a:cubicBezTo>
                <a:cubicBezTo>
                  <a:pt x="561340" y="1607435"/>
                  <a:pt x="576030" y="1599355"/>
                  <a:pt x="586740" y="1587115"/>
                </a:cubicBezTo>
                <a:cubicBezTo>
                  <a:pt x="594220" y="1578566"/>
                  <a:pt x="595679" y="1566086"/>
                  <a:pt x="601980" y="1556635"/>
                </a:cubicBezTo>
                <a:cubicBezTo>
                  <a:pt x="621144" y="1527890"/>
                  <a:pt x="638511" y="1497244"/>
                  <a:pt x="662940" y="1472815"/>
                </a:cubicBezTo>
                <a:cubicBezTo>
                  <a:pt x="673100" y="1462655"/>
                  <a:pt x="682788" y="1452000"/>
                  <a:pt x="693420" y="1442335"/>
                </a:cubicBezTo>
                <a:cubicBezTo>
                  <a:pt x="710748" y="1426583"/>
                  <a:pt x="731202" y="1414118"/>
                  <a:pt x="746760" y="1396615"/>
                </a:cubicBezTo>
                <a:cubicBezTo>
                  <a:pt x="781181" y="1357891"/>
                  <a:pt x="818150" y="1309581"/>
                  <a:pt x="838200" y="1259455"/>
                </a:cubicBezTo>
                <a:cubicBezTo>
                  <a:pt x="842089" y="1249731"/>
                  <a:pt x="843280" y="1239135"/>
                  <a:pt x="845820" y="1228975"/>
                </a:cubicBezTo>
                <a:cubicBezTo>
                  <a:pt x="843280" y="1074035"/>
                  <a:pt x="842690" y="919051"/>
                  <a:pt x="838200" y="764155"/>
                </a:cubicBezTo>
                <a:cubicBezTo>
                  <a:pt x="837607" y="743685"/>
                  <a:pt x="834243" y="723343"/>
                  <a:pt x="830580" y="703195"/>
                </a:cubicBezTo>
                <a:cubicBezTo>
                  <a:pt x="829143" y="695292"/>
                  <a:pt x="825500" y="687955"/>
                  <a:pt x="822960" y="680335"/>
                </a:cubicBezTo>
                <a:cubicBezTo>
                  <a:pt x="814985" y="608559"/>
                  <a:pt x="817029" y="608915"/>
                  <a:pt x="800100" y="535555"/>
                </a:cubicBezTo>
                <a:cubicBezTo>
                  <a:pt x="798294" y="527729"/>
                  <a:pt x="794687" y="520418"/>
                  <a:pt x="792480" y="512695"/>
                </a:cubicBezTo>
                <a:cubicBezTo>
                  <a:pt x="789603" y="502625"/>
                  <a:pt x="787400" y="492375"/>
                  <a:pt x="784860" y="482215"/>
                </a:cubicBezTo>
                <a:cubicBezTo>
                  <a:pt x="782320" y="454275"/>
                  <a:pt x="783548" y="425732"/>
                  <a:pt x="777240" y="398395"/>
                </a:cubicBezTo>
                <a:cubicBezTo>
                  <a:pt x="771196" y="372203"/>
                  <a:pt x="732211" y="262963"/>
                  <a:pt x="716280" y="223135"/>
                </a:cubicBezTo>
                <a:cubicBezTo>
                  <a:pt x="709096" y="205174"/>
                  <a:pt x="702683" y="186777"/>
                  <a:pt x="693420" y="169795"/>
                </a:cubicBezTo>
                <a:cubicBezTo>
                  <a:pt x="687339" y="158646"/>
                  <a:pt x="677605" y="149882"/>
                  <a:pt x="670560" y="139315"/>
                </a:cubicBezTo>
                <a:cubicBezTo>
                  <a:pt x="654799" y="115674"/>
                  <a:pt x="648973" y="94444"/>
                  <a:pt x="624840" y="78355"/>
                </a:cubicBezTo>
                <a:cubicBezTo>
                  <a:pt x="618157" y="73900"/>
                  <a:pt x="609363" y="73899"/>
                  <a:pt x="601980" y="70735"/>
                </a:cubicBezTo>
                <a:cubicBezTo>
                  <a:pt x="591539" y="66260"/>
                  <a:pt x="581841" y="60195"/>
                  <a:pt x="571500" y="55495"/>
                </a:cubicBezTo>
                <a:cubicBezTo>
                  <a:pt x="553890" y="47490"/>
                  <a:pt x="536511" y="38752"/>
                  <a:pt x="518160" y="32635"/>
                </a:cubicBezTo>
                <a:cubicBezTo>
                  <a:pt x="486687" y="22144"/>
                  <a:pt x="445053" y="14571"/>
                  <a:pt x="411480" y="9775"/>
                </a:cubicBezTo>
                <a:cubicBezTo>
                  <a:pt x="353729" y="1525"/>
                  <a:pt x="335280" y="-2925"/>
                  <a:pt x="312420" y="2155"/>
                </a:cubicBezTo>
                <a:close/>
              </a:path>
            </a:pathLst>
          </a:cu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TextBox 6"/>
          <p:cNvSpPr txBox="1"/>
          <p:nvPr/>
        </p:nvSpPr>
        <p:spPr>
          <a:xfrm>
            <a:off x="6347364" y="3997958"/>
            <a:ext cx="1021433" cy="276999"/>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sz="1200" b="1" dirty="0" err="1">
                <a:latin typeface="Calisto MT" panose="02040603050505030304" pitchFamily="18" charset="0"/>
              </a:rPr>
              <a:t>Elemen</a:t>
            </a:r>
            <a:r>
              <a:rPr lang="en-US" sz="1200" b="1" dirty="0">
                <a:latin typeface="Calisto MT" panose="02040603050505030304" pitchFamily="18" charset="0"/>
              </a:rPr>
              <a:t> data</a:t>
            </a:r>
          </a:p>
        </p:txBody>
      </p:sp>
      <p:cxnSp>
        <p:nvCxnSpPr>
          <p:cNvPr id="9" name="Straight Arrow Connector 8"/>
          <p:cNvCxnSpPr/>
          <p:nvPr/>
        </p:nvCxnSpPr>
        <p:spPr>
          <a:xfrm flipH="1">
            <a:off x="5771300" y="4164830"/>
            <a:ext cx="576064" cy="274319"/>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1" name="TextBox 10"/>
          <p:cNvSpPr txBox="1"/>
          <p:nvPr/>
        </p:nvSpPr>
        <p:spPr>
          <a:xfrm>
            <a:off x="7368797" y="3985487"/>
            <a:ext cx="1462130" cy="646331"/>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b="1" dirty="0" err="1">
                <a:latin typeface="Calisto MT" panose="02040603050505030304" pitchFamily="18" charset="0"/>
              </a:rPr>
              <a:t>Terdiri</a:t>
            </a:r>
            <a:r>
              <a:rPr lang="en-US" sz="1200" b="1" dirty="0">
                <a:latin typeface="Calisto MT" panose="02040603050505030304" pitchFamily="18" charset="0"/>
              </a:rPr>
              <a:t> </a:t>
            </a:r>
            <a:r>
              <a:rPr lang="en-US" sz="1200" b="1" dirty="0" err="1">
                <a:latin typeface="Calisto MT" panose="02040603050505030304" pitchFamily="18" charset="0"/>
              </a:rPr>
              <a:t>dari</a:t>
            </a:r>
            <a:r>
              <a:rPr lang="en-US" sz="1200" b="1" dirty="0">
                <a:latin typeface="Calisto MT" panose="02040603050505030304" pitchFamily="18" charset="0"/>
              </a:rPr>
              <a:t> </a:t>
            </a:r>
            <a:r>
              <a:rPr lang="en-US" sz="1200" b="1" dirty="0" err="1">
                <a:latin typeface="Calisto MT" panose="02040603050505030304" pitchFamily="18" charset="0"/>
              </a:rPr>
              <a:t>unsur</a:t>
            </a:r>
            <a:r>
              <a:rPr lang="en-US" sz="1200" b="1" dirty="0">
                <a:latin typeface="Calisto MT" panose="02040603050505030304" pitchFamily="18" charset="0"/>
              </a:rPr>
              <a:t> </a:t>
            </a:r>
            <a:r>
              <a:rPr lang="en-US" sz="1200" b="1" dirty="0" err="1">
                <a:latin typeface="Calisto MT" panose="02040603050505030304" pitchFamily="18" charset="0"/>
              </a:rPr>
              <a:t>penyebut</a:t>
            </a:r>
            <a:r>
              <a:rPr lang="en-US" sz="1200" b="1" dirty="0">
                <a:latin typeface="Calisto MT" panose="02040603050505030304" pitchFamily="18" charset="0"/>
              </a:rPr>
              <a:t> </a:t>
            </a:r>
            <a:r>
              <a:rPr lang="en-US" sz="1200" b="1" dirty="0" err="1">
                <a:latin typeface="Calisto MT" panose="02040603050505030304" pitchFamily="18" charset="0"/>
              </a:rPr>
              <a:t>dan</a:t>
            </a:r>
            <a:r>
              <a:rPr lang="en-US" sz="1200" b="1" dirty="0">
                <a:latin typeface="Calisto MT" panose="02040603050505030304" pitchFamily="18" charset="0"/>
              </a:rPr>
              <a:t> </a:t>
            </a:r>
            <a:r>
              <a:rPr lang="en-US" sz="1200" b="1" dirty="0" err="1">
                <a:latin typeface="Calisto MT" panose="02040603050505030304" pitchFamily="18" charset="0"/>
              </a:rPr>
              <a:t>pembilang</a:t>
            </a:r>
            <a:endParaRPr lang="en-US" sz="1200" b="1" dirty="0">
              <a:latin typeface="Calisto MT" panose="02040603050505030304" pitchFamily="18" charset="0"/>
            </a:endParaRPr>
          </a:p>
        </p:txBody>
      </p:sp>
      <p:sp>
        <p:nvSpPr>
          <p:cNvPr id="12" name="Freeform 11"/>
          <p:cNvSpPr/>
          <p:nvPr/>
        </p:nvSpPr>
        <p:spPr>
          <a:xfrm>
            <a:off x="6347365" y="4326877"/>
            <a:ext cx="1049114" cy="1622403"/>
          </a:xfrm>
          <a:custGeom>
            <a:avLst/>
            <a:gdLst>
              <a:gd name="connsiteX0" fmla="*/ 313699 w 869959"/>
              <a:gd name="connsiteY0" fmla="*/ 1283 h 1784363"/>
              <a:gd name="connsiteX1" fmla="*/ 260359 w 869959"/>
              <a:gd name="connsiteY1" fmla="*/ 54623 h 1784363"/>
              <a:gd name="connsiteX2" fmla="*/ 207019 w 869959"/>
              <a:gd name="connsiteY2" fmla="*/ 107963 h 1784363"/>
              <a:gd name="connsiteX3" fmla="*/ 176539 w 869959"/>
              <a:gd name="connsiteY3" fmla="*/ 146063 h 1784363"/>
              <a:gd name="connsiteX4" fmla="*/ 85099 w 869959"/>
              <a:gd name="connsiteY4" fmla="*/ 260363 h 1784363"/>
              <a:gd name="connsiteX5" fmla="*/ 31759 w 869959"/>
              <a:gd name="connsiteY5" fmla="*/ 367043 h 1784363"/>
              <a:gd name="connsiteX6" fmla="*/ 24139 w 869959"/>
              <a:gd name="connsiteY6" fmla="*/ 428003 h 1784363"/>
              <a:gd name="connsiteX7" fmla="*/ 1279 w 869959"/>
              <a:gd name="connsiteY7" fmla="*/ 557543 h 1784363"/>
              <a:gd name="connsiteX8" fmla="*/ 8899 w 869959"/>
              <a:gd name="connsiteY8" fmla="*/ 930923 h 1784363"/>
              <a:gd name="connsiteX9" fmla="*/ 46999 w 869959"/>
              <a:gd name="connsiteY9" fmla="*/ 1083323 h 1784363"/>
              <a:gd name="connsiteX10" fmla="*/ 146059 w 869959"/>
              <a:gd name="connsiteY10" fmla="*/ 1266203 h 1784363"/>
              <a:gd name="connsiteX11" fmla="*/ 199399 w 869959"/>
              <a:gd name="connsiteY11" fmla="*/ 1342403 h 1784363"/>
              <a:gd name="connsiteX12" fmla="*/ 252739 w 869959"/>
              <a:gd name="connsiteY12" fmla="*/ 1433843 h 1784363"/>
              <a:gd name="connsiteX13" fmla="*/ 344179 w 869959"/>
              <a:gd name="connsiteY13" fmla="*/ 1578623 h 1784363"/>
              <a:gd name="connsiteX14" fmla="*/ 412759 w 869959"/>
              <a:gd name="connsiteY14" fmla="*/ 1692923 h 1784363"/>
              <a:gd name="connsiteX15" fmla="*/ 458479 w 869959"/>
              <a:gd name="connsiteY15" fmla="*/ 1723403 h 1784363"/>
              <a:gd name="connsiteX16" fmla="*/ 496579 w 869959"/>
              <a:gd name="connsiteY16" fmla="*/ 1753883 h 1784363"/>
              <a:gd name="connsiteX17" fmla="*/ 519439 w 869959"/>
              <a:gd name="connsiteY17" fmla="*/ 1761503 h 1784363"/>
              <a:gd name="connsiteX18" fmla="*/ 580399 w 869959"/>
              <a:gd name="connsiteY18" fmla="*/ 1784363 h 1784363"/>
              <a:gd name="connsiteX19" fmla="*/ 725179 w 869959"/>
              <a:gd name="connsiteY19" fmla="*/ 1731023 h 1784363"/>
              <a:gd name="connsiteX20" fmla="*/ 770899 w 869959"/>
              <a:gd name="connsiteY20" fmla="*/ 1662443 h 1784363"/>
              <a:gd name="connsiteX21" fmla="*/ 808999 w 869959"/>
              <a:gd name="connsiteY21" fmla="*/ 1548143 h 1784363"/>
              <a:gd name="connsiteX22" fmla="*/ 831859 w 869959"/>
              <a:gd name="connsiteY22" fmla="*/ 1494803 h 1784363"/>
              <a:gd name="connsiteX23" fmla="*/ 847099 w 869959"/>
              <a:gd name="connsiteY23" fmla="*/ 1426223 h 1784363"/>
              <a:gd name="connsiteX24" fmla="*/ 869959 w 869959"/>
              <a:gd name="connsiteY24" fmla="*/ 1289063 h 1784363"/>
              <a:gd name="connsiteX25" fmla="*/ 862339 w 869959"/>
              <a:gd name="connsiteY25" fmla="*/ 892823 h 1784363"/>
              <a:gd name="connsiteX26" fmla="*/ 854719 w 869959"/>
              <a:gd name="connsiteY26" fmla="*/ 854723 h 1784363"/>
              <a:gd name="connsiteX27" fmla="*/ 831859 w 869959"/>
              <a:gd name="connsiteY27" fmla="*/ 755663 h 1784363"/>
              <a:gd name="connsiteX28" fmla="*/ 816619 w 869959"/>
              <a:gd name="connsiteY28" fmla="*/ 534683 h 1784363"/>
              <a:gd name="connsiteX29" fmla="*/ 801379 w 869959"/>
              <a:gd name="connsiteY29" fmla="*/ 443243 h 1784363"/>
              <a:gd name="connsiteX30" fmla="*/ 793759 w 869959"/>
              <a:gd name="connsiteY30" fmla="*/ 420383 h 1784363"/>
              <a:gd name="connsiteX31" fmla="*/ 748039 w 869959"/>
              <a:gd name="connsiteY31" fmla="*/ 336563 h 1784363"/>
              <a:gd name="connsiteX32" fmla="*/ 702319 w 869959"/>
              <a:gd name="connsiteY32" fmla="*/ 283223 h 1784363"/>
              <a:gd name="connsiteX33" fmla="*/ 671839 w 869959"/>
              <a:gd name="connsiteY33" fmla="*/ 252743 h 1784363"/>
              <a:gd name="connsiteX34" fmla="*/ 641359 w 869959"/>
              <a:gd name="connsiteY34" fmla="*/ 214643 h 1784363"/>
              <a:gd name="connsiteX35" fmla="*/ 534679 w 869959"/>
              <a:gd name="connsiteY35" fmla="*/ 138443 h 1784363"/>
              <a:gd name="connsiteX36" fmla="*/ 496579 w 869959"/>
              <a:gd name="connsiteY36" fmla="*/ 107963 h 1784363"/>
              <a:gd name="connsiteX37" fmla="*/ 443239 w 869959"/>
              <a:gd name="connsiteY37" fmla="*/ 92723 h 1784363"/>
              <a:gd name="connsiteX38" fmla="*/ 405139 w 869959"/>
              <a:gd name="connsiteY38" fmla="*/ 77483 h 1784363"/>
              <a:gd name="connsiteX39" fmla="*/ 374659 w 869959"/>
              <a:gd name="connsiteY39" fmla="*/ 69863 h 1784363"/>
              <a:gd name="connsiteX40" fmla="*/ 313699 w 869959"/>
              <a:gd name="connsiteY40" fmla="*/ 1283 h 178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69959" h="1784363">
                <a:moveTo>
                  <a:pt x="313699" y="1283"/>
                </a:moveTo>
                <a:cubicBezTo>
                  <a:pt x="294649" y="-1257"/>
                  <a:pt x="314948" y="-6031"/>
                  <a:pt x="260359" y="54623"/>
                </a:cubicBezTo>
                <a:cubicBezTo>
                  <a:pt x="243538" y="73313"/>
                  <a:pt x="222727" y="88328"/>
                  <a:pt x="207019" y="107963"/>
                </a:cubicBezTo>
                <a:cubicBezTo>
                  <a:pt x="196859" y="120663"/>
                  <a:pt x="187249" y="133823"/>
                  <a:pt x="176539" y="146063"/>
                </a:cubicBezTo>
                <a:cubicBezTo>
                  <a:pt x="124823" y="205167"/>
                  <a:pt x="166916" y="127410"/>
                  <a:pt x="85099" y="260363"/>
                </a:cubicBezTo>
                <a:cubicBezTo>
                  <a:pt x="64262" y="294223"/>
                  <a:pt x="49539" y="331483"/>
                  <a:pt x="31759" y="367043"/>
                </a:cubicBezTo>
                <a:cubicBezTo>
                  <a:pt x="29219" y="387363"/>
                  <a:pt x="27374" y="407782"/>
                  <a:pt x="24139" y="428003"/>
                </a:cubicBezTo>
                <a:cubicBezTo>
                  <a:pt x="17212" y="471300"/>
                  <a:pt x="2607" y="513716"/>
                  <a:pt x="1279" y="557543"/>
                </a:cubicBezTo>
                <a:cubicBezTo>
                  <a:pt x="-2492" y="681972"/>
                  <a:pt x="2682" y="806592"/>
                  <a:pt x="8899" y="930923"/>
                </a:cubicBezTo>
                <a:cubicBezTo>
                  <a:pt x="11261" y="978171"/>
                  <a:pt x="29743" y="1038951"/>
                  <a:pt x="46999" y="1083323"/>
                </a:cubicBezTo>
                <a:cubicBezTo>
                  <a:pt x="72323" y="1148441"/>
                  <a:pt x="105817" y="1208715"/>
                  <a:pt x="146059" y="1266203"/>
                </a:cubicBezTo>
                <a:cubicBezTo>
                  <a:pt x="163839" y="1291603"/>
                  <a:pt x="182753" y="1316246"/>
                  <a:pt x="199399" y="1342403"/>
                </a:cubicBezTo>
                <a:cubicBezTo>
                  <a:pt x="218344" y="1372173"/>
                  <a:pt x="235734" y="1402924"/>
                  <a:pt x="252739" y="1433843"/>
                </a:cubicBezTo>
                <a:cubicBezTo>
                  <a:pt x="353722" y="1617449"/>
                  <a:pt x="186138" y="1336913"/>
                  <a:pt x="344179" y="1578623"/>
                </a:cubicBezTo>
                <a:cubicBezTo>
                  <a:pt x="368494" y="1615811"/>
                  <a:pt x="375789" y="1668277"/>
                  <a:pt x="412759" y="1692923"/>
                </a:cubicBezTo>
                <a:cubicBezTo>
                  <a:pt x="427999" y="1703083"/>
                  <a:pt x="443666" y="1712630"/>
                  <a:pt x="458479" y="1723403"/>
                </a:cubicBezTo>
                <a:cubicBezTo>
                  <a:pt x="471632" y="1732969"/>
                  <a:pt x="482787" y="1745263"/>
                  <a:pt x="496579" y="1753883"/>
                </a:cubicBezTo>
                <a:cubicBezTo>
                  <a:pt x="503390" y="1758140"/>
                  <a:pt x="511890" y="1758758"/>
                  <a:pt x="519439" y="1761503"/>
                </a:cubicBezTo>
                <a:cubicBezTo>
                  <a:pt x="539834" y="1768919"/>
                  <a:pt x="560079" y="1776743"/>
                  <a:pt x="580399" y="1784363"/>
                </a:cubicBezTo>
                <a:cubicBezTo>
                  <a:pt x="644303" y="1770669"/>
                  <a:pt x="684923" y="1778598"/>
                  <a:pt x="725179" y="1731023"/>
                </a:cubicBezTo>
                <a:cubicBezTo>
                  <a:pt x="742926" y="1710049"/>
                  <a:pt x="770899" y="1662443"/>
                  <a:pt x="770899" y="1662443"/>
                </a:cubicBezTo>
                <a:cubicBezTo>
                  <a:pt x="787932" y="1602826"/>
                  <a:pt x="784538" y="1609295"/>
                  <a:pt x="808999" y="1548143"/>
                </a:cubicBezTo>
                <a:cubicBezTo>
                  <a:pt x="816183" y="1530182"/>
                  <a:pt x="826089" y="1513267"/>
                  <a:pt x="831859" y="1494803"/>
                </a:cubicBezTo>
                <a:cubicBezTo>
                  <a:pt x="838844" y="1472451"/>
                  <a:pt x="842835" y="1449249"/>
                  <a:pt x="847099" y="1426223"/>
                </a:cubicBezTo>
                <a:cubicBezTo>
                  <a:pt x="855539" y="1380647"/>
                  <a:pt x="869959" y="1289063"/>
                  <a:pt x="869959" y="1289063"/>
                </a:cubicBezTo>
                <a:cubicBezTo>
                  <a:pt x="867419" y="1156983"/>
                  <a:pt x="866971" y="1024846"/>
                  <a:pt x="862339" y="892823"/>
                </a:cubicBezTo>
                <a:cubicBezTo>
                  <a:pt x="861885" y="879879"/>
                  <a:pt x="857529" y="867366"/>
                  <a:pt x="854719" y="854723"/>
                </a:cubicBezTo>
                <a:cubicBezTo>
                  <a:pt x="847368" y="821642"/>
                  <a:pt x="839479" y="788683"/>
                  <a:pt x="831859" y="755663"/>
                </a:cubicBezTo>
                <a:cubicBezTo>
                  <a:pt x="828877" y="701995"/>
                  <a:pt x="824589" y="595789"/>
                  <a:pt x="816619" y="534683"/>
                </a:cubicBezTo>
                <a:cubicBezTo>
                  <a:pt x="812622" y="504042"/>
                  <a:pt x="807439" y="473543"/>
                  <a:pt x="801379" y="443243"/>
                </a:cubicBezTo>
                <a:cubicBezTo>
                  <a:pt x="799804" y="435367"/>
                  <a:pt x="797083" y="427695"/>
                  <a:pt x="793759" y="420383"/>
                </a:cubicBezTo>
                <a:cubicBezTo>
                  <a:pt x="784638" y="400317"/>
                  <a:pt x="765620" y="358539"/>
                  <a:pt x="748039" y="336563"/>
                </a:cubicBezTo>
                <a:cubicBezTo>
                  <a:pt x="733410" y="318277"/>
                  <a:pt x="718071" y="300551"/>
                  <a:pt x="702319" y="283223"/>
                </a:cubicBezTo>
                <a:cubicBezTo>
                  <a:pt x="692654" y="272591"/>
                  <a:pt x="681385" y="263482"/>
                  <a:pt x="671839" y="252743"/>
                </a:cubicBezTo>
                <a:cubicBezTo>
                  <a:pt x="661034" y="240587"/>
                  <a:pt x="653277" y="225710"/>
                  <a:pt x="641359" y="214643"/>
                </a:cubicBezTo>
                <a:cubicBezTo>
                  <a:pt x="489491" y="73623"/>
                  <a:pt x="617580" y="193710"/>
                  <a:pt x="534679" y="138443"/>
                </a:cubicBezTo>
                <a:cubicBezTo>
                  <a:pt x="521147" y="129421"/>
                  <a:pt x="511126" y="115236"/>
                  <a:pt x="496579" y="107963"/>
                </a:cubicBezTo>
                <a:cubicBezTo>
                  <a:pt x="480040" y="99693"/>
                  <a:pt x="460782" y="98571"/>
                  <a:pt x="443239" y="92723"/>
                </a:cubicBezTo>
                <a:cubicBezTo>
                  <a:pt x="430263" y="88398"/>
                  <a:pt x="418115" y="81808"/>
                  <a:pt x="405139" y="77483"/>
                </a:cubicBezTo>
                <a:cubicBezTo>
                  <a:pt x="395204" y="74171"/>
                  <a:pt x="384326" y="73891"/>
                  <a:pt x="374659" y="69863"/>
                </a:cubicBezTo>
                <a:cubicBezTo>
                  <a:pt x="348445" y="58941"/>
                  <a:pt x="332749" y="3823"/>
                  <a:pt x="313699" y="128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552651" y="5159368"/>
            <a:ext cx="1264705" cy="276999"/>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sz="1200" b="1" dirty="0" err="1">
                <a:latin typeface="Calisto MT" panose="02040603050505030304" pitchFamily="18" charset="0"/>
              </a:rPr>
              <a:t>Capaian</a:t>
            </a:r>
            <a:r>
              <a:rPr lang="en-US" sz="1200" b="1" dirty="0">
                <a:latin typeface="Calisto MT" panose="02040603050505030304" pitchFamily="18" charset="0"/>
              </a:rPr>
              <a:t> </a:t>
            </a:r>
            <a:r>
              <a:rPr lang="en-US" sz="1200" b="1" dirty="0" err="1">
                <a:latin typeface="Calisto MT" panose="02040603050505030304" pitchFamily="18" charset="0"/>
              </a:rPr>
              <a:t>kinerja</a:t>
            </a:r>
            <a:endParaRPr lang="en-US" sz="1200" b="1" dirty="0">
              <a:latin typeface="Calisto MT" panose="02040603050505030304" pitchFamily="18" charset="0"/>
            </a:endParaRPr>
          </a:p>
        </p:txBody>
      </p:sp>
      <p:cxnSp>
        <p:nvCxnSpPr>
          <p:cNvPr id="17" name="Straight Arrow Connector 16"/>
          <p:cNvCxnSpPr/>
          <p:nvPr/>
        </p:nvCxnSpPr>
        <p:spPr>
          <a:xfrm flipH="1" flipV="1">
            <a:off x="7409083" y="5016052"/>
            <a:ext cx="763317" cy="1378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9" name="TextBox 18"/>
          <p:cNvSpPr txBox="1"/>
          <p:nvPr/>
        </p:nvSpPr>
        <p:spPr>
          <a:xfrm>
            <a:off x="7552651" y="5409093"/>
            <a:ext cx="1462130" cy="830997"/>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b="1" dirty="0" err="1">
                <a:latin typeface="Calisto MT" panose="02040603050505030304" pitchFamily="18" charset="0"/>
              </a:rPr>
              <a:t>Satuan</a:t>
            </a:r>
            <a:r>
              <a:rPr lang="en-US" sz="1200" b="1" dirty="0">
                <a:latin typeface="Calisto MT" panose="02040603050505030304" pitchFamily="18" charset="0"/>
              </a:rPr>
              <a:t> </a:t>
            </a:r>
            <a:r>
              <a:rPr lang="en-US" sz="1200" b="1" dirty="0" err="1">
                <a:latin typeface="Calisto MT" panose="02040603050505030304" pitchFamily="18" charset="0"/>
              </a:rPr>
              <a:t>yg</a:t>
            </a:r>
            <a:r>
              <a:rPr lang="en-US" sz="1200" b="1" dirty="0">
                <a:latin typeface="Calisto MT" panose="02040603050505030304" pitchFamily="18" charset="0"/>
              </a:rPr>
              <a:t> </a:t>
            </a:r>
            <a:r>
              <a:rPr lang="en-US" sz="1200" b="1" dirty="0" err="1">
                <a:latin typeface="Calisto MT" panose="02040603050505030304" pitchFamily="18" charset="0"/>
              </a:rPr>
              <a:t>biasa</a:t>
            </a:r>
            <a:r>
              <a:rPr lang="en-US" sz="1200" b="1" dirty="0">
                <a:latin typeface="Calisto MT" panose="02040603050505030304" pitchFamily="18" charset="0"/>
              </a:rPr>
              <a:t> </a:t>
            </a:r>
            <a:r>
              <a:rPr lang="en-US" sz="1200" b="1" dirty="0" err="1">
                <a:latin typeface="Calisto MT" panose="02040603050505030304" pitchFamily="18" charset="0"/>
              </a:rPr>
              <a:t>digunakan</a:t>
            </a:r>
            <a:r>
              <a:rPr lang="en-US" sz="1200" b="1" dirty="0">
                <a:latin typeface="Calisto MT" panose="02040603050505030304" pitchFamily="18" charset="0"/>
              </a:rPr>
              <a:t> </a:t>
            </a:r>
            <a:r>
              <a:rPr lang="en-US" sz="1200" b="1" dirty="0" err="1">
                <a:latin typeface="Calisto MT" panose="02040603050505030304" pitchFamily="18" charset="0"/>
              </a:rPr>
              <a:t>a.l</a:t>
            </a:r>
            <a:r>
              <a:rPr lang="en-US" sz="1200" b="1" dirty="0">
                <a:latin typeface="Calisto MT" panose="02040603050505030304" pitchFamily="18" charset="0"/>
              </a:rPr>
              <a:t> :</a:t>
            </a:r>
          </a:p>
          <a:p>
            <a:r>
              <a:rPr lang="en-US" sz="1200" b="1" dirty="0" err="1">
                <a:latin typeface="Calisto MT" panose="02040603050505030304" pitchFamily="18" charset="0"/>
              </a:rPr>
              <a:t>Persentase</a:t>
            </a:r>
            <a:r>
              <a:rPr lang="en-US" sz="1200" b="1" dirty="0">
                <a:latin typeface="Calisto MT" panose="02040603050505030304" pitchFamily="18" charset="0"/>
              </a:rPr>
              <a:t> </a:t>
            </a:r>
            <a:r>
              <a:rPr lang="en-US" sz="1200" b="1" dirty="0" err="1">
                <a:latin typeface="Calisto MT" panose="02040603050505030304" pitchFamily="18" charset="0"/>
              </a:rPr>
              <a:t>dan</a:t>
            </a:r>
            <a:r>
              <a:rPr lang="en-US" sz="1200" b="1" dirty="0">
                <a:latin typeface="Calisto MT" panose="02040603050505030304" pitchFamily="18" charset="0"/>
              </a:rPr>
              <a:t> Unit</a:t>
            </a:r>
          </a:p>
        </p:txBody>
      </p:sp>
    </p:spTree>
    <p:extLst>
      <p:ext uri="{BB962C8B-B14F-4D97-AF65-F5344CB8AC3E}">
        <p14:creationId xmlns="" xmlns:p14="http://schemas.microsoft.com/office/powerpoint/2010/main" val="432114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3929066"/>
            <a:ext cx="8229600" cy="1625593"/>
          </a:xfrm>
        </p:spPr>
        <p:txBody>
          <a:bodyPr/>
          <a:lstStyle/>
          <a:p>
            <a:pPr algn="ctr">
              <a:buNone/>
            </a:pPr>
            <a:r>
              <a:rPr lang="en-US" dirty="0"/>
              <a:t>TERIMA KASIH</a:t>
            </a:r>
          </a:p>
        </p:txBody>
      </p:sp>
      <p:pic>
        <p:nvPicPr>
          <p:cNvPr id="4" name="Picture 3" descr="depdagrilogo.png"/>
          <p:cNvPicPr>
            <a:picLocks noChangeAspect="1"/>
          </p:cNvPicPr>
          <p:nvPr/>
        </p:nvPicPr>
        <p:blipFill>
          <a:blip r:embed="rId2" cstate="print"/>
          <a:srcRect/>
          <a:stretch>
            <a:fillRect/>
          </a:stretch>
        </p:blipFill>
        <p:spPr bwMode="auto">
          <a:xfrm>
            <a:off x="3571868" y="1785926"/>
            <a:ext cx="1747751" cy="19191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Autofit/>
          </a:bodyPr>
          <a:lstStyle/>
          <a:p>
            <a:r>
              <a:rPr lang="en-US" sz="2800" dirty="0"/>
              <a:t>LANJUTAN TEKNIK PENGISIAN IKK</a:t>
            </a:r>
          </a:p>
        </p:txBody>
      </p:sp>
      <p:sp>
        <p:nvSpPr>
          <p:cNvPr id="3" name="Content Placeholder 2"/>
          <p:cNvSpPr>
            <a:spLocks noGrp="1"/>
          </p:cNvSpPr>
          <p:nvPr>
            <p:ph idx="1"/>
          </p:nvPr>
        </p:nvSpPr>
        <p:spPr>
          <a:xfrm>
            <a:off x="457200" y="908720"/>
            <a:ext cx="8229600" cy="5217443"/>
          </a:xfrm>
        </p:spPr>
        <p:txBody>
          <a:bodyPr>
            <a:normAutofit/>
          </a:bodyPr>
          <a:lstStyle/>
          <a:p>
            <a:pPr marL="514350" indent="-514350">
              <a:buFont typeface="+mj-lt"/>
              <a:buAutoNum type="arabicPeriod" startAt="3"/>
            </a:pPr>
            <a:r>
              <a:rPr lang="en-US" sz="2400" dirty="0" err="1"/>
              <a:t>Dokumen</a:t>
            </a:r>
            <a:r>
              <a:rPr lang="en-US" sz="2400" dirty="0"/>
              <a:t> </a:t>
            </a:r>
            <a:r>
              <a:rPr lang="en-US" sz="2400" dirty="0" err="1"/>
              <a:t>pendukung</a:t>
            </a:r>
            <a:endParaRPr lang="en-US" sz="2400" dirty="0"/>
          </a:p>
          <a:p>
            <a:pPr marL="0" indent="0">
              <a:buNone/>
            </a:pPr>
            <a:endParaRPr lang="en-US" sz="2400" dirty="0"/>
          </a:p>
          <a:p>
            <a:pPr marL="0" indent="0">
              <a:buNone/>
            </a:pPr>
            <a:endParaRPr lang="en-US" sz="2400" dirty="0"/>
          </a:p>
        </p:txBody>
      </p:sp>
      <p:pic>
        <p:nvPicPr>
          <p:cNvPr id="5" name="Picture 4"/>
          <p:cNvPicPr>
            <a:picLocks noChangeAspect="1"/>
          </p:cNvPicPr>
          <p:nvPr/>
        </p:nvPicPr>
        <p:blipFill rotWithShape="1">
          <a:blip r:embed="rId2" cstate="print"/>
          <a:srcRect l="1027" t="18902" r="72007" b="39793"/>
          <a:stretch/>
        </p:blipFill>
        <p:spPr>
          <a:xfrm>
            <a:off x="1043608" y="1484784"/>
            <a:ext cx="7560840" cy="4248472"/>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1377146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836712"/>
            <a:ext cx="8229600" cy="5472608"/>
          </a:xfrm>
        </p:spPr>
        <p:txBody>
          <a:bodyPr>
            <a:normAutofit/>
          </a:bodyPr>
          <a:lstStyle/>
          <a:p>
            <a:pPr marL="0" indent="0" algn="just">
              <a:buNone/>
            </a:pPr>
            <a:r>
              <a:rPr lang="en-US" sz="1600" dirty="0" err="1">
                <a:latin typeface="Batang"/>
              </a:rPr>
              <a:t>Beberapa</a:t>
            </a:r>
            <a:r>
              <a:rPr lang="en-US" sz="1600" dirty="0">
                <a:latin typeface="Batang"/>
              </a:rPr>
              <a:t> point yang </a:t>
            </a:r>
            <a:r>
              <a:rPr lang="en-US" sz="1600" dirty="0" err="1">
                <a:latin typeface="Batang"/>
              </a:rPr>
              <a:t>perlu</a:t>
            </a:r>
            <a:r>
              <a:rPr lang="en-US" sz="1600" dirty="0">
                <a:latin typeface="Batang"/>
              </a:rPr>
              <a:t> </a:t>
            </a:r>
            <a:r>
              <a:rPr lang="en-US" sz="1600" dirty="0" err="1">
                <a:latin typeface="Batang"/>
              </a:rPr>
              <a:t>diperhatikan</a:t>
            </a:r>
            <a:r>
              <a:rPr lang="en-US" sz="1600" dirty="0">
                <a:latin typeface="Batang"/>
              </a:rPr>
              <a:t> </a:t>
            </a:r>
            <a:r>
              <a:rPr lang="en-US" sz="1600" dirty="0" err="1">
                <a:latin typeface="Batang"/>
              </a:rPr>
              <a:t>pada</a:t>
            </a:r>
            <a:r>
              <a:rPr lang="en-US" sz="1600" dirty="0">
                <a:latin typeface="Batang"/>
              </a:rPr>
              <a:t> </a:t>
            </a:r>
            <a:r>
              <a:rPr lang="en-US" sz="1600" dirty="0" err="1">
                <a:latin typeface="Batang"/>
              </a:rPr>
              <a:t>saat</a:t>
            </a:r>
            <a:r>
              <a:rPr lang="en-US" sz="1600" dirty="0">
                <a:latin typeface="Batang"/>
              </a:rPr>
              <a:t> </a:t>
            </a:r>
            <a:r>
              <a:rPr lang="en-US" sz="1600" dirty="0" err="1">
                <a:latin typeface="Batang"/>
              </a:rPr>
              <a:t>penyusunan</a:t>
            </a:r>
            <a:r>
              <a:rPr lang="en-US" sz="1600" dirty="0">
                <a:latin typeface="Batang"/>
              </a:rPr>
              <a:t> LPPD yang </a:t>
            </a:r>
            <a:r>
              <a:rPr lang="en-US" sz="1600" dirty="0" err="1">
                <a:latin typeface="Batang"/>
              </a:rPr>
              <a:t>mengakibatkan</a:t>
            </a:r>
            <a:r>
              <a:rPr lang="en-US" sz="1600" dirty="0">
                <a:latin typeface="Batang"/>
              </a:rPr>
              <a:t> </a:t>
            </a:r>
            <a:r>
              <a:rPr lang="en-US" sz="1600" dirty="0" err="1">
                <a:latin typeface="Batang"/>
              </a:rPr>
              <a:t>terjadinya</a:t>
            </a:r>
            <a:r>
              <a:rPr lang="en-US" sz="1600" dirty="0">
                <a:latin typeface="Batang"/>
              </a:rPr>
              <a:t> </a:t>
            </a:r>
            <a:r>
              <a:rPr lang="en-US" sz="1600" dirty="0" err="1">
                <a:latin typeface="Batang"/>
              </a:rPr>
              <a:t>permasalahan</a:t>
            </a:r>
            <a:r>
              <a:rPr lang="en-US" sz="1600" dirty="0">
                <a:latin typeface="Batang"/>
              </a:rPr>
              <a:t> yang </a:t>
            </a:r>
            <a:r>
              <a:rPr lang="en-US" sz="1600" dirty="0" err="1">
                <a:latin typeface="Batang"/>
              </a:rPr>
              <a:t>cukup</a:t>
            </a:r>
            <a:r>
              <a:rPr lang="en-US" sz="1600" dirty="0">
                <a:latin typeface="Batang"/>
              </a:rPr>
              <a:t> </a:t>
            </a:r>
            <a:r>
              <a:rPr lang="en-US" sz="1600" dirty="0" err="1">
                <a:latin typeface="Batang"/>
              </a:rPr>
              <a:t>krusial</a:t>
            </a:r>
            <a:r>
              <a:rPr lang="en-US" sz="1600" dirty="0">
                <a:latin typeface="Batang"/>
              </a:rPr>
              <a:t>, </a:t>
            </a:r>
            <a:r>
              <a:rPr lang="en-US" sz="1600" dirty="0" err="1">
                <a:latin typeface="Batang"/>
              </a:rPr>
              <a:t>antara</a:t>
            </a:r>
            <a:r>
              <a:rPr lang="en-US" sz="1600" dirty="0">
                <a:latin typeface="Batang"/>
              </a:rPr>
              <a:t> lain : </a:t>
            </a:r>
          </a:p>
          <a:p>
            <a:pPr marL="0" indent="0" algn="just">
              <a:buNone/>
            </a:pPr>
            <a:endParaRPr lang="en-US" sz="1600" dirty="0">
              <a:latin typeface="Batang"/>
            </a:endParaRPr>
          </a:p>
          <a:p>
            <a:pPr marL="0" indent="0" algn="just">
              <a:buNone/>
            </a:pPr>
            <a:r>
              <a:rPr lang="en-US" sz="1600" dirty="0">
                <a:latin typeface="Batang"/>
              </a:rPr>
              <a:t>*</a:t>
            </a:r>
            <a:r>
              <a:rPr lang="en-US" sz="1600" dirty="0" err="1">
                <a:latin typeface="Batang"/>
              </a:rPr>
              <a:t>Kesalahan</a:t>
            </a:r>
            <a:r>
              <a:rPr lang="en-US" sz="1600" dirty="0">
                <a:latin typeface="Batang"/>
              </a:rPr>
              <a:t> </a:t>
            </a:r>
            <a:r>
              <a:rPr lang="en-US" sz="1600" dirty="0" err="1">
                <a:latin typeface="Batang"/>
              </a:rPr>
              <a:t>pengetikan</a:t>
            </a:r>
            <a:r>
              <a:rPr lang="en-US" sz="1600" dirty="0">
                <a:latin typeface="Batang"/>
              </a:rPr>
              <a:t>                </a:t>
            </a:r>
            <a:r>
              <a:rPr lang="en-US" sz="1600" dirty="0" err="1">
                <a:latin typeface="Batang"/>
              </a:rPr>
              <a:t>rumus</a:t>
            </a:r>
            <a:r>
              <a:rPr lang="en-US" sz="1600" dirty="0">
                <a:latin typeface="Batang"/>
              </a:rPr>
              <a:t> </a:t>
            </a:r>
            <a:r>
              <a:rPr lang="en-US" sz="1600" dirty="0" err="1">
                <a:latin typeface="Batang"/>
              </a:rPr>
              <a:t>menjadi</a:t>
            </a:r>
            <a:r>
              <a:rPr lang="en-US" sz="1600" dirty="0">
                <a:latin typeface="Batang"/>
              </a:rPr>
              <a:t> error (</a:t>
            </a:r>
            <a:r>
              <a:rPr lang="en-US" sz="1600" dirty="0" err="1">
                <a:latin typeface="Batang"/>
              </a:rPr>
              <a:t>penyebut</a:t>
            </a:r>
            <a:r>
              <a:rPr lang="en-US" sz="1600" dirty="0">
                <a:latin typeface="Batang"/>
              </a:rPr>
              <a:t> </a:t>
            </a:r>
            <a:r>
              <a:rPr lang="en-US" sz="1600" dirty="0" err="1">
                <a:latin typeface="Batang"/>
              </a:rPr>
              <a:t>dan</a:t>
            </a:r>
            <a:r>
              <a:rPr lang="en-US" sz="1600" dirty="0">
                <a:latin typeface="Batang"/>
              </a:rPr>
              <a:t> </a:t>
            </a:r>
            <a:r>
              <a:rPr lang="en-US" sz="1600" dirty="0" err="1">
                <a:latin typeface="Batang"/>
              </a:rPr>
              <a:t>pembilang</a:t>
            </a:r>
            <a:r>
              <a:rPr lang="en-US" sz="1600" dirty="0">
                <a:latin typeface="Batang"/>
              </a:rPr>
              <a:t> </a:t>
            </a:r>
            <a:r>
              <a:rPr lang="en-US" sz="1600" dirty="0" err="1">
                <a:latin typeface="Batang"/>
              </a:rPr>
              <a:t>terbalik</a:t>
            </a:r>
            <a:r>
              <a:rPr lang="en-US" sz="1600" dirty="0">
                <a:latin typeface="Batang"/>
              </a:rPr>
              <a:t>), </a:t>
            </a:r>
            <a:r>
              <a:rPr lang="en-US" sz="1600" dirty="0" err="1">
                <a:latin typeface="Batang"/>
              </a:rPr>
              <a:t>capaian</a:t>
            </a:r>
            <a:r>
              <a:rPr lang="en-US" sz="1600" dirty="0">
                <a:latin typeface="Batang"/>
              </a:rPr>
              <a:t> </a:t>
            </a:r>
            <a:r>
              <a:rPr lang="en-US" sz="1600" dirty="0" err="1">
                <a:latin typeface="Batang"/>
              </a:rPr>
              <a:t>kinerja</a:t>
            </a:r>
            <a:r>
              <a:rPr lang="en-US" sz="1600" dirty="0">
                <a:latin typeface="Batang"/>
              </a:rPr>
              <a:t> </a:t>
            </a:r>
            <a:r>
              <a:rPr lang="en-US" sz="1600" dirty="0" err="1">
                <a:latin typeface="Batang"/>
              </a:rPr>
              <a:t>menjadi</a:t>
            </a:r>
            <a:r>
              <a:rPr lang="en-US" sz="1600" dirty="0">
                <a:latin typeface="Batang"/>
              </a:rPr>
              <a:t> </a:t>
            </a:r>
            <a:r>
              <a:rPr lang="en-US" sz="1600" dirty="0" err="1">
                <a:latin typeface="Batang"/>
              </a:rPr>
              <a:t>rendah</a:t>
            </a:r>
            <a:r>
              <a:rPr lang="en-US" sz="1600" dirty="0">
                <a:latin typeface="Batang"/>
              </a:rPr>
              <a:t> </a:t>
            </a:r>
            <a:r>
              <a:rPr lang="en-US" sz="1600" dirty="0" err="1">
                <a:latin typeface="Batang"/>
              </a:rPr>
              <a:t>atau</a:t>
            </a:r>
            <a:r>
              <a:rPr lang="en-US" sz="1600" dirty="0">
                <a:latin typeface="Batang"/>
              </a:rPr>
              <a:t> </a:t>
            </a:r>
            <a:r>
              <a:rPr lang="en-US" sz="1600" dirty="0" err="1">
                <a:latin typeface="Batang"/>
              </a:rPr>
              <a:t>ekstrem</a:t>
            </a:r>
            <a:r>
              <a:rPr lang="en-US" sz="1600" dirty="0">
                <a:latin typeface="Batang"/>
              </a:rPr>
              <a:t>.</a:t>
            </a:r>
          </a:p>
          <a:p>
            <a:pPr marL="0" indent="0" algn="just">
              <a:buNone/>
            </a:pPr>
            <a:r>
              <a:rPr lang="en-US" sz="1200" dirty="0" err="1">
                <a:latin typeface="Batang"/>
              </a:rPr>
              <a:t>Contoh</a:t>
            </a:r>
            <a:r>
              <a:rPr lang="en-US" sz="1200" dirty="0">
                <a:latin typeface="Batang"/>
              </a:rPr>
              <a:t> 1 : </a:t>
            </a:r>
          </a:p>
          <a:p>
            <a:pPr marL="0" indent="0" algn="just">
              <a:buNone/>
            </a:pPr>
            <a:r>
              <a:rPr lang="en-US" sz="1200" dirty="0">
                <a:latin typeface="Batang"/>
              </a:rPr>
              <a:t>Ratio </a:t>
            </a:r>
            <a:r>
              <a:rPr lang="en-US" sz="1200" dirty="0" err="1">
                <a:latin typeface="Batang"/>
              </a:rPr>
              <a:t>temuan</a:t>
            </a:r>
            <a:r>
              <a:rPr lang="en-US" sz="1200" dirty="0">
                <a:latin typeface="Batang"/>
              </a:rPr>
              <a:t> BPK RI yang </a:t>
            </a:r>
            <a:r>
              <a:rPr lang="en-US" sz="1200" dirty="0" err="1">
                <a:latin typeface="Batang"/>
              </a:rPr>
              <a:t>ditindaklanjuti</a:t>
            </a:r>
            <a:r>
              <a:rPr lang="en-US" sz="1200" dirty="0">
                <a:latin typeface="Batang"/>
              </a:rPr>
              <a:t>                                                                                    = </a:t>
            </a:r>
            <a:r>
              <a:rPr lang="en-US" sz="1200" dirty="0" err="1">
                <a:latin typeface="Batang"/>
              </a:rPr>
              <a:t>salah</a:t>
            </a:r>
            <a:r>
              <a:rPr lang="en-US" sz="1200" dirty="0">
                <a:latin typeface="Batang"/>
              </a:rPr>
              <a:t> </a:t>
            </a:r>
            <a:r>
              <a:rPr lang="en-US" sz="1200" dirty="0" err="1">
                <a:latin typeface="Batang"/>
              </a:rPr>
              <a:t>tolong</a:t>
            </a:r>
            <a:r>
              <a:rPr lang="en-US" sz="1200" dirty="0">
                <a:latin typeface="Batang"/>
              </a:rPr>
              <a:t> </a:t>
            </a:r>
            <a:r>
              <a:rPr lang="en-US" sz="1200" dirty="0" err="1">
                <a:latin typeface="Batang"/>
              </a:rPr>
              <a:t>cek</a:t>
            </a:r>
            <a:endParaRPr lang="en-US" sz="1200" dirty="0">
              <a:latin typeface="Batang"/>
            </a:endParaRPr>
          </a:p>
          <a:p>
            <a:pPr marL="0" indent="0" algn="just">
              <a:buNone/>
            </a:pPr>
            <a:endParaRPr lang="en-US" sz="1200" dirty="0">
              <a:latin typeface="Batang"/>
            </a:endParaRPr>
          </a:p>
          <a:p>
            <a:pPr marL="0" indent="0" algn="just">
              <a:buNone/>
            </a:pPr>
            <a:r>
              <a:rPr lang="en-US" sz="1200" dirty="0" err="1">
                <a:latin typeface="Batang"/>
              </a:rPr>
              <a:t>Contoh</a:t>
            </a:r>
            <a:r>
              <a:rPr lang="en-US" sz="1200" dirty="0">
                <a:latin typeface="Batang"/>
              </a:rPr>
              <a:t> 2 :</a:t>
            </a:r>
          </a:p>
          <a:p>
            <a:pPr marL="0" indent="0" algn="just">
              <a:buNone/>
            </a:pPr>
            <a:r>
              <a:rPr lang="en-US" sz="1200" dirty="0">
                <a:latin typeface="Batang"/>
              </a:rPr>
              <a:t>Ratio </a:t>
            </a:r>
            <a:r>
              <a:rPr lang="en-US" sz="1200" dirty="0" err="1">
                <a:latin typeface="Batang"/>
              </a:rPr>
              <a:t>temuan</a:t>
            </a:r>
            <a:r>
              <a:rPr lang="en-US" sz="1200" dirty="0">
                <a:latin typeface="Batang"/>
              </a:rPr>
              <a:t> BPK RI yang </a:t>
            </a:r>
            <a:r>
              <a:rPr lang="en-US" sz="1200" dirty="0" err="1">
                <a:latin typeface="Batang"/>
              </a:rPr>
              <a:t>ditindaklanjuti</a:t>
            </a:r>
            <a:r>
              <a:rPr lang="en-US" sz="1200" dirty="0">
                <a:latin typeface="Batang"/>
              </a:rPr>
              <a:t>                                                                                 = </a:t>
            </a:r>
            <a:r>
              <a:rPr lang="en-US" sz="1200" b="1" dirty="0">
                <a:solidFill>
                  <a:srgbClr val="FF0000"/>
                </a:solidFill>
                <a:latin typeface="Batang"/>
              </a:rPr>
              <a:t>8.7%</a:t>
            </a: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endParaRPr lang="en-US" sz="700" dirty="0">
              <a:latin typeface="Batang"/>
            </a:endParaRPr>
          </a:p>
          <a:p>
            <a:pPr marL="0" indent="0" algn="just">
              <a:buNone/>
            </a:pPr>
            <a:r>
              <a:rPr lang="en-US" sz="1200" dirty="0" err="1">
                <a:latin typeface="Batang"/>
              </a:rPr>
              <a:t>Seharusnya</a:t>
            </a:r>
            <a:r>
              <a:rPr lang="en-US" sz="1200" dirty="0">
                <a:latin typeface="Batang"/>
              </a:rPr>
              <a:t> :                                                                                             = 87.5%</a:t>
            </a: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r>
              <a:rPr lang="en-US" sz="1600" dirty="0">
                <a:latin typeface="Batang"/>
              </a:rPr>
              <a:t>*</a:t>
            </a:r>
            <a:r>
              <a:rPr lang="en-US" sz="1600" dirty="0" err="1">
                <a:latin typeface="Batang"/>
              </a:rPr>
              <a:t>Irasional</a:t>
            </a:r>
            <a:r>
              <a:rPr lang="en-US" sz="1600" dirty="0">
                <a:latin typeface="Batang"/>
              </a:rPr>
              <a:t> data                  </a:t>
            </a:r>
            <a:r>
              <a:rPr lang="en-US" sz="1600" dirty="0" err="1">
                <a:latin typeface="Batang"/>
              </a:rPr>
              <a:t>ekstrem</a:t>
            </a:r>
            <a:r>
              <a:rPr lang="en-US" sz="1600" dirty="0">
                <a:latin typeface="Batang"/>
              </a:rPr>
              <a:t>.</a:t>
            </a:r>
          </a:p>
          <a:p>
            <a:pPr marL="0" indent="0" algn="just">
              <a:buNone/>
            </a:pPr>
            <a:endParaRPr lang="en-US" sz="1200" dirty="0">
              <a:latin typeface="Batang"/>
            </a:endParaRPr>
          </a:p>
          <a:p>
            <a:pPr marL="0" indent="0" algn="just">
              <a:buNone/>
            </a:pPr>
            <a:r>
              <a:rPr lang="en-US" sz="1200" dirty="0" err="1">
                <a:latin typeface="Batang"/>
              </a:rPr>
              <a:t>Contoh</a:t>
            </a:r>
            <a:r>
              <a:rPr lang="en-US" sz="1200" dirty="0">
                <a:latin typeface="Batang"/>
              </a:rPr>
              <a:t> 3 :</a:t>
            </a:r>
          </a:p>
          <a:p>
            <a:pPr marL="0" indent="0" algn="just">
              <a:buNone/>
            </a:pPr>
            <a:r>
              <a:rPr lang="en-US" sz="1200" dirty="0" err="1">
                <a:latin typeface="Batang"/>
              </a:rPr>
              <a:t>Lingkungan</a:t>
            </a:r>
            <a:r>
              <a:rPr lang="en-US" sz="1200" dirty="0">
                <a:latin typeface="Batang"/>
              </a:rPr>
              <a:t> </a:t>
            </a:r>
            <a:r>
              <a:rPr lang="en-US" sz="1200" dirty="0" err="1">
                <a:latin typeface="Batang"/>
              </a:rPr>
              <a:t>pemukiman</a:t>
            </a:r>
            <a:r>
              <a:rPr lang="en-US" sz="1200" dirty="0">
                <a:latin typeface="Batang"/>
              </a:rPr>
              <a:t> </a:t>
            </a:r>
            <a:r>
              <a:rPr lang="en-US" sz="1200" dirty="0" err="1">
                <a:latin typeface="Batang"/>
              </a:rPr>
              <a:t>kumuh</a:t>
            </a:r>
            <a:r>
              <a:rPr lang="en-US" sz="1200" dirty="0">
                <a:latin typeface="Batang"/>
              </a:rPr>
              <a:t>                                                                                              = </a:t>
            </a:r>
            <a:r>
              <a:rPr lang="en-US" sz="1200" b="1" dirty="0">
                <a:solidFill>
                  <a:srgbClr val="FF0000"/>
                </a:solidFill>
                <a:latin typeface="Batang"/>
              </a:rPr>
              <a:t>100%</a:t>
            </a:r>
            <a:endParaRPr lang="en-US" sz="1600" b="1" dirty="0">
              <a:solidFill>
                <a:srgbClr val="FF0000"/>
              </a:solidFill>
              <a:latin typeface="Batang"/>
            </a:endParaRPr>
          </a:p>
          <a:p>
            <a:pPr marL="0" indent="0" algn="just">
              <a:buNone/>
            </a:pPr>
            <a:endParaRPr lang="en-US" sz="1600" dirty="0">
              <a:latin typeface="Batang"/>
            </a:endParaRPr>
          </a:p>
          <a:p>
            <a:pPr marL="0" indent="0" algn="just">
              <a:buNone/>
            </a:pPr>
            <a:endParaRPr lang="en-US" sz="1600" dirty="0">
              <a:latin typeface="Batang"/>
            </a:endParaRPr>
          </a:p>
        </p:txBody>
      </p:sp>
      <p:cxnSp>
        <p:nvCxnSpPr>
          <p:cNvPr id="5" name="Straight Arrow Connector 4"/>
          <p:cNvCxnSpPr/>
          <p:nvPr/>
        </p:nvCxnSpPr>
        <p:spPr>
          <a:xfrm>
            <a:off x="2600938" y="1826801"/>
            <a:ext cx="864096"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9" name="TextBox 8"/>
          <p:cNvSpPr txBox="1"/>
          <p:nvPr/>
        </p:nvSpPr>
        <p:spPr>
          <a:xfrm>
            <a:off x="3626373" y="2347529"/>
            <a:ext cx="3096344" cy="523220"/>
          </a:xfrm>
          <a:prstGeom prst="rect">
            <a:avLst/>
          </a:prstGeom>
          <a:noFill/>
        </p:spPr>
        <p:txBody>
          <a:bodyPr wrap="square" rtlCol="0">
            <a:spAutoFit/>
          </a:bodyPr>
          <a:lstStyle/>
          <a:p>
            <a:r>
              <a:rPr lang="en-US" sz="1400" u="sng" dirty="0">
                <a:solidFill>
                  <a:srgbClr val="FF0000"/>
                </a:solidFill>
              </a:rPr>
              <a:t>440</a:t>
            </a:r>
            <a:r>
              <a:rPr lang="en-US" sz="1400" dirty="0">
                <a:solidFill>
                  <a:srgbClr val="FF0000"/>
                </a:solidFill>
              </a:rPr>
              <a:t> x 100%  (total </a:t>
            </a:r>
            <a:r>
              <a:rPr lang="en-US" sz="1400" dirty="0" err="1">
                <a:solidFill>
                  <a:srgbClr val="FF0000"/>
                </a:solidFill>
              </a:rPr>
              <a:t>seluruh</a:t>
            </a:r>
            <a:r>
              <a:rPr lang="en-US" sz="1400" dirty="0">
                <a:solidFill>
                  <a:srgbClr val="FF0000"/>
                </a:solidFill>
              </a:rPr>
              <a:t> </a:t>
            </a:r>
            <a:r>
              <a:rPr lang="en-US" sz="1400" dirty="0" err="1">
                <a:solidFill>
                  <a:srgbClr val="FF0000"/>
                </a:solidFill>
              </a:rPr>
              <a:t>rekomendasi</a:t>
            </a:r>
            <a:r>
              <a:rPr lang="en-US" sz="1400" dirty="0">
                <a:solidFill>
                  <a:srgbClr val="FF0000"/>
                </a:solidFill>
              </a:rPr>
              <a:t>)   </a:t>
            </a:r>
          </a:p>
          <a:p>
            <a:r>
              <a:rPr lang="en-US" sz="1400" dirty="0">
                <a:solidFill>
                  <a:srgbClr val="FF0000"/>
                </a:solidFill>
              </a:rPr>
              <a:t>385                (</a:t>
            </a:r>
            <a:r>
              <a:rPr lang="en-US" sz="1400" dirty="0" err="1">
                <a:solidFill>
                  <a:srgbClr val="FF0000"/>
                </a:solidFill>
              </a:rPr>
              <a:t>yg</a:t>
            </a:r>
            <a:r>
              <a:rPr lang="en-US" sz="1400" dirty="0">
                <a:solidFill>
                  <a:srgbClr val="FF0000"/>
                </a:solidFill>
              </a:rPr>
              <a:t> </a:t>
            </a:r>
            <a:r>
              <a:rPr lang="en-US" sz="1400" dirty="0" err="1">
                <a:solidFill>
                  <a:srgbClr val="FF0000"/>
                </a:solidFill>
              </a:rPr>
              <a:t>ditindaklanjuti</a:t>
            </a:r>
            <a:r>
              <a:rPr lang="en-US" sz="1400" dirty="0">
                <a:solidFill>
                  <a:srgbClr val="FF0000"/>
                </a:solidFill>
              </a:rPr>
              <a:t>)</a:t>
            </a:r>
          </a:p>
        </p:txBody>
      </p:sp>
      <p:sp>
        <p:nvSpPr>
          <p:cNvPr id="11" name="TextBox 10"/>
          <p:cNvSpPr txBox="1"/>
          <p:nvPr/>
        </p:nvSpPr>
        <p:spPr>
          <a:xfrm>
            <a:off x="3627320" y="3173541"/>
            <a:ext cx="3310262" cy="523220"/>
          </a:xfrm>
          <a:prstGeom prst="rect">
            <a:avLst/>
          </a:prstGeom>
          <a:noFill/>
        </p:spPr>
        <p:txBody>
          <a:bodyPr wrap="square" rtlCol="0">
            <a:spAutoFit/>
          </a:bodyPr>
          <a:lstStyle/>
          <a:p>
            <a:r>
              <a:rPr lang="en-US" sz="1400" u="sng" dirty="0">
                <a:solidFill>
                  <a:srgbClr val="FF0000"/>
                </a:solidFill>
              </a:rPr>
              <a:t> 38</a:t>
            </a:r>
            <a:r>
              <a:rPr lang="en-US" sz="1400" dirty="0">
                <a:solidFill>
                  <a:srgbClr val="FF0000"/>
                </a:solidFill>
              </a:rPr>
              <a:t>    x 100% (yang </a:t>
            </a:r>
            <a:r>
              <a:rPr lang="en-US" sz="1400" dirty="0" err="1">
                <a:solidFill>
                  <a:srgbClr val="FF0000"/>
                </a:solidFill>
              </a:rPr>
              <a:t>ditindaklanjuti</a:t>
            </a:r>
            <a:r>
              <a:rPr lang="en-US" sz="1400" dirty="0">
                <a:solidFill>
                  <a:srgbClr val="FF0000"/>
                </a:solidFill>
              </a:rPr>
              <a:t>)   </a:t>
            </a:r>
          </a:p>
          <a:p>
            <a:r>
              <a:rPr lang="en-US" sz="1400" dirty="0">
                <a:solidFill>
                  <a:srgbClr val="FF0000"/>
                </a:solidFill>
              </a:rPr>
              <a:t>440                 (total </a:t>
            </a:r>
            <a:r>
              <a:rPr lang="en-US" sz="1400" dirty="0" err="1">
                <a:solidFill>
                  <a:srgbClr val="FF0000"/>
                </a:solidFill>
              </a:rPr>
              <a:t>seluruh</a:t>
            </a:r>
            <a:r>
              <a:rPr lang="en-US" sz="1400" dirty="0">
                <a:solidFill>
                  <a:srgbClr val="FF0000"/>
                </a:solidFill>
              </a:rPr>
              <a:t> </a:t>
            </a:r>
            <a:r>
              <a:rPr lang="en-US" sz="1400" dirty="0" err="1">
                <a:solidFill>
                  <a:srgbClr val="FF0000"/>
                </a:solidFill>
              </a:rPr>
              <a:t>rekomendasi</a:t>
            </a:r>
            <a:r>
              <a:rPr lang="en-US" sz="1400" dirty="0">
                <a:solidFill>
                  <a:srgbClr val="FF0000"/>
                </a:solidFill>
              </a:rPr>
              <a:t>)</a:t>
            </a:r>
          </a:p>
        </p:txBody>
      </p:sp>
      <p:sp>
        <p:nvSpPr>
          <p:cNvPr id="12" name="TextBox 11"/>
          <p:cNvSpPr txBox="1"/>
          <p:nvPr/>
        </p:nvSpPr>
        <p:spPr>
          <a:xfrm>
            <a:off x="1546910" y="3967725"/>
            <a:ext cx="3609920" cy="523220"/>
          </a:xfrm>
          <a:prstGeom prst="rect">
            <a:avLst/>
          </a:prstGeom>
          <a:noFill/>
        </p:spPr>
        <p:txBody>
          <a:bodyPr wrap="square" rtlCol="0">
            <a:spAutoFit/>
          </a:bodyPr>
          <a:lstStyle/>
          <a:p>
            <a:r>
              <a:rPr lang="en-US" sz="1400" u="sng" dirty="0"/>
              <a:t>385</a:t>
            </a:r>
            <a:r>
              <a:rPr lang="en-US" sz="1400" dirty="0"/>
              <a:t>    x 100% (yang </a:t>
            </a:r>
            <a:r>
              <a:rPr lang="en-US" sz="1400" dirty="0" err="1"/>
              <a:t>ditindaklanjuti</a:t>
            </a:r>
            <a:r>
              <a:rPr lang="en-US" sz="1400" dirty="0"/>
              <a:t>)   </a:t>
            </a:r>
          </a:p>
          <a:p>
            <a:r>
              <a:rPr lang="en-US" sz="1400" dirty="0"/>
              <a:t>440                  (total </a:t>
            </a:r>
            <a:r>
              <a:rPr lang="en-US" sz="1400" dirty="0" err="1"/>
              <a:t>seluruh</a:t>
            </a:r>
            <a:r>
              <a:rPr lang="en-US" sz="1400" dirty="0"/>
              <a:t> </a:t>
            </a:r>
            <a:r>
              <a:rPr lang="en-US" sz="1400" dirty="0" err="1"/>
              <a:t>rekomendasi</a:t>
            </a:r>
            <a:r>
              <a:rPr lang="en-US" sz="1400" dirty="0"/>
              <a:t>)</a:t>
            </a:r>
          </a:p>
        </p:txBody>
      </p:sp>
      <p:sp>
        <p:nvSpPr>
          <p:cNvPr id="14" name="TextBox 13"/>
          <p:cNvSpPr txBox="1"/>
          <p:nvPr/>
        </p:nvSpPr>
        <p:spPr>
          <a:xfrm>
            <a:off x="2751193" y="5576074"/>
            <a:ext cx="4087982" cy="523220"/>
          </a:xfrm>
          <a:prstGeom prst="rect">
            <a:avLst/>
          </a:prstGeom>
          <a:noFill/>
        </p:spPr>
        <p:txBody>
          <a:bodyPr wrap="square" rtlCol="0">
            <a:spAutoFit/>
          </a:bodyPr>
          <a:lstStyle/>
          <a:p>
            <a:r>
              <a:rPr lang="en-US" sz="1400" u="sng" dirty="0"/>
              <a:t>1.075</a:t>
            </a:r>
            <a:r>
              <a:rPr lang="en-US" sz="1400" dirty="0"/>
              <a:t> KM   x 100% (</a:t>
            </a:r>
            <a:r>
              <a:rPr lang="en-US" sz="1400" dirty="0" err="1"/>
              <a:t>Luas</a:t>
            </a:r>
            <a:r>
              <a:rPr lang="en-US" sz="1400" dirty="0"/>
              <a:t> </a:t>
            </a:r>
            <a:r>
              <a:rPr lang="en-US" sz="1400" dirty="0" err="1"/>
              <a:t>Lingk</a:t>
            </a:r>
            <a:r>
              <a:rPr lang="en-US" sz="1400" dirty="0"/>
              <a:t>. </a:t>
            </a:r>
            <a:r>
              <a:rPr lang="en-US" sz="1400" dirty="0" err="1"/>
              <a:t>Pemukiman</a:t>
            </a:r>
            <a:r>
              <a:rPr lang="en-US" sz="1400" dirty="0"/>
              <a:t> </a:t>
            </a:r>
            <a:r>
              <a:rPr lang="en-US" sz="1400" dirty="0" err="1"/>
              <a:t>kumuh</a:t>
            </a:r>
            <a:r>
              <a:rPr lang="en-US" sz="1400" dirty="0"/>
              <a:t>)     </a:t>
            </a:r>
          </a:p>
          <a:p>
            <a:r>
              <a:rPr lang="en-US" sz="1400" dirty="0"/>
              <a:t>1.075 KM                 (</a:t>
            </a:r>
            <a:r>
              <a:rPr lang="en-US" sz="1400" dirty="0" err="1"/>
              <a:t>Luas</a:t>
            </a:r>
            <a:r>
              <a:rPr lang="en-US" sz="1400" dirty="0"/>
              <a:t> </a:t>
            </a:r>
            <a:r>
              <a:rPr lang="en-US" sz="1400" dirty="0" err="1"/>
              <a:t>wilayah</a:t>
            </a:r>
            <a:r>
              <a:rPr lang="en-US" sz="1400" dirty="0"/>
              <a:t>)</a:t>
            </a:r>
          </a:p>
        </p:txBody>
      </p:sp>
      <p:cxnSp>
        <p:nvCxnSpPr>
          <p:cNvPr id="15" name="Straight Arrow Connector 14"/>
          <p:cNvCxnSpPr/>
          <p:nvPr/>
        </p:nvCxnSpPr>
        <p:spPr>
          <a:xfrm>
            <a:off x="2168890" y="5085184"/>
            <a:ext cx="86409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0" name="Title 1"/>
          <p:cNvSpPr txBox="1">
            <a:spLocks/>
          </p:cNvSpPr>
          <p:nvPr/>
        </p:nvSpPr>
        <p:spPr>
          <a:xfrm>
            <a:off x="-2803" y="304138"/>
            <a:ext cx="9143999" cy="587365"/>
          </a:xfrm>
          <a:prstGeom prst="rect">
            <a:avLst/>
          </a:prstGeom>
        </p:spPr>
        <p:txBody>
          <a:bodyPr vert="horz" lIns="91440" tIns="45720" rIns="91440" bIns="45720" rtlCol="0" anchor="t">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defRPr sz="1800" b="0" i="0" u="none" strike="noStrike" kern="0" cap="none" spc="0" baseline="0">
                <a:solidFill>
                  <a:srgbClr val="000000"/>
                </a:solidFill>
                <a:uFillTx/>
              </a:defRPr>
            </a:pPr>
            <a:r>
              <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a:cs typeface="Arial"/>
              </a:rPr>
              <a:t>HAL YANG PERLU DIPERHATIKAN</a:t>
            </a:r>
          </a:p>
        </p:txBody>
      </p:sp>
      <p:pic>
        <p:nvPicPr>
          <p:cNvPr id="13" name="Picture 3" descr="depdagrilogo.png"/>
          <p:cNvPicPr>
            <a:picLocks noChangeAspect="1"/>
          </p:cNvPicPr>
          <p:nvPr/>
        </p:nvPicPr>
        <p:blipFill>
          <a:blip r:embed="rId2" cstate="print"/>
          <a:srcRect/>
          <a:stretch>
            <a:fillRect/>
          </a:stretch>
        </p:blipFill>
        <p:spPr bwMode="auto">
          <a:xfrm>
            <a:off x="142844" y="142852"/>
            <a:ext cx="455417" cy="5000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81677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835696" y="3284984"/>
            <a:ext cx="5724128" cy="3219822"/>
          </a:xfrm>
          <a:prstGeom prst="rect">
            <a:avLst/>
          </a:prstGeom>
        </p:spPr>
      </p:pic>
      <p:sp>
        <p:nvSpPr>
          <p:cNvPr id="3" name="Content Placeholder 2"/>
          <p:cNvSpPr>
            <a:spLocks noGrp="1"/>
          </p:cNvSpPr>
          <p:nvPr>
            <p:ph idx="1"/>
          </p:nvPr>
        </p:nvSpPr>
        <p:spPr>
          <a:xfrm>
            <a:off x="467544" y="692696"/>
            <a:ext cx="8229600" cy="6264696"/>
          </a:xfrm>
        </p:spPr>
        <p:txBody>
          <a:bodyPr>
            <a:normAutofit/>
          </a:bodyPr>
          <a:lstStyle/>
          <a:p>
            <a:pPr marL="0" indent="0" algn="just">
              <a:buNone/>
            </a:pPr>
            <a:r>
              <a:rPr lang="en-US" sz="1600" dirty="0">
                <a:latin typeface="Batang"/>
              </a:rPr>
              <a:t>*</a:t>
            </a:r>
            <a:r>
              <a:rPr lang="en-US" sz="1600" dirty="0" err="1">
                <a:latin typeface="Batang"/>
              </a:rPr>
              <a:t>Duplikasi</a:t>
            </a:r>
            <a:r>
              <a:rPr lang="en-US" sz="1600" dirty="0">
                <a:latin typeface="Batang"/>
              </a:rPr>
              <a:t> data                 </a:t>
            </a:r>
            <a:r>
              <a:rPr lang="en-US" sz="1600" dirty="0" err="1">
                <a:latin typeface="Batang"/>
              </a:rPr>
              <a:t>capaian</a:t>
            </a:r>
            <a:r>
              <a:rPr lang="en-US" sz="1600" dirty="0">
                <a:latin typeface="Batang"/>
              </a:rPr>
              <a:t> </a:t>
            </a:r>
            <a:r>
              <a:rPr lang="en-US" sz="1600" dirty="0" err="1">
                <a:latin typeface="Batang"/>
              </a:rPr>
              <a:t>kinerja</a:t>
            </a:r>
            <a:r>
              <a:rPr lang="en-US" sz="1600" dirty="0">
                <a:latin typeface="Batang"/>
              </a:rPr>
              <a:t> </a:t>
            </a:r>
            <a:r>
              <a:rPr lang="en-US" sz="1600" dirty="0" err="1">
                <a:latin typeface="Batang"/>
              </a:rPr>
              <a:t>menjadi</a:t>
            </a:r>
            <a:r>
              <a:rPr lang="en-US" sz="1600" dirty="0">
                <a:latin typeface="Batang"/>
              </a:rPr>
              <a:t> </a:t>
            </a:r>
            <a:r>
              <a:rPr lang="en-US" sz="1600" dirty="0" err="1">
                <a:latin typeface="Batang"/>
              </a:rPr>
              <a:t>ekstrem</a:t>
            </a:r>
            <a:endParaRPr lang="en-US" sz="1600" dirty="0">
              <a:latin typeface="Batang"/>
            </a:endParaRPr>
          </a:p>
          <a:p>
            <a:pPr marL="0" indent="0" algn="just">
              <a:buNone/>
            </a:pPr>
            <a:endParaRPr lang="en-US" sz="1200" dirty="0">
              <a:latin typeface="Batang"/>
            </a:endParaRPr>
          </a:p>
          <a:p>
            <a:pPr marL="0" indent="0" algn="just">
              <a:buNone/>
            </a:pPr>
            <a:r>
              <a:rPr lang="en-US" sz="1200" dirty="0" err="1">
                <a:latin typeface="Batang"/>
              </a:rPr>
              <a:t>Contoh</a:t>
            </a:r>
            <a:r>
              <a:rPr lang="en-US" sz="1200" dirty="0">
                <a:latin typeface="Batang"/>
              </a:rPr>
              <a:t> 4 : </a:t>
            </a:r>
            <a:r>
              <a:rPr lang="en-US" sz="1200" dirty="0" err="1">
                <a:latin typeface="Batang"/>
              </a:rPr>
              <a:t>Nama</a:t>
            </a:r>
            <a:r>
              <a:rPr lang="en-US" sz="1200" dirty="0">
                <a:latin typeface="Batang"/>
              </a:rPr>
              <a:t> SOP </a:t>
            </a:r>
            <a:r>
              <a:rPr lang="en-US" sz="1200" dirty="0" err="1">
                <a:latin typeface="Batang"/>
              </a:rPr>
              <a:t>urusan</a:t>
            </a:r>
            <a:r>
              <a:rPr lang="en-US" sz="1200" dirty="0">
                <a:latin typeface="Batang"/>
              </a:rPr>
              <a:t> </a:t>
            </a:r>
            <a:r>
              <a:rPr lang="en-US" sz="1200" dirty="0" err="1">
                <a:latin typeface="Batang"/>
              </a:rPr>
              <a:t>kesehatan</a:t>
            </a:r>
            <a:r>
              <a:rPr lang="en-US" sz="1200" dirty="0">
                <a:latin typeface="Batang"/>
              </a:rPr>
              <a:t> </a:t>
            </a:r>
            <a:r>
              <a:rPr lang="en-US" sz="1200" dirty="0" err="1">
                <a:latin typeface="Batang"/>
              </a:rPr>
              <a:t>antara</a:t>
            </a:r>
            <a:r>
              <a:rPr lang="en-US" sz="1200" dirty="0">
                <a:latin typeface="Batang"/>
              </a:rPr>
              <a:t> </a:t>
            </a:r>
            <a:r>
              <a:rPr lang="en-US" sz="1200" dirty="0" err="1">
                <a:latin typeface="Batang"/>
              </a:rPr>
              <a:t>satu</a:t>
            </a:r>
            <a:r>
              <a:rPr lang="en-US" sz="1200" dirty="0">
                <a:latin typeface="Batang"/>
              </a:rPr>
              <a:t> </a:t>
            </a:r>
            <a:r>
              <a:rPr lang="en-US" sz="1200" dirty="0" err="1">
                <a:latin typeface="Batang"/>
              </a:rPr>
              <a:t>puskesmas</a:t>
            </a:r>
            <a:r>
              <a:rPr lang="en-US" sz="1200" dirty="0">
                <a:latin typeface="Batang"/>
              </a:rPr>
              <a:t> </a:t>
            </a:r>
            <a:r>
              <a:rPr lang="en-US" sz="1200" dirty="0" err="1">
                <a:latin typeface="Batang"/>
              </a:rPr>
              <a:t>dengan</a:t>
            </a:r>
            <a:r>
              <a:rPr lang="en-US" sz="1200" dirty="0">
                <a:latin typeface="Batang"/>
              </a:rPr>
              <a:t> </a:t>
            </a:r>
            <a:r>
              <a:rPr lang="en-US" sz="1200" dirty="0" err="1">
                <a:latin typeface="Batang"/>
              </a:rPr>
              <a:t>puskesmas</a:t>
            </a:r>
            <a:r>
              <a:rPr lang="en-US" sz="1200" dirty="0">
                <a:latin typeface="Batang"/>
              </a:rPr>
              <a:t> yang lain </a:t>
            </a:r>
            <a:r>
              <a:rPr lang="en-US" sz="1200" dirty="0" err="1">
                <a:latin typeface="Batang"/>
              </a:rPr>
              <a:t>sama</a:t>
            </a:r>
            <a:r>
              <a:rPr lang="en-US" sz="1200" dirty="0">
                <a:latin typeface="Batang"/>
              </a:rPr>
              <a:t> </a:t>
            </a: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endParaRPr lang="en-US" sz="1200" dirty="0">
              <a:latin typeface="Batang"/>
            </a:endParaRPr>
          </a:p>
          <a:p>
            <a:pPr marL="0" indent="0" algn="just">
              <a:buNone/>
            </a:pPr>
            <a:r>
              <a:rPr lang="en-US" sz="1200" dirty="0" err="1">
                <a:latin typeface="Batang"/>
              </a:rPr>
              <a:t>Jumlah</a:t>
            </a:r>
            <a:r>
              <a:rPr lang="en-US" sz="1200" dirty="0">
                <a:latin typeface="Batang"/>
              </a:rPr>
              <a:t> SOP “</a:t>
            </a:r>
            <a:r>
              <a:rPr lang="en-US" sz="1200" dirty="0" err="1">
                <a:latin typeface="Batang"/>
              </a:rPr>
              <a:t>Rawat</a:t>
            </a:r>
            <a:r>
              <a:rPr lang="en-US" sz="1200" dirty="0">
                <a:latin typeface="Batang"/>
              </a:rPr>
              <a:t> </a:t>
            </a:r>
            <a:r>
              <a:rPr lang="en-US" sz="1200" dirty="0" err="1">
                <a:latin typeface="Batang"/>
              </a:rPr>
              <a:t>Inap</a:t>
            </a:r>
            <a:r>
              <a:rPr lang="en-US" sz="1200" dirty="0">
                <a:latin typeface="Batang"/>
              </a:rPr>
              <a:t>” </a:t>
            </a:r>
            <a:r>
              <a:rPr lang="en-US" sz="1200" dirty="0" err="1">
                <a:latin typeface="Batang"/>
              </a:rPr>
              <a:t>dihitung</a:t>
            </a:r>
            <a:r>
              <a:rPr lang="en-US" sz="1200" dirty="0">
                <a:latin typeface="Batang"/>
              </a:rPr>
              <a:t> 1 </a:t>
            </a:r>
            <a:r>
              <a:rPr lang="en-US" sz="1200" dirty="0" err="1">
                <a:latin typeface="Batang"/>
              </a:rPr>
              <a:t>buah</a:t>
            </a:r>
            <a:r>
              <a:rPr lang="en-US" sz="1200" dirty="0">
                <a:latin typeface="Batang"/>
              </a:rPr>
              <a:t> SOP </a:t>
            </a:r>
            <a:r>
              <a:rPr lang="en-US" sz="1200" dirty="0" err="1">
                <a:latin typeface="Batang"/>
              </a:rPr>
              <a:t>tidak</a:t>
            </a:r>
            <a:r>
              <a:rPr lang="en-US" sz="1200" dirty="0">
                <a:latin typeface="Batang"/>
              </a:rPr>
              <a:t> </a:t>
            </a:r>
            <a:r>
              <a:rPr lang="en-US" sz="1200" dirty="0" err="1">
                <a:latin typeface="Batang"/>
              </a:rPr>
              <a:t>dihitung</a:t>
            </a:r>
            <a:r>
              <a:rPr lang="en-US" sz="1200" dirty="0">
                <a:latin typeface="Batang"/>
              </a:rPr>
              <a:t> 3 </a:t>
            </a:r>
            <a:r>
              <a:rPr lang="en-US" sz="1200" dirty="0" err="1">
                <a:latin typeface="Batang"/>
              </a:rPr>
              <a:t>Buah</a:t>
            </a:r>
            <a:r>
              <a:rPr lang="en-US" sz="1200" dirty="0">
                <a:latin typeface="Batang"/>
              </a:rPr>
              <a:t> SOP</a:t>
            </a:r>
          </a:p>
          <a:p>
            <a:pPr marL="0" indent="0" algn="just">
              <a:buNone/>
            </a:pPr>
            <a:endParaRPr lang="en-US" sz="1600" dirty="0">
              <a:latin typeface="Batang"/>
            </a:endParaRPr>
          </a:p>
          <a:p>
            <a:pPr marL="0" indent="0" algn="just">
              <a:buNone/>
            </a:pPr>
            <a:r>
              <a:rPr lang="en-US" sz="1600" dirty="0" err="1">
                <a:latin typeface="Batang"/>
              </a:rPr>
              <a:t>Kesalahan</a:t>
            </a:r>
            <a:r>
              <a:rPr lang="en-US" sz="1600" dirty="0">
                <a:latin typeface="Batang"/>
              </a:rPr>
              <a:t> format template </a:t>
            </a:r>
            <a:r>
              <a:rPr lang="en-US" sz="1600" i="1" dirty="0" err="1">
                <a:latin typeface="Batang"/>
              </a:rPr>
              <a:t>Wordsheet</a:t>
            </a:r>
            <a:r>
              <a:rPr lang="en-US" sz="1600" i="1" dirty="0">
                <a:latin typeface="Batang"/>
              </a:rPr>
              <a:t>                    </a:t>
            </a:r>
            <a:r>
              <a:rPr lang="en-US" sz="1600" dirty="0" err="1">
                <a:latin typeface="Batang"/>
              </a:rPr>
              <a:t>kinerja</a:t>
            </a:r>
            <a:r>
              <a:rPr lang="en-US" sz="1600" dirty="0">
                <a:latin typeface="Batang"/>
              </a:rPr>
              <a:t> </a:t>
            </a:r>
            <a:r>
              <a:rPr lang="en-US" sz="1600" dirty="0" err="1">
                <a:latin typeface="Batang"/>
              </a:rPr>
              <a:t>tidak</a:t>
            </a:r>
            <a:r>
              <a:rPr lang="en-US" sz="1600" dirty="0">
                <a:latin typeface="Batang"/>
              </a:rPr>
              <a:t> </a:t>
            </a:r>
            <a:r>
              <a:rPr lang="en-US" sz="1600" dirty="0" err="1">
                <a:latin typeface="Batang"/>
              </a:rPr>
              <a:t>dapat</a:t>
            </a:r>
            <a:r>
              <a:rPr lang="en-US" sz="1600" dirty="0">
                <a:latin typeface="Batang"/>
              </a:rPr>
              <a:t> </a:t>
            </a:r>
            <a:r>
              <a:rPr lang="en-US" sz="1600" dirty="0" err="1">
                <a:latin typeface="Batang"/>
              </a:rPr>
              <a:t>dinilai</a:t>
            </a:r>
            <a:r>
              <a:rPr lang="en-US" sz="1600" dirty="0">
                <a:latin typeface="Batang"/>
              </a:rPr>
              <a:t>                </a:t>
            </a:r>
          </a:p>
          <a:p>
            <a:pPr marL="0" indent="0" algn="just">
              <a:buNone/>
            </a:pPr>
            <a:endParaRPr lang="en-US" sz="1600" dirty="0">
              <a:latin typeface="Batang"/>
            </a:endParaRPr>
          </a:p>
          <a:p>
            <a:pPr marL="0" indent="0" algn="just">
              <a:buNone/>
            </a:pPr>
            <a:endParaRPr lang="en-US" sz="1600" dirty="0">
              <a:latin typeface="Batang"/>
            </a:endParaRPr>
          </a:p>
          <a:p>
            <a:pPr marL="0" indent="0" algn="just">
              <a:buNone/>
            </a:pPr>
            <a:endParaRPr lang="en-US" sz="1600" dirty="0">
              <a:latin typeface="Batang"/>
            </a:endParaRPr>
          </a:p>
          <a:p>
            <a:pPr marL="0" indent="0" algn="just">
              <a:buNone/>
            </a:pPr>
            <a:endParaRPr lang="en-US" sz="1600" dirty="0">
              <a:latin typeface="Batang"/>
            </a:endParaRPr>
          </a:p>
          <a:p>
            <a:pPr marL="0" indent="0" algn="just">
              <a:buNone/>
            </a:pPr>
            <a:endParaRPr lang="en-US" sz="1600" dirty="0">
              <a:latin typeface="Batang"/>
            </a:endParaRPr>
          </a:p>
        </p:txBody>
      </p:sp>
      <p:cxnSp>
        <p:nvCxnSpPr>
          <p:cNvPr id="5" name="Straight Arrow Connector 4"/>
          <p:cNvCxnSpPr/>
          <p:nvPr/>
        </p:nvCxnSpPr>
        <p:spPr>
          <a:xfrm>
            <a:off x="1966625" y="871211"/>
            <a:ext cx="864096"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aphicFrame>
        <p:nvGraphicFramePr>
          <p:cNvPr id="10" name="Table 9"/>
          <p:cNvGraphicFramePr>
            <a:graphicFrameLocks noGrp="1"/>
          </p:cNvGraphicFramePr>
          <p:nvPr>
            <p:extLst>
              <p:ext uri="{D42A27DB-BD31-4B8C-83A1-F6EECF244321}">
                <p14:modId xmlns="" xmlns:p14="http://schemas.microsoft.com/office/powerpoint/2010/main" val="2117291450"/>
              </p:ext>
            </p:extLst>
          </p:nvPr>
        </p:nvGraphicFramePr>
        <p:xfrm>
          <a:off x="539552" y="1499503"/>
          <a:ext cx="6096000" cy="741680"/>
        </p:xfrm>
        <a:graphic>
          <a:graphicData uri="http://schemas.openxmlformats.org/drawingml/2006/table">
            <a:tbl>
              <a:tblPr firstRow="1" bandRow="1">
                <a:tableStyleId>{5C22544A-7EE6-4342-B048-85BDC9FD1C3A}</a:tableStyleId>
              </a:tblPr>
              <a:tblGrid>
                <a:gridCol w="2032000">
                  <a:extLst>
                    <a:ext uri="{9D8B030D-6E8A-4147-A177-3AD203B41FA5}">
                      <a16:colId xmlns="" xmlns:a16="http://schemas.microsoft.com/office/drawing/2014/main" val="20000"/>
                    </a:ext>
                  </a:extLst>
                </a:gridCol>
                <a:gridCol w="2032000">
                  <a:extLst>
                    <a:ext uri="{9D8B030D-6E8A-4147-A177-3AD203B41FA5}">
                      <a16:colId xmlns="" xmlns:a16="http://schemas.microsoft.com/office/drawing/2014/main" val="20001"/>
                    </a:ext>
                  </a:extLst>
                </a:gridCol>
                <a:gridCol w="2032000">
                  <a:extLst>
                    <a:ext uri="{9D8B030D-6E8A-4147-A177-3AD203B41FA5}">
                      <a16:colId xmlns="" xmlns:a16="http://schemas.microsoft.com/office/drawing/2014/main" val="20002"/>
                    </a:ext>
                  </a:extLst>
                </a:gridCol>
              </a:tblGrid>
              <a:tr h="370840">
                <a:tc>
                  <a:txBody>
                    <a:bodyPr/>
                    <a:lstStyle/>
                    <a:p>
                      <a:r>
                        <a:rPr lang="en-US" sz="1200" dirty="0" err="1"/>
                        <a:t>Puskesmas</a:t>
                      </a:r>
                      <a:r>
                        <a:rPr lang="en-US" sz="1200" baseline="0" dirty="0"/>
                        <a:t> A</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t>Puskesmas</a:t>
                      </a:r>
                      <a:r>
                        <a:rPr lang="en-US" sz="1200" baseline="0" dirty="0"/>
                        <a:t> B</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t>Puskesmas</a:t>
                      </a:r>
                      <a:r>
                        <a:rPr lang="en-US" sz="1200" baseline="0" dirty="0"/>
                        <a:t> C</a:t>
                      </a:r>
                      <a:endParaRPr lang="en-US" sz="1200" dirty="0"/>
                    </a:p>
                  </a:txBody>
                  <a:tcPr/>
                </a:tc>
                <a:extLst>
                  <a:ext uri="{0D108BD9-81ED-4DB2-BD59-A6C34878D82A}">
                    <a16:rowId xmlns="" xmlns:a16="http://schemas.microsoft.com/office/drawing/2014/main" val="10000"/>
                  </a:ext>
                </a:extLst>
              </a:tr>
              <a:tr h="370840">
                <a:tc>
                  <a:txBody>
                    <a:bodyPr/>
                    <a:lstStyle/>
                    <a:p>
                      <a:r>
                        <a:rPr lang="en-US" sz="1200" dirty="0"/>
                        <a:t>SOP </a:t>
                      </a:r>
                      <a:r>
                        <a:rPr lang="en-US" sz="1200" dirty="0" err="1"/>
                        <a:t>Rawat</a:t>
                      </a:r>
                      <a:r>
                        <a:rPr lang="en-US" sz="1200" baseline="0" dirty="0"/>
                        <a:t> </a:t>
                      </a:r>
                      <a:r>
                        <a:rPr lang="en-US" sz="1200" baseline="0" dirty="0" err="1"/>
                        <a:t>Inap</a:t>
                      </a:r>
                      <a:r>
                        <a:rPr lang="en-US" sz="1200" baseline="0" dirty="0"/>
                        <a:t> </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SOP </a:t>
                      </a:r>
                      <a:r>
                        <a:rPr lang="en-US" sz="1200" dirty="0" err="1"/>
                        <a:t>Rawat</a:t>
                      </a:r>
                      <a:r>
                        <a:rPr lang="en-US" sz="1200" baseline="0" dirty="0"/>
                        <a:t> </a:t>
                      </a:r>
                      <a:r>
                        <a:rPr lang="en-US" sz="1200" baseline="0" dirty="0" err="1"/>
                        <a:t>Inap</a:t>
                      </a:r>
                      <a:r>
                        <a:rPr lang="en-US" sz="1200" baseline="0" dirty="0"/>
                        <a:t> </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SOP </a:t>
                      </a:r>
                      <a:r>
                        <a:rPr lang="en-US" sz="1200" dirty="0" err="1"/>
                        <a:t>Rawat</a:t>
                      </a:r>
                      <a:r>
                        <a:rPr lang="en-US" sz="1200" baseline="0" dirty="0"/>
                        <a:t> </a:t>
                      </a:r>
                      <a:r>
                        <a:rPr lang="en-US" sz="1200" baseline="0" dirty="0" err="1"/>
                        <a:t>Inap</a:t>
                      </a:r>
                      <a:r>
                        <a:rPr lang="en-US" sz="1200" baseline="0" dirty="0"/>
                        <a:t> </a:t>
                      </a:r>
                      <a:endParaRPr lang="en-US" sz="1200" dirty="0"/>
                    </a:p>
                  </a:txBody>
                  <a:tcPr/>
                </a:tc>
                <a:extLst>
                  <a:ext uri="{0D108BD9-81ED-4DB2-BD59-A6C34878D82A}">
                    <a16:rowId xmlns="" xmlns:a16="http://schemas.microsoft.com/office/drawing/2014/main" val="10001"/>
                  </a:ext>
                </a:extLst>
              </a:tr>
            </a:tbl>
          </a:graphicData>
        </a:graphic>
      </p:graphicFrame>
      <p:cxnSp>
        <p:nvCxnSpPr>
          <p:cNvPr id="15" name="Straight Arrow Connector 14"/>
          <p:cNvCxnSpPr/>
          <p:nvPr/>
        </p:nvCxnSpPr>
        <p:spPr>
          <a:xfrm>
            <a:off x="4572000" y="3068960"/>
            <a:ext cx="864096"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6" name="Picture 3" descr="depdagrilogo.png"/>
          <p:cNvPicPr>
            <a:picLocks noChangeAspect="1"/>
          </p:cNvPicPr>
          <p:nvPr/>
        </p:nvPicPr>
        <p:blipFill>
          <a:blip r:embed="rId3" cstate="print"/>
          <a:srcRect/>
          <a:stretch>
            <a:fillRect/>
          </a:stretch>
        </p:blipFill>
        <p:spPr bwMode="auto">
          <a:xfrm>
            <a:off x="142844" y="142852"/>
            <a:ext cx="455417" cy="5000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1354551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40"/>
          <p:cNvSpPr>
            <a:spLocks noChangeArrowheads="1"/>
          </p:cNvSpPr>
          <p:nvPr/>
        </p:nvSpPr>
        <p:spPr bwMode="auto">
          <a:xfrm>
            <a:off x="4500563" y="1643063"/>
            <a:ext cx="1428750" cy="250031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noFill/>
          <a:ln w="9525">
            <a:solidFill>
              <a:schemeClr val="tx1"/>
            </a:solidFill>
            <a:miter lim="800000"/>
            <a:headEnd/>
            <a:tailEnd/>
          </a:ln>
        </p:spPr>
        <p:txBody>
          <a:bodyPr wrap="none" anchor="ctr"/>
          <a:lstStyle/>
          <a:p>
            <a:pPr fontAlgn="base">
              <a:spcBef>
                <a:spcPct val="0"/>
              </a:spcBef>
              <a:spcAft>
                <a:spcPct val="0"/>
              </a:spcAft>
            </a:pPr>
            <a:r>
              <a:rPr lang="en-US" altLang="en-US" smtClean="0">
                <a:solidFill>
                  <a:prstClr val="black"/>
                </a:solidFill>
                <a:latin typeface="Bookman Old Style" pitchFamily="18" charset="0"/>
                <a:cs typeface="Arial" pitchFamily="34" charset="0"/>
              </a:rPr>
              <a:t>TIM</a:t>
            </a:r>
          </a:p>
          <a:p>
            <a:pPr fontAlgn="base">
              <a:spcBef>
                <a:spcPct val="0"/>
              </a:spcBef>
              <a:spcAft>
                <a:spcPct val="0"/>
              </a:spcAft>
            </a:pPr>
            <a:r>
              <a:rPr lang="en-US" altLang="en-US" smtClean="0">
                <a:solidFill>
                  <a:prstClr val="black"/>
                </a:solidFill>
                <a:latin typeface="Bookman Old Style" pitchFamily="18" charset="0"/>
                <a:cs typeface="Arial" pitchFamily="34" charset="0"/>
              </a:rPr>
              <a:t>PENILAI</a:t>
            </a:r>
          </a:p>
          <a:p>
            <a:pPr fontAlgn="base">
              <a:spcBef>
                <a:spcPct val="0"/>
              </a:spcBef>
              <a:spcAft>
                <a:spcPct val="0"/>
              </a:spcAft>
            </a:pPr>
            <a:r>
              <a:rPr lang="en-US" altLang="en-US" smtClean="0">
                <a:solidFill>
                  <a:prstClr val="black"/>
                </a:solidFill>
                <a:latin typeface="Bookman Old Style" pitchFamily="18" charset="0"/>
                <a:cs typeface="Arial" pitchFamily="34" charset="0"/>
              </a:rPr>
              <a:t>Max 3 </a:t>
            </a:r>
          </a:p>
          <a:p>
            <a:pPr fontAlgn="base">
              <a:spcBef>
                <a:spcPct val="0"/>
              </a:spcBef>
              <a:spcAft>
                <a:spcPct val="0"/>
              </a:spcAft>
            </a:pPr>
            <a:r>
              <a:rPr lang="en-US" altLang="en-US" smtClean="0">
                <a:solidFill>
                  <a:prstClr val="black"/>
                </a:solidFill>
                <a:latin typeface="Bookman Old Style" pitchFamily="18" charset="0"/>
                <a:cs typeface="Arial" pitchFamily="34" charset="0"/>
              </a:rPr>
              <a:t>Bulan</a:t>
            </a:r>
          </a:p>
        </p:txBody>
      </p:sp>
      <p:sp>
        <p:nvSpPr>
          <p:cNvPr id="14345" name="Text Box 42"/>
          <p:cNvSpPr txBox="1">
            <a:spLocks noChangeArrowheads="1"/>
          </p:cNvSpPr>
          <p:nvPr/>
        </p:nvSpPr>
        <p:spPr bwMode="auto">
          <a:xfrm>
            <a:off x="571500" y="1643063"/>
            <a:ext cx="3786188" cy="1160462"/>
          </a:xfrm>
          <a:prstGeom prst="rect">
            <a:avLst/>
          </a:prstGeom>
          <a:noFill/>
          <a:ln w="19050">
            <a:solidFill>
              <a:schemeClr val="tx1"/>
            </a:solidFill>
            <a:miter lim="800000"/>
            <a:headEnd/>
            <a:tailEnd/>
          </a:ln>
        </p:spPr>
        <p:txBody>
          <a:bodyPr anchor="ctr">
            <a:spAutoFit/>
          </a:bodyPr>
          <a:lstStyle/>
          <a:p>
            <a:pPr marL="293688" indent="-293688" fontAlgn="base">
              <a:spcBef>
                <a:spcPct val="0"/>
              </a:spcBef>
              <a:spcAft>
                <a:spcPct val="0"/>
              </a:spcAft>
              <a:buFont typeface="Wingdings" pitchFamily="2" charset="2"/>
              <a:buChar char="Ø"/>
              <a:defRPr/>
            </a:pPr>
            <a:r>
              <a:rPr lang="en-US" sz="1200" b="1" dirty="0">
                <a:solidFill>
                  <a:srgbClr val="FF0000"/>
                </a:solidFill>
                <a:latin typeface="Bookman Old Style" pitchFamily="18" charset="0"/>
                <a:cs typeface="Arial" charset="0"/>
              </a:rPr>
              <a:t>BERTUJUAN  PENGUMPULAN DATA</a:t>
            </a:r>
            <a:r>
              <a:rPr lang="id-ID" sz="1200" b="1" dirty="0">
                <a:solidFill>
                  <a:srgbClr val="FF0000"/>
                </a:solidFill>
                <a:latin typeface="Bookman Old Style" pitchFamily="18" charset="0"/>
                <a:cs typeface="Arial" charset="0"/>
              </a:rPr>
              <a:t>:</a:t>
            </a:r>
            <a:endParaRPr lang="en-US" sz="1200" b="1" dirty="0">
              <a:solidFill>
                <a:srgbClr val="FF0000"/>
              </a:solidFill>
              <a:latin typeface="Bookman Old Style" pitchFamily="18" charset="0"/>
              <a:cs typeface="Arial" charset="0"/>
            </a:endParaRPr>
          </a:p>
          <a:p>
            <a:pPr marL="293688" indent="-293688" fontAlgn="base">
              <a:lnSpc>
                <a:spcPct val="70000"/>
              </a:lnSpc>
              <a:spcBef>
                <a:spcPct val="0"/>
              </a:spcBef>
              <a:spcAft>
                <a:spcPct val="0"/>
              </a:spcAft>
              <a:defRPr/>
            </a:pPr>
            <a:r>
              <a:rPr lang="en-US" dirty="0">
                <a:solidFill>
                  <a:prstClr val="white">
                    <a:lumMod val="40000"/>
                    <a:lumOff val="60000"/>
                  </a:prstClr>
                </a:solidFill>
                <a:latin typeface="Bookman Old Style" pitchFamily="18" charset="0"/>
                <a:cs typeface="Arial" pitchFamily="34" charset="0"/>
              </a:rPr>
              <a:t>	</a:t>
            </a:r>
            <a:r>
              <a:rPr lang="id-ID" sz="1600" dirty="0">
                <a:solidFill>
                  <a:prstClr val="black"/>
                </a:solidFill>
                <a:latin typeface="Bookman Old Style" pitchFamily="18" charset="0"/>
                <a:cs typeface="Arial" pitchFamily="34" charset="0"/>
              </a:rPr>
              <a:t>pada tataran pengambil kebijakan dan pelaksana kebijakan yang objektif, akurat dan akuntabel dari seluruh SKPD. </a:t>
            </a:r>
            <a:endParaRPr lang="en-US" b="1" dirty="0">
              <a:solidFill>
                <a:prstClr val="black"/>
              </a:solidFill>
              <a:latin typeface="Bookman Old Style" pitchFamily="18" charset="0"/>
              <a:cs typeface="Arial" charset="0"/>
            </a:endParaRPr>
          </a:p>
        </p:txBody>
      </p:sp>
      <p:sp>
        <p:nvSpPr>
          <p:cNvPr id="16388" name="Text Box 43"/>
          <p:cNvSpPr txBox="1">
            <a:spLocks noChangeArrowheads="1"/>
          </p:cNvSpPr>
          <p:nvPr/>
        </p:nvSpPr>
        <p:spPr bwMode="auto">
          <a:xfrm>
            <a:off x="571500" y="3000375"/>
            <a:ext cx="3786188" cy="1570038"/>
          </a:xfrm>
          <a:prstGeom prst="rect">
            <a:avLst/>
          </a:prstGeom>
          <a:noFill/>
          <a:ln w="28575">
            <a:solidFill>
              <a:srgbClr val="002060"/>
            </a:solidFill>
            <a:miter lim="800000"/>
            <a:headEnd/>
            <a:tailEnd/>
          </a:ln>
        </p:spPr>
        <p:txBody>
          <a:bodyPr anchor="ctr">
            <a:spAutoFit/>
          </a:bodyPr>
          <a:lstStyle/>
          <a:p>
            <a:pPr marL="293688" indent="-293688" fontAlgn="base">
              <a:spcBef>
                <a:spcPct val="0"/>
              </a:spcBef>
              <a:spcAft>
                <a:spcPct val="0"/>
              </a:spcAft>
              <a:buFont typeface="Wingdings" pitchFamily="2" charset="2"/>
              <a:buChar char="Ø"/>
            </a:pPr>
            <a:r>
              <a:rPr lang="en-US" altLang="en-US" smtClean="0">
                <a:solidFill>
                  <a:prstClr val="black"/>
                </a:solidFill>
                <a:latin typeface="Bookman Old Style" pitchFamily="18" charset="0"/>
                <a:cs typeface="Arial" pitchFamily="34" charset="0"/>
              </a:rPr>
              <a:t>PENGUKURAN EVALUASI KINERJA MANDIRI </a:t>
            </a:r>
            <a:r>
              <a:rPr lang="id-ID" altLang="en-US" smtClean="0">
                <a:solidFill>
                  <a:prstClr val="black"/>
                </a:solidFill>
                <a:latin typeface="Bookman Old Style" pitchFamily="18" charset="0"/>
                <a:cs typeface="Arial" pitchFamily="34" charset="0"/>
              </a:rPr>
              <a:t>YANG DISELENGGARAKAN OLEH</a:t>
            </a:r>
            <a:endParaRPr lang="en-US" altLang="en-US" smtClean="0">
              <a:solidFill>
                <a:prstClr val="black"/>
              </a:solidFill>
              <a:latin typeface="Bookman Old Style" pitchFamily="18" charset="0"/>
              <a:cs typeface="Arial" pitchFamily="34" charset="0"/>
            </a:endParaRPr>
          </a:p>
          <a:p>
            <a:pPr marL="293688" indent="-293688" fontAlgn="base">
              <a:lnSpc>
                <a:spcPct val="70000"/>
              </a:lnSpc>
              <a:spcBef>
                <a:spcPct val="0"/>
              </a:spcBef>
              <a:spcAft>
                <a:spcPct val="0"/>
              </a:spcAft>
            </a:pPr>
            <a:endParaRPr lang="en-US" altLang="en-US" b="1" smtClean="0">
              <a:solidFill>
                <a:prstClr val="black"/>
              </a:solidFill>
              <a:latin typeface="Bookman Old Style" pitchFamily="18" charset="0"/>
              <a:cs typeface="Arial" pitchFamily="34" charset="0"/>
            </a:endParaRPr>
          </a:p>
          <a:p>
            <a:pPr marL="293688" indent="-293688" fontAlgn="base">
              <a:lnSpc>
                <a:spcPct val="70000"/>
              </a:lnSpc>
              <a:spcBef>
                <a:spcPct val="0"/>
              </a:spcBef>
              <a:spcAft>
                <a:spcPct val="0"/>
              </a:spcAft>
              <a:buFont typeface="Wingdings" pitchFamily="2" charset="2"/>
              <a:buChar char="ü"/>
            </a:pPr>
            <a:r>
              <a:rPr lang="en-US" altLang="en-US" sz="1400" b="1" smtClean="0">
                <a:solidFill>
                  <a:prstClr val="black"/>
                </a:solidFill>
                <a:latin typeface="Bookman Old Style" pitchFamily="18" charset="0"/>
                <a:cs typeface="Arial" pitchFamily="34" charset="0"/>
              </a:rPr>
              <a:t>INTERNAL SKPD</a:t>
            </a:r>
          </a:p>
          <a:p>
            <a:pPr marL="293688" indent="-293688" fontAlgn="base">
              <a:lnSpc>
                <a:spcPct val="70000"/>
              </a:lnSpc>
              <a:spcBef>
                <a:spcPct val="0"/>
              </a:spcBef>
              <a:spcAft>
                <a:spcPct val="0"/>
              </a:spcAft>
              <a:buFont typeface="Wingdings" pitchFamily="2" charset="2"/>
              <a:buChar char="ü"/>
            </a:pPr>
            <a:endParaRPr lang="en-US" altLang="en-US" sz="1400" b="1" smtClean="0">
              <a:solidFill>
                <a:prstClr val="black"/>
              </a:solidFill>
              <a:latin typeface="Bookman Old Style" pitchFamily="18" charset="0"/>
              <a:cs typeface="Arial" pitchFamily="34" charset="0"/>
            </a:endParaRPr>
          </a:p>
          <a:p>
            <a:pPr marL="293688" indent="-293688" fontAlgn="base">
              <a:lnSpc>
                <a:spcPct val="70000"/>
              </a:lnSpc>
              <a:spcBef>
                <a:spcPct val="0"/>
              </a:spcBef>
              <a:spcAft>
                <a:spcPct val="0"/>
              </a:spcAft>
              <a:buFont typeface="Wingdings" pitchFamily="2" charset="2"/>
              <a:buChar char="ü"/>
            </a:pPr>
            <a:r>
              <a:rPr lang="en-US" altLang="en-US" sz="1400" b="1" smtClean="0">
                <a:solidFill>
                  <a:prstClr val="black"/>
                </a:solidFill>
                <a:latin typeface="Bookman Old Style" pitchFamily="18" charset="0"/>
                <a:cs typeface="Arial" pitchFamily="34" charset="0"/>
              </a:rPr>
              <a:t>TIM PENILAI DITETAPKAN KDH</a:t>
            </a:r>
          </a:p>
        </p:txBody>
      </p:sp>
      <p:sp>
        <p:nvSpPr>
          <p:cNvPr id="16389" name="Oval 44"/>
          <p:cNvSpPr>
            <a:spLocks noChangeArrowheads="1"/>
          </p:cNvSpPr>
          <p:nvPr/>
        </p:nvSpPr>
        <p:spPr bwMode="auto">
          <a:xfrm>
            <a:off x="6000750" y="1285875"/>
            <a:ext cx="3071813" cy="3214688"/>
          </a:xfrm>
          <a:prstGeom prst="ellipse">
            <a:avLst/>
          </a:prstGeom>
          <a:noFill/>
          <a:ln w="9525">
            <a:solidFill>
              <a:srgbClr val="7030A0"/>
            </a:solidFill>
            <a:round/>
            <a:headEnd/>
            <a:tailEnd/>
          </a:ln>
        </p:spPr>
        <p:txBody>
          <a:bodyPr wrap="none" anchor="ctr"/>
          <a:lstStyle/>
          <a:p>
            <a:pPr algn="just" fontAlgn="base">
              <a:spcBef>
                <a:spcPct val="0"/>
              </a:spcBef>
              <a:spcAft>
                <a:spcPct val="0"/>
              </a:spcAft>
            </a:pPr>
            <a:r>
              <a:rPr lang="id-ID" altLang="en-US" sz="1400" b="1" smtClean="0">
                <a:solidFill>
                  <a:prstClr val="black"/>
                </a:solidFill>
                <a:latin typeface="Bookman Old Style" pitchFamily="18" charset="0"/>
                <a:cs typeface="Arial" pitchFamily="34" charset="0"/>
              </a:rPr>
              <a:t>Me</a:t>
            </a:r>
            <a:r>
              <a:rPr lang="en-US" altLang="en-US" sz="1400" b="1" smtClean="0">
                <a:solidFill>
                  <a:prstClr val="black"/>
                </a:solidFill>
                <a:latin typeface="Bookman Old Style" pitchFamily="18" charset="0"/>
                <a:cs typeface="Arial" pitchFamily="34" charset="0"/>
              </a:rPr>
              <a:t>lakukan </a:t>
            </a:r>
            <a:r>
              <a:rPr lang="id-ID" altLang="en-US" sz="1400" b="1" smtClean="0">
                <a:solidFill>
                  <a:prstClr val="black"/>
                </a:solidFill>
                <a:latin typeface="Bookman Old Style" pitchFamily="18" charset="0"/>
                <a:cs typeface="Arial" pitchFamily="34" charset="0"/>
              </a:rPr>
              <a:t>: </a:t>
            </a:r>
            <a:endParaRPr lang="en-US" altLang="en-US" sz="1400" b="1" smtClean="0">
              <a:solidFill>
                <a:prstClr val="black"/>
              </a:solidFill>
              <a:latin typeface="Bookman Old Style" pitchFamily="18" charset="0"/>
              <a:cs typeface="Arial" pitchFamily="34" charset="0"/>
            </a:endParaRPr>
          </a:p>
          <a:p>
            <a:pPr algn="just" fontAlgn="base">
              <a:spcBef>
                <a:spcPct val="0"/>
              </a:spcBef>
              <a:spcAft>
                <a:spcPct val="0"/>
              </a:spcAft>
            </a:pPr>
            <a:endParaRPr lang="id-ID" altLang="en-US" sz="1400" b="1" smtClean="0">
              <a:solidFill>
                <a:prstClr val="black"/>
              </a:solidFill>
              <a:latin typeface="Bookman Old Style" pitchFamily="18" charset="0"/>
              <a:cs typeface="Arial" pitchFamily="34" charset="0"/>
            </a:endParaRP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a. Validasi Data pada IKK</a:t>
            </a:r>
            <a:endParaRPr lang="id-ID" altLang="en-US" sz="1400" b="1" smtClean="0">
              <a:solidFill>
                <a:prstClr val="black"/>
              </a:solidFill>
              <a:latin typeface="Bookman Old Style" pitchFamily="18" charset="0"/>
              <a:cs typeface="Arial" pitchFamily="34" charset="0"/>
            </a:endParaRP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b. Integrasikan dan</a:t>
            </a: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    Singkron</a:t>
            </a:r>
            <a:r>
              <a:rPr lang="id-ID" altLang="en-US" sz="1400" b="1" smtClean="0">
                <a:solidFill>
                  <a:prstClr val="black"/>
                </a:solidFill>
                <a:latin typeface="Bookman Old Style" pitchFamily="18" charset="0"/>
                <a:cs typeface="Arial" pitchFamily="34" charset="0"/>
              </a:rPr>
              <a:t>i</a:t>
            </a:r>
            <a:r>
              <a:rPr lang="en-US" altLang="en-US" sz="1400" b="1" smtClean="0">
                <a:solidFill>
                  <a:prstClr val="black"/>
                </a:solidFill>
                <a:latin typeface="Bookman Old Style" pitchFamily="18" charset="0"/>
                <a:cs typeface="Arial" pitchFamily="34" charset="0"/>
              </a:rPr>
              <a:t>sasi</a:t>
            </a: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c. Mengakaji,analisis, </a:t>
            </a: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    Konfirmasi, Vali</a:t>
            </a:r>
            <a:r>
              <a:rPr lang="id-ID" altLang="en-US" sz="1400" b="1" smtClean="0">
                <a:solidFill>
                  <a:prstClr val="black"/>
                </a:solidFill>
                <a:latin typeface="Bookman Old Style" pitchFamily="18" charset="0"/>
                <a:cs typeface="Arial" pitchFamily="34" charset="0"/>
              </a:rPr>
              <a:t>d</a:t>
            </a:r>
            <a:r>
              <a:rPr lang="en-US" altLang="en-US" sz="1400" b="1" smtClean="0">
                <a:solidFill>
                  <a:prstClr val="black"/>
                </a:solidFill>
                <a:latin typeface="Bookman Old Style" pitchFamily="18" charset="0"/>
                <a:cs typeface="Arial" pitchFamily="34" charset="0"/>
              </a:rPr>
              <a:t>asi, </a:t>
            </a: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d. Mendiskusikan</a:t>
            </a:r>
          </a:p>
          <a:p>
            <a:pPr algn="just" fontAlgn="base">
              <a:spcBef>
                <a:spcPct val="0"/>
              </a:spcBef>
              <a:spcAft>
                <a:spcPct val="0"/>
              </a:spcAft>
            </a:pPr>
            <a:r>
              <a:rPr lang="en-US" altLang="en-US" sz="1400" b="1" smtClean="0">
                <a:solidFill>
                  <a:prstClr val="black"/>
                </a:solidFill>
                <a:latin typeface="Bookman Old Style" pitchFamily="18" charset="0"/>
                <a:cs typeface="Arial" pitchFamily="34" charset="0"/>
              </a:rPr>
              <a:t>e. Memperingkat SKPD</a:t>
            </a:r>
          </a:p>
        </p:txBody>
      </p:sp>
      <p:sp>
        <p:nvSpPr>
          <p:cNvPr id="13" name="Rectangle 18"/>
          <p:cNvSpPr>
            <a:spLocks noChangeArrowheads="1"/>
          </p:cNvSpPr>
          <p:nvPr/>
        </p:nvSpPr>
        <p:spPr bwMode="auto">
          <a:xfrm>
            <a:off x="428596" y="4714884"/>
            <a:ext cx="8551878" cy="2079632"/>
          </a:xfrm>
          <a:prstGeom prst="rect">
            <a:avLst/>
          </a:prstGeom>
          <a:noFill/>
          <a:ln w="19050">
            <a:solidFill>
              <a:schemeClr val="tx1"/>
            </a:solidFill>
            <a:miter lim="800000"/>
            <a:headEnd/>
            <a:tailEnd/>
          </a:ln>
        </p:spPr>
        <p:txBody>
          <a:bodyPr wrap="none" anchor="ctr"/>
          <a:lstStyle/>
          <a:p>
            <a:pPr marL="109538" lvl="4" fontAlgn="base">
              <a:spcBef>
                <a:spcPct val="0"/>
              </a:spcBef>
              <a:spcAft>
                <a:spcPct val="0"/>
              </a:spcAft>
              <a:defRPr/>
            </a:pPr>
            <a:r>
              <a:rPr lang="en-US" sz="1600" dirty="0">
                <a:solidFill>
                  <a:prstClr val="black"/>
                </a:solidFill>
                <a:latin typeface="Bookman Old Style" pitchFamily="18" charset="0"/>
                <a:cs typeface="Arial" pitchFamily="34" charset="0"/>
              </a:rPr>
              <a:t>M</a:t>
            </a:r>
            <a:r>
              <a:rPr lang="id-ID" sz="1600" dirty="0">
                <a:solidFill>
                  <a:prstClr val="black"/>
                </a:solidFill>
                <a:latin typeface="Bookman Old Style" pitchFamily="18" charset="0"/>
                <a:cs typeface="Arial" pitchFamily="34" charset="0"/>
              </a:rPr>
              <a:t>emperingkat kinerja masing-masing SKPD </a:t>
            </a:r>
          </a:p>
          <a:p>
            <a:pPr marL="109538" lvl="4" fontAlgn="base">
              <a:spcBef>
                <a:spcPct val="0"/>
              </a:spcBef>
              <a:spcAft>
                <a:spcPct val="0"/>
              </a:spcAft>
              <a:defRPr/>
            </a:pPr>
            <a:r>
              <a:rPr lang="id-ID" sz="1600" dirty="0">
                <a:solidFill>
                  <a:prstClr val="black"/>
                </a:solidFill>
                <a:latin typeface="Bookman Old Style" pitchFamily="18" charset="0"/>
                <a:cs typeface="Arial" pitchFamily="34" charset="0"/>
              </a:rPr>
              <a:t>penilaian menggunakan sistem pengukuran IKK pada tataran pelaksana kebijakan </a:t>
            </a:r>
          </a:p>
          <a:p>
            <a:pPr marL="109538" lvl="4" fontAlgn="base">
              <a:spcBef>
                <a:spcPct val="0"/>
              </a:spcBef>
              <a:spcAft>
                <a:spcPct val="0"/>
              </a:spcAft>
              <a:defRPr/>
            </a:pPr>
            <a:r>
              <a:rPr lang="id-ID" sz="1600" dirty="0">
                <a:solidFill>
                  <a:prstClr val="black"/>
                </a:solidFill>
                <a:latin typeface="Bookman Old Style" pitchFamily="18" charset="0"/>
                <a:cs typeface="Arial" pitchFamily="34" charset="0"/>
              </a:rPr>
              <a:t>yang meliputi:</a:t>
            </a:r>
            <a:endParaRPr lang="en-US" sz="1600" dirty="0">
              <a:solidFill>
                <a:prstClr val="black"/>
              </a:solidFill>
              <a:latin typeface="Bookman Old Style" pitchFamily="18" charset="0"/>
              <a:cs typeface="Arial" pitchFamily="34" charset="0"/>
            </a:endParaRPr>
          </a:p>
          <a:p>
            <a:pPr marL="109538" lvl="6">
              <a:defRPr/>
            </a:pPr>
            <a:r>
              <a:rPr lang="en-US" sz="1600" dirty="0">
                <a:solidFill>
                  <a:prstClr val="black"/>
                </a:solidFill>
                <a:latin typeface="Bookman Old Style" pitchFamily="18" charset="0"/>
                <a:cs typeface="Arial" pitchFamily="34" charset="0"/>
              </a:rPr>
              <a:t>a. </a:t>
            </a:r>
            <a:r>
              <a:rPr lang="id-ID" sz="1600" dirty="0">
                <a:solidFill>
                  <a:prstClr val="black"/>
                </a:solidFill>
                <a:latin typeface="Bookman Old Style" pitchFamily="18" charset="0"/>
                <a:cs typeface="Arial" pitchFamily="34" charset="0"/>
              </a:rPr>
              <a:t>Administrasi umum;</a:t>
            </a:r>
            <a:endParaRPr lang="en-US" sz="1600" dirty="0">
              <a:solidFill>
                <a:prstClr val="black"/>
              </a:solidFill>
              <a:latin typeface="Bookman Old Style" pitchFamily="18" charset="0"/>
              <a:cs typeface="Arial" pitchFamily="34" charset="0"/>
            </a:endParaRPr>
          </a:p>
          <a:p>
            <a:pPr marL="109538" lvl="6">
              <a:defRPr/>
            </a:pPr>
            <a:r>
              <a:rPr lang="en-US" sz="1600" dirty="0">
                <a:solidFill>
                  <a:prstClr val="black"/>
                </a:solidFill>
                <a:latin typeface="Bookman Old Style" pitchFamily="18" charset="0"/>
                <a:cs typeface="Arial" pitchFamily="34" charset="0"/>
              </a:rPr>
              <a:t>b. </a:t>
            </a:r>
            <a:r>
              <a:rPr lang="id-ID" sz="1600" dirty="0">
                <a:solidFill>
                  <a:prstClr val="black"/>
                </a:solidFill>
                <a:latin typeface="Bookman Old Style" pitchFamily="18" charset="0"/>
                <a:cs typeface="Arial" pitchFamily="34" charset="0"/>
              </a:rPr>
              <a:t>Capaian kinerja urusan wajib dan</a:t>
            </a:r>
            <a:r>
              <a:rPr lang="fi-FI" sz="1600" dirty="0">
                <a:solidFill>
                  <a:prstClr val="black"/>
                </a:solidFill>
                <a:latin typeface="Bookman Old Style" pitchFamily="18" charset="0"/>
                <a:cs typeface="Arial" pitchFamily="34" charset="0"/>
              </a:rPr>
              <a:t> urusan</a:t>
            </a:r>
            <a:r>
              <a:rPr lang="id-ID" sz="1600" dirty="0">
                <a:solidFill>
                  <a:prstClr val="black"/>
                </a:solidFill>
                <a:latin typeface="Bookman Old Style" pitchFamily="18" charset="0"/>
                <a:cs typeface="Arial" pitchFamily="34" charset="0"/>
              </a:rPr>
              <a:t> pilihan; </a:t>
            </a:r>
            <a:endParaRPr lang="en-US" sz="1600" dirty="0">
              <a:solidFill>
                <a:prstClr val="black"/>
              </a:solidFill>
              <a:latin typeface="Bookman Old Style" pitchFamily="18" charset="0"/>
              <a:cs typeface="Arial" pitchFamily="34" charset="0"/>
            </a:endParaRPr>
          </a:p>
          <a:p>
            <a:pPr marL="109538" lvl="6">
              <a:defRPr/>
            </a:pPr>
            <a:r>
              <a:rPr lang="en-US" sz="1600" dirty="0">
                <a:solidFill>
                  <a:prstClr val="black"/>
                </a:solidFill>
                <a:latin typeface="Bookman Old Style" pitchFamily="18" charset="0"/>
                <a:cs typeface="Arial" pitchFamily="34" charset="0"/>
              </a:rPr>
              <a:t>c. </a:t>
            </a:r>
            <a:r>
              <a:rPr lang="id-ID" sz="1600" dirty="0">
                <a:solidFill>
                  <a:prstClr val="black"/>
                </a:solidFill>
                <a:latin typeface="Bookman Old Style" pitchFamily="18" charset="0"/>
                <a:cs typeface="Arial" pitchFamily="34" charset="0"/>
              </a:rPr>
              <a:t>Penilaian atas realisasi pelaksanaan program tahun yang dievaluasi </a:t>
            </a:r>
          </a:p>
          <a:p>
            <a:pPr marL="109538" lvl="6">
              <a:defRPr/>
            </a:pPr>
            <a:r>
              <a:rPr lang="id-ID" sz="1600" dirty="0">
                <a:solidFill>
                  <a:prstClr val="black"/>
                </a:solidFill>
                <a:latin typeface="Bookman Old Style" pitchFamily="18" charset="0"/>
                <a:cs typeface="Arial" pitchFamily="34" charset="0"/>
              </a:rPr>
              <a:t>    dan dibandingkan dengan tahun-tahun sebelumnya; dan</a:t>
            </a:r>
            <a:endParaRPr lang="en-US" sz="1600" dirty="0">
              <a:solidFill>
                <a:prstClr val="black"/>
              </a:solidFill>
              <a:latin typeface="Bookman Old Style" pitchFamily="18" charset="0"/>
              <a:cs typeface="Arial" pitchFamily="34" charset="0"/>
            </a:endParaRPr>
          </a:p>
          <a:p>
            <a:pPr marL="109538" lvl="6">
              <a:defRPr/>
            </a:pPr>
            <a:r>
              <a:rPr lang="en-US" sz="1600" dirty="0">
                <a:solidFill>
                  <a:prstClr val="black"/>
                </a:solidFill>
                <a:latin typeface="Bookman Old Style" pitchFamily="18" charset="0"/>
                <a:cs typeface="Arial" pitchFamily="34" charset="0"/>
              </a:rPr>
              <a:t>d. </a:t>
            </a:r>
            <a:r>
              <a:rPr lang="id-ID" sz="1600" dirty="0">
                <a:solidFill>
                  <a:prstClr val="black"/>
                </a:solidFill>
                <a:latin typeface="Bookman Old Style" pitchFamily="18" charset="0"/>
                <a:cs typeface="Arial" pitchFamily="34" charset="0"/>
              </a:rPr>
              <a:t>Penilaian seluruh realisasi kinerja SKPD.</a:t>
            </a:r>
            <a:endParaRPr lang="en-US" sz="1600" dirty="0">
              <a:solidFill>
                <a:prstClr val="black"/>
              </a:solidFill>
              <a:latin typeface="Bookman Old Style" pitchFamily="18" charset="0"/>
              <a:cs typeface="Arial" pitchFamily="34" charset="0"/>
            </a:endParaRPr>
          </a:p>
        </p:txBody>
      </p:sp>
      <p:sp>
        <p:nvSpPr>
          <p:cNvPr id="9" name="Title 1"/>
          <p:cNvSpPr txBox="1">
            <a:spLocks/>
          </p:cNvSpPr>
          <p:nvPr/>
        </p:nvSpPr>
        <p:spPr>
          <a:xfrm>
            <a:off x="500034" y="285728"/>
            <a:ext cx="8229600" cy="84698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algn="ctr" eaLnBrk="0" hangingPunct="0">
              <a:defRPr/>
            </a:pPr>
            <a:r>
              <a:rPr lang="id-ID" altLang="zh-CN" sz="2400" b="1" cap="all">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Pengukuran Evaluasi Kerja Mandiri (EKM=Self Assesment)</a:t>
            </a:r>
            <a:endParaRPr lang="en-US"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ndParaRPr>
          </a:p>
        </p:txBody>
      </p:sp>
    </p:spTree>
  </p:cSld>
  <p:clrMapOvr>
    <a:masterClrMapping/>
  </p:clrMapOvr>
  <p:transition spd="slow">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1219200"/>
            <a:ext cx="8458200" cy="5410200"/>
          </a:xfrm>
        </p:spPr>
        <p:txBody>
          <a:bodyPr>
            <a:noAutofit/>
          </a:bodyPr>
          <a:lstStyle/>
          <a:p>
            <a:pPr marL="274320" indent="-274320" eaLnBrk="1" fontAlgn="auto" hangingPunct="1">
              <a:spcAft>
                <a:spcPts val="0"/>
              </a:spcAft>
              <a:buClr>
                <a:schemeClr val="accent3"/>
              </a:buClr>
              <a:buFont typeface="Wingdings 2"/>
              <a:buNone/>
              <a:defRPr/>
            </a:pPr>
            <a:r>
              <a:rPr lang="id-ID" sz="1800" b="1" dirty="0" smtClean="0">
                <a:latin typeface="Bookman Old Style" pitchFamily="18" charset="0"/>
              </a:rPr>
              <a:t>Indeks Capaian Kinerja</a:t>
            </a:r>
            <a:endParaRPr lang="id-ID" sz="1600" dirty="0" smtClean="0">
              <a:latin typeface="Bookman Old Style" pitchFamily="18" charset="0"/>
            </a:endParaRPr>
          </a:p>
          <a:p>
            <a:pPr marL="0" indent="0" algn="just" eaLnBrk="1" fontAlgn="auto" hangingPunct="1">
              <a:spcAft>
                <a:spcPts val="0"/>
              </a:spcAft>
              <a:buClr>
                <a:schemeClr val="accent3"/>
              </a:buClr>
              <a:buFont typeface="Wingdings 2"/>
              <a:buNone/>
              <a:defRPr/>
            </a:pPr>
            <a:r>
              <a:rPr lang="id-ID" sz="1800" dirty="0" smtClean="0">
                <a:latin typeface="Bookman Old Style" pitchFamily="18" charset="0"/>
              </a:rPr>
              <a:t>Penilaian terhadap variabel Indeks Capaian Kinerja terdiri dari penilaian pada tataran Pengambil Kebijakan, dan pada tataran Pelaksana Kebijakan.</a:t>
            </a:r>
            <a:endParaRPr lang="id-ID" sz="1600" dirty="0" smtClean="0">
              <a:latin typeface="Bookman Old Style" pitchFamily="18" charset="0"/>
            </a:endParaRPr>
          </a:p>
          <a:p>
            <a:pPr marL="182563" indent="-182563" eaLnBrk="1" fontAlgn="auto" hangingPunct="1">
              <a:spcAft>
                <a:spcPts val="0"/>
              </a:spcAft>
              <a:buClr>
                <a:srgbClr val="FF0000"/>
              </a:buClr>
              <a:buSzPct val="100000"/>
              <a:buFont typeface="Wingdings 2"/>
              <a:buChar char=""/>
              <a:defRPr/>
            </a:pPr>
            <a:r>
              <a:rPr lang="id-ID" sz="1800" dirty="0" smtClean="0">
                <a:latin typeface="Bookman Old Style" pitchFamily="18" charset="0"/>
              </a:rPr>
              <a:t>Pada tataran Pengambil Kebijakan meliputi kinerja Kepala Daerah dan DPRD yg terdiri dari 13 aspek.</a:t>
            </a:r>
          </a:p>
          <a:p>
            <a:pPr marL="182563" indent="-182563" algn="just" eaLnBrk="1" fontAlgn="auto" hangingPunct="1">
              <a:spcAft>
                <a:spcPts val="0"/>
              </a:spcAft>
              <a:buClr>
                <a:srgbClr val="FF0000"/>
              </a:buClr>
              <a:buSzPct val="100000"/>
              <a:buFont typeface="Wingdings 2"/>
              <a:buChar char=""/>
              <a:defRPr/>
            </a:pPr>
            <a:r>
              <a:rPr lang="id-ID" sz="1800" dirty="0" smtClean="0">
                <a:latin typeface="Bookman Old Style" pitchFamily="18" charset="0"/>
              </a:rPr>
              <a:t>Pada tataran Pelaksana Kebijakan Pada tataran Pelaksana Kebijakan, dilakukan terhadap kinerja Satuan Kerja Perangkat Daerah (SKPD) yang terdiri dari 9 aspek, yaitu 8 aspek Administrasi Umum dan 1 aspek Tingkat Capaian Kinerja/SPM (Urusan Wajib/Pilihan).</a:t>
            </a:r>
          </a:p>
          <a:p>
            <a:pPr marL="182563" indent="-182563" algn="just" eaLnBrk="1" fontAlgn="auto" hangingPunct="1">
              <a:spcAft>
                <a:spcPts val="0"/>
              </a:spcAft>
              <a:buClr>
                <a:srgbClr val="FF0000"/>
              </a:buClr>
              <a:buSzPct val="100000"/>
              <a:buFont typeface="Wingdings 2"/>
              <a:buNone/>
              <a:defRPr/>
            </a:pPr>
            <a:endParaRPr lang="id-ID" sz="1600" dirty="0" smtClean="0">
              <a:latin typeface="Bookman Old Style" pitchFamily="18" charset="0"/>
            </a:endParaRPr>
          </a:p>
          <a:p>
            <a:pPr marL="274320" indent="-274320" eaLnBrk="1" fontAlgn="auto" hangingPunct="1">
              <a:spcAft>
                <a:spcPts val="0"/>
              </a:spcAft>
              <a:buClr>
                <a:schemeClr val="accent3"/>
              </a:buClr>
              <a:buFont typeface="Wingdings 2"/>
              <a:buNone/>
              <a:defRPr/>
            </a:pPr>
            <a:r>
              <a:rPr lang="id-ID" sz="1800" b="1" dirty="0" smtClean="0">
                <a:latin typeface="Bookman Old Style" pitchFamily="18" charset="0"/>
              </a:rPr>
              <a:t>Indeks Kesesuaian Materi </a:t>
            </a:r>
            <a:endParaRPr lang="id-ID" sz="1800" dirty="0" smtClean="0">
              <a:latin typeface="Bookman Old Style" pitchFamily="18" charset="0"/>
            </a:endParaRPr>
          </a:p>
          <a:p>
            <a:pPr marL="0" indent="0" algn="just" eaLnBrk="1" fontAlgn="auto" hangingPunct="1">
              <a:spcAft>
                <a:spcPts val="0"/>
              </a:spcAft>
              <a:buClr>
                <a:schemeClr val="accent3"/>
              </a:buClr>
              <a:buFont typeface="Wingdings 2"/>
              <a:buNone/>
              <a:defRPr/>
            </a:pPr>
            <a:r>
              <a:rPr lang="id-ID" sz="1800" dirty="0" smtClean="0">
                <a:latin typeface="Bookman Old Style" pitchFamily="18" charset="0"/>
              </a:rPr>
              <a:t>Penilaian variabel Indeks Kesesuaian Materi dilakukan dengan membandingkan materi yang disajikan dalam LPPD dengan materi yang seharusnya disajikan sesuai PP Nomor 3 Tahun 2007, yang meliputi: Urusan Desentralisasi (urusan wajib dan urusan pilihan), Tugas Pembantuan, Tugas Umum Pemerintahan, dan Kelengkapan Laporan (RPJMD dan Gambaran Umum Daerah).</a:t>
            </a:r>
          </a:p>
        </p:txBody>
      </p:sp>
      <p:sp>
        <p:nvSpPr>
          <p:cNvPr id="4" name="Rounded Rectangle 3"/>
          <p:cNvSpPr/>
          <p:nvPr/>
        </p:nvSpPr>
        <p:spPr>
          <a:xfrm>
            <a:off x="228600" y="304800"/>
            <a:ext cx="8686800" cy="6858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algn="ctr" eaLnBrk="0" hangingPunct="0">
              <a:defRPr/>
            </a:pPr>
            <a:r>
              <a:rPr lang="id-ID"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PENILAIAN CAPAIAN KINERJA EKPPD</a:t>
            </a:r>
            <a:endParaRPr lang="en-US" altLang="zh-CN" sz="24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228600" y="228600"/>
            <a:ext cx="8686800" cy="685800"/>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algn="ctr" eaLnBrk="0" hangingPunct="0">
              <a:lnSpc>
                <a:spcPct val="90000"/>
              </a:lnSpc>
              <a:buClr>
                <a:prstClr val="black"/>
              </a:buClr>
              <a:buSzPct val="70000"/>
              <a:defRPr/>
            </a:pP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13 ASPEK TATARAN PENGAMBIL KEBIJAKAN DAERAH</a:t>
            </a:r>
          </a:p>
        </p:txBody>
      </p:sp>
      <p:sp>
        <p:nvSpPr>
          <p:cNvPr id="148484" name="Text Box 4"/>
          <p:cNvSpPr txBox="1">
            <a:spLocks noChangeArrowheads="1"/>
          </p:cNvSpPr>
          <p:nvPr/>
        </p:nvSpPr>
        <p:spPr bwMode="auto">
          <a:xfrm>
            <a:off x="304800" y="1562100"/>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2. KESELARASAN DAN EFEKTIVITAS HUB ANT PEM DAERAH &amp; PEMERINTAH</a:t>
            </a:r>
          </a:p>
        </p:txBody>
      </p:sp>
      <p:sp>
        <p:nvSpPr>
          <p:cNvPr id="148485" name="Text Box 5"/>
          <p:cNvSpPr txBox="1">
            <a:spLocks noChangeArrowheads="1"/>
          </p:cNvSpPr>
          <p:nvPr/>
        </p:nvSpPr>
        <p:spPr bwMode="auto">
          <a:xfrm>
            <a:off x="304800" y="1943100"/>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3. KESELARASAN ANT KEBIJAKAN PEM. DAERAH DG PEMERINTAH</a:t>
            </a:r>
          </a:p>
        </p:txBody>
      </p:sp>
      <p:sp>
        <p:nvSpPr>
          <p:cNvPr id="148486" name="Text Box 6"/>
          <p:cNvSpPr txBox="1">
            <a:spLocks noChangeArrowheads="1"/>
          </p:cNvSpPr>
          <p:nvPr/>
        </p:nvSpPr>
        <p:spPr bwMode="auto">
          <a:xfrm>
            <a:off x="304800" y="2324100"/>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4. EFEKTIVITAS HUB ANT PEM DAERAH &amp; DPRD</a:t>
            </a:r>
          </a:p>
        </p:txBody>
      </p:sp>
      <p:sp>
        <p:nvSpPr>
          <p:cNvPr id="148487" name="Text Box 7"/>
          <p:cNvSpPr txBox="1">
            <a:spLocks noChangeArrowheads="1"/>
          </p:cNvSpPr>
          <p:nvPr/>
        </p:nvSpPr>
        <p:spPr bwMode="auto">
          <a:xfrm>
            <a:off x="304800" y="2695575"/>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a:solidFill>
                  <a:srgbClr val="000000"/>
                </a:solidFill>
                <a:effectLst>
                  <a:outerShdw blurRad="38100" dist="38100" dir="2700000" algn="tl">
                    <a:srgbClr val="FFFFFF"/>
                  </a:outerShdw>
                </a:effectLst>
                <a:latin typeface="Bookman Old Style" pitchFamily="18" charset="0"/>
                <a:cs typeface="Arial" charset="0"/>
              </a:rPr>
              <a:t>5. </a:t>
            </a:r>
            <a:r>
              <a:rPr lang="en-US" sz="1200" b="1" dirty="0">
                <a:solidFill>
                  <a:srgbClr val="000000"/>
                </a:solidFill>
                <a:effectLst>
                  <a:outerShdw blurRad="38100" dist="38100" dir="2700000" algn="tl">
                    <a:srgbClr val="FFFFFF"/>
                  </a:outerShdw>
                </a:effectLst>
                <a:latin typeface="Bookman Old Style" pitchFamily="18" charset="0"/>
                <a:cs typeface="Arial" charset="0"/>
              </a:rPr>
              <a:t>EFEKTIVITAS PROSES PENGAMBIL KEPUTUSAN OLEH DPRD</a:t>
            </a:r>
          </a:p>
        </p:txBody>
      </p:sp>
      <p:sp>
        <p:nvSpPr>
          <p:cNvPr id="17" name="Text Box 3"/>
          <p:cNvSpPr txBox="1">
            <a:spLocks noChangeArrowheads="1"/>
          </p:cNvSpPr>
          <p:nvPr/>
        </p:nvSpPr>
        <p:spPr bwMode="auto">
          <a:xfrm>
            <a:off x="304800" y="1171575"/>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1. KETENTRAMAN DAN KETERTIBAN UMUM DAERAH</a:t>
            </a:r>
          </a:p>
        </p:txBody>
      </p:sp>
      <p:sp>
        <p:nvSpPr>
          <p:cNvPr id="18" name="Text Box 8"/>
          <p:cNvSpPr txBox="1">
            <a:spLocks noChangeArrowheads="1"/>
          </p:cNvSpPr>
          <p:nvPr/>
        </p:nvSpPr>
        <p:spPr bwMode="auto">
          <a:xfrm>
            <a:off x="304800" y="3076575"/>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marL="180975" indent="-180975"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6. EFEKTIVITAS PROSES PENGAMBIL KEPUTUSAN OLEH KDH BERSERTA TINJUT </a:t>
            </a:r>
            <a:r>
              <a:rPr lang="id-ID" sz="1200" b="1" dirty="0">
                <a:solidFill>
                  <a:srgbClr val="000000"/>
                </a:solidFill>
                <a:effectLst>
                  <a:outerShdw blurRad="38100" dist="38100" dir="2700000" algn="tl">
                    <a:srgbClr val="FFFFFF"/>
                  </a:outerShdw>
                </a:effectLst>
                <a:latin typeface="Bookman Old Style" pitchFamily="18" charset="0"/>
                <a:cs typeface="Arial" charset="0"/>
              </a:rPr>
              <a:t> </a:t>
            </a:r>
            <a:r>
              <a:rPr lang="en-US" sz="1200" b="1" dirty="0">
                <a:solidFill>
                  <a:srgbClr val="000000"/>
                </a:solidFill>
                <a:effectLst>
                  <a:outerShdw blurRad="38100" dist="38100" dir="2700000" algn="tl">
                    <a:srgbClr val="FFFFFF"/>
                  </a:outerShdw>
                </a:effectLst>
                <a:latin typeface="Bookman Old Style" pitchFamily="18" charset="0"/>
                <a:cs typeface="Arial" charset="0"/>
              </a:rPr>
              <a:t>PELAKSANAAN</a:t>
            </a:r>
          </a:p>
        </p:txBody>
      </p:sp>
      <p:sp>
        <p:nvSpPr>
          <p:cNvPr id="19" name="Text Box 9"/>
          <p:cNvSpPr txBox="1">
            <a:spLocks noChangeArrowheads="1"/>
          </p:cNvSpPr>
          <p:nvPr/>
        </p:nvSpPr>
        <p:spPr bwMode="auto">
          <a:xfrm>
            <a:off x="304800" y="3460750"/>
            <a:ext cx="8686800" cy="277813"/>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7. KETAATAN PELAKS PENYELENGG PEM. DAERAH PADA PER UU</a:t>
            </a:r>
          </a:p>
        </p:txBody>
      </p:sp>
      <p:sp>
        <p:nvSpPr>
          <p:cNvPr id="20" name="Text Box 10"/>
          <p:cNvSpPr txBox="1">
            <a:spLocks noChangeArrowheads="1"/>
          </p:cNvSpPr>
          <p:nvPr/>
        </p:nvSpPr>
        <p:spPr bwMode="auto">
          <a:xfrm>
            <a:off x="304800" y="3810000"/>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8. INTENSITAS DAN EFEKTIVITAS PROSES KONSULTASI PUBLIK ANT PEMDA &amp; MASY</a:t>
            </a:r>
          </a:p>
        </p:txBody>
      </p:sp>
      <p:sp>
        <p:nvSpPr>
          <p:cNvPr id="21" name="Text Box 11"/>
          <p:cNvSpPr txBox="1">
            <a:spLocks noChangeArrowheads="1"/>
          </p:cNvSpPr>
          <p:nvPr/>
        </p:nvSpPr>
        <p:spPr bwMode="auto">
          <a:xfrm>
            <a:off x="304800" y="4191000"/>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a:solidFill>
                  <a:srgbClr val="000000"/>
                </a:solidFill>
                <a:effectLst>
                  <a:outerShdw blurRad="38100" dist="38100" dir="2700000" algn="tl">
                    <a:srgbClr val="FFFFFF"/>
                  </a:outerShdw>
                </a:effectLst>
                <a:latin typeface="Bookman Old Style" pitchFamily="18" charset="0"/>
                <a:cs typeface="Arial" charset="0"/>
              </a:rPr>
              <a:t>9. TRANSPARANSI DLM PEMANFAATAN ALOKASI PENENYERAPAN DAU, DAK &amp; BAGI HASIL</a:t>
            </a:r>
          </a:p>
        </p:txBody>
      </p:sp>
      <p:sp>
        <p:nvSpPr>
          <p:cNvPr id="22" name="Text Box 12"/>
          <p:cNvSpPr txBox="1">
            <a:spLocks noChangeArrowheads="1"/>
          </p:cNvSpPr>
          <p:nvPr/>
        </p:nvSpPr>
        <p:spPr bwMode="auto">
          <a:xfrm>
            <a:off x="304800" y="4572000"/>
            <a:ext cx="86995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marL="265113" indent="-265113"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10. INTENSITAS, EFEKTIVITAS DAN TRANSPARANSI PUNGUTAN PAD &amp; PINJAMAN/OBLIGASI DRH</a:t>
            </a:r>
          </a:p>
        </p:txBody>
      </p:sp>
      <p:sp>
        <p:nvSpPr>
          <p:cNvPr id="23" name="Text Box 13"/>
          <p:cNvSpPr txBox="1">
            <a:spLocks noChangeArrowheads="1"/>
          </p:cNvSpPr>
          <p:nvPr/>
        </p:nvSpPr>
        <p:spPr bwMode="auto">
          <a:xfrm>
            <a:off x="304800" y="4981575"/>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a:solidFill>
                  <a:srgbClr val="000000"/>
                </a:solidFill>
                <a:effectLst>
                  <a:outerShdw blurRad="38100" dist="38100" dir="2700000" algn="tl">
                    <a:srgbClr val="FFFFFF"/>
                  </a:outerShdw>
                </a:effectLst>
                <a:latin typeface="Bookman Old Style" pitchFamily="18" charset="0"/>
                <a:cs typeface="Arial" charset="0"/>
              </a:rPr>
              <a:t>11. EFEKTIVITAS PERENCANAAN, PENYUSUNAN PENGAWASAN APBD</a:t>
            </a:r>
          </a:p>
        </p:txBody>
      </p:sp>
      <p:sp>
        <p:nvSpPr>
          <p:cNvPr id="24" name="Text Box 14"/>
          <p:cNvSpPr txBox="1">
            <a:spLocks noChangeArrowheads="1"/>
          </p:cNvSpPr>
          <p:nvPr/>
        </p:nvSpPr>
        <p:spPr bwMode="auto">
          <a:xfrm>
            <a:off x="304800" y="5362575"/>
            <a:ext cx="8686800"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a:solidFill>
                  <a:srgbClr val="000000"/>
                </a:solidFill>
                <a:effectLst>
                  <a:outerShdw blurRad="38100" dist="38100" dir="2700000" algn="tl">
                    <a:srgbClr val="FFFFFF"/>
                  </a:outerShdw>
                </a:effectLst>
                <a:latin typeface="Bookman Old Style" pitchFamily="18" charset="0"/>
                <a:cs typeface="Arial" charset="0"/>
              </a:rPr>
              <a:t>12. PENGELOLAAN POTENSI DAERAH DAN TEROBOSAN INOVASI BARU</a:t>
            </a:r>
          </a:p>
        </p:txBody>
      </p:sp>
      <p:sp>
        <p:nvSpPr>
          <p:cNvPr id="25" name="Text Box 15"/>
          <p:cNvSpPr txBox="1">
            <a:spLocks noChangeArrowheads="1"/>
          </p:cNvSpPr>
          <p:nvPr/>
        </p:nvSpPr>
        <p:spPr bwMode="auto">
          <a:xfrm>
            <a:off x="306388" y="5743575"/>
            <a:ext cx="8697912" cy="276225"/>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200" b="1" dirty="0">
                <a:solidFill>
                  <a:srgbClr val="000000"/>
                </a:solidFill>
                <a:effectLst>
                  <a:outerShdw blurRad="38100" dist="38100" dir="2700000" algn="tl">
                    <a:srgbClr val="FFFFFF"/>
                  </a:outerShdw>
                </a:effectLst>
                <a:latin typeface="Bookman Old Style" pitchFamily="18" charset="0"/>
                <a:cs typeface="Arial" charset="0"/>
              </a:rPr>
              <a:t>13. TEROBOSAN INOVASI BARU</a:t>
            </a:r>
          </a:p>
        </p:txBody>
      </p:sp>
    </p:spTree>
  </p:cSld>
  <p:clrMapOvr>
    <a:masterClrMapping/>
  </p:clrMapOvr>
  <p:transition spd="slow">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381000" y="2195513"/>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3. TINGKAT CAPAIAN SPM</a:t>
            </a:r>
          </a:p>
        </p:txBody>
      </p:sp>
      <p:sp>
        <p:nvSpPr>
          <p:cNvPr id="21508" name="Rectangle 3"/>
          <p:cNvSpPr>
            <a:spLocks noChangeArrowheads="1"/>
          </p:cNvSpPr>
          <p:nvPr/>
        </p:nvSpPr>
        <p:spPr bwMode="auto">
          <a:xfrm>
            <a:off x="381000" y="1738313"/>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2. KETAATAN THD PERATURAN / UU</a:t>
            </a:r>
          </a:p>
        </p:txBody>
      </p:sp>
      <p:sp>
        <p:nvSpPr>
          <p:cNvPr id="21509" name="Rectangle 4"/>
          <p:cNvSpPr>
            <a:spLocks noChangeArrowheads="1"/>
          </p:cNvSpPr>
          <p:nvPr/>
        </p:nvSpPr>
        <p:spPr bwMode="auto">
          <a:xfrm>
            <a:off x="381000" y="26289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a:solidFill>
                  <a:srgbClr val="000000"/>
                </a:solidFill>
                <a:effectLst>
                  <a:outerShdw blurRad="38100" dist="38100" dir="2700000" algn="tl">
                    <a:srgbClr val="FFFFFF"/>
                  </a:outerShdw>
                </a:effectLst>
                <a:latin typeface="Bookman Old Style" pitchFamily="18" charset="0"/>
                <a:cs typeface="Arial" charset="0"/>
              </a:rPr>
              <a:t>4. PENATAAN KELEMBAGAAN DAERAH</a:t>
            </a:r>
          </a:p>
        </p:txBody>
      </p:sp>
      <p:sp>
        <p:nvSpPr>
          <p:cNvPr id="21510" name="Rectangle 5"/>
          <p:cNvSpPr>
            <a:spLocks noChangeArrowheads="1"/>
          </p:cNvSpPr>
          <p:nvPr/>
        </p:nvSpPr>
        <p:spPr bwMode="auto">
          <a:xfrm>
            <a:off x="381000" y="30607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5. PENGELOLAAN KEPEGAWAIAN DAERAH</a:t>
            </a:r>
          </a:p>
        </p:txBody>
      </p:sp>
      <p:sp>
        <p:nvSpPr>
          <p:cNvPr id="21511" name="Rectangle 6"/>
          <p:cNvSpPr>
            <a:spLocks noChangeArrowheads="1"/>
          </p:cNvSpPr>
          <p:nvPr/>
        </p:nvSpPr>
        <p:spPr bwMode="auto">
          <a:xfrm>
            <a:off x="381000" y="34925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6. PERENCANAAN PEMBANGUNAN DAERAH</a:t>
            </a:r>
          </a:p>
        </p:txBody>
      </p:sp>
      <p:sp>
        <p:nvSpPr>
          <p:cNvPr id="21512" name="Rectangle 7"/>
          <p:cNvSpPr>
            <a:spLocks noChangeArrowheads="1"/>
          </p:cNvSpPr>
          <p:nvPr/>
        </p:nvSpPr>
        <p:spPr bwMode="auto">
          <a:xfrm>
            <a:off x="381000" y="39243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a:solidFill>
                  <a:srgbClr val="000000"/>
                </a:solidFill>
                <a:effectLst>
                  <a:outerShdw blurRad="38100" dist="38100" dir="2700000" algn="tl">
                    <a:srgbClr val="FFFFFF"/>
                  </a:outerShdw>
                </a:effectLst>
                <a:latin typeface="Bookman Old Style" pitchFamily="18" charset="0"/>
                <a:cs typeface="Arial" charset="0"/>
              </a:rPr>
              <a:t>7. PENGELOLAAN KEUANGAN DAERAH</a:t>
            </a:r>
          </a:p>
        </p:txBody>
      </p:sp>
      <p:sp>
        <p:nvSpPr>
          <p:cNvPr id="21513" name="Rectangle 8"/>
          <p:cNvSpPr>
            <a:spLocks noChangeArrowheads="1"/>
          </p:cNvSpPr>
          <p:nvPr/>
        </p:nvSpPr>
        <p:spPr bwMode="auto">
          <a:xfrm>
            <a:off x="381000" y="43561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a:solidFill>
                  <a:srgbClr val="000000"/>
                </a:solidFill>
                <a:effectLst>
                  <a:outerShdw blurRad="38100" dist="38100" dir="2700000" algn="tl">
                    <a:srgbClr val="FFFFFF"/>
                  </a:outerShdw>
                </a:effectLst>
                <a:latin typeface="Bookman Old Style" pitchFamily="18" charset="0"/>
                <a:cs typeface="Arial" charset="0"/>
              </a:rPr>
              <a:t>8. PENGELOLAAN BARANG MILIK DAERAH</a:t>
            </a:r>
          </a:p>
        </p:txBody>
      </p:sp>
      <p:sp>
        <p:nvSpPr>
          <p:cNvPr id="21514" name="Rectangle 9"/>
          <p:cNvSpPr>
            <a:spLocks noChangeArrowheads="1"/>
          </p:cNvSpPr>
          <p:nvPr/>
        </p:nvSpPr>
        <p:spPr bwMode="auto">
          <a:xfrm>
            <a:off x="381000" y="12954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1. KEBIJAKAN TEKNIS PENYELENGGARAAN</a:t>
            </a:r>
            <a:r>
              <a:rPr lang="id-ID" sz="1400" b="1" dirty="0">
                <a:solidFill>
                  <a:srgbClr val="000000"/>
                </a:solidFill>
                <a:effectLst>
                  <a:outerShdw blurRad="38100" dist="38100" dir="2700000" algn="tl">
                    <a:srgbClr val="FFFFFF"/>
                  </a:outerShdw>
                </a:effectLst>
                <a:latin typeface="Bookman Old Style" pitchFamily="18" charset="0"/>
                <a:cs typeface="Arial" charset="0"/>
              </a:rPr>
              <a:t> </a:t>
            </a:r>
            <a:r>
              <a:rPr lang="en-US" sz="1400" b="1" dirty="0">
                <a:solidFill>
                  <a:srgbClr val="000000"/>
                </a:solidFill>
                <a:effectLst>
                  <a:outerShdw blurRad="38100" dist="38100" dir="2700000" algn="tl">
                    <a:srgbClr val="FFFFFF"/>
                  </a:outerShdw>
                </a:effectLst>
                <a:latin typeface="Bookman Old Style" pitchFamily="18" charset="0"/>
                <a:cs typeface="Arial" charset="0"/>
              </a:rPr>
              <a:t>URUSAN PEMERINTAHAN </a:t>
            </a:r>
          </a:p>
        </p:txBody>
      </p:sp>
      <p:sp>
        <p:nvSpPr>
          <p:cNvPr id="150538" name="Text Box 10"/>
          <p:cNvSpPr txBox="1">
            <a:spLocks noChangeArrowheads="1"/>
          </p:cNvSpPr>
          <p:nvPr/>
        </p:nvSpPr>
        <p:spPr bwMode="auto">
          <a:xfrm>
            <a:off x="304800" y="228600"/>
            <a:ext cx="8610600" cy="685799"/>
          </a:xfrm>
          <a:prstGeom prst="roundRect">
            <a:avLst/>
          </a:prstGeom>
          <a:ln/>
        </p:spPr>
        <p:style>
          <a:lnRef idx="1">
            <a:schemeClr val="accent2"/>
          </a:lnRef>
          <a:fillRef idx="3">
            <a:schemeClr val="accent2"/>
          </a:fillRef>
          <a:effectRef idx="2">
            <a:schemeClr val="accent2"/>
          </a:effectRef>
          <a:fontRef idx="minor">
            <a:schemeClr val="lt1"/>
          </a:fontRef>
        </p:style>
        <p:txBody>
          <a:bodyPr lIns="45720" tIns="0" rIns="45720" bIns="0" anchor="ctr">
            <a:normAutofit/>
          </a:bodyPr>
          <a:lstStyle/>
          <a:p>
            <a:pPr algn="ctr" eaLnBrk="0" hangingPunct="0">
              <a:lnSpc>
                <a:spcPct val="90000"/>
              </a:lnSpc>
              <a:buClr>
                <a:prstClr val="black"/>
              </a:buClr>
              <a:buSzPct val="70000"/>
              <a:defRPr/>
            </a:pPr>
            <a:r>
              <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9 </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ASPEK TATARAN PELAKSANA KEBIJAKAN</a:t>
            </a:r>
            <a:r>
              <a:rPr lang="id-ID"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 </a:t>
            </a:r>
            <a:r>
              <a:rPr lang="en-US" altLang="zh-CN" sz="2000" b="1" cap="all" dirty="0">
                <a:ln w="9000" cmpd="sng">
                  <a:solidFill>
                    <a:srgbClr val="FFFF00"/>
                  </a:solidFill>
                  <a:prstDash val="solid"/>
                </a:ln>
                <a:solidFill>
                  <a:srgbClr val="FFFF00"/>
                </a:solidFill>
                <a:effectLst>
                  <a:reflection blurRad="12700" stA="28000" endPos="45000" dist="1000" dir="5400000" sy="-100000" algn="bl" rotWithShape="0"/>
                </a:effectLst>
                <a:latin typeface="Bookman Old Style" pitchFamily="18" charset="0"/>
              </a:rPr>
              <a:t>DAERAH</a:t>
            </a:r>
          </a:p>
        </p:txBody>
      </p:sp>
      <p:sp>
        <p:nvSpPr>
          <p:cNvPr id="150539" name="Text Box 11"/>
          <p:cNvSpPr txBox="1">
            <a:spLocks noChangeArrowheads="1"/>
          </p:cNvSpPr>
          <p:nvPr/>
        </p:nvSpPr>
        <p:spPr bwMode="auto">
          <a:xfrm>
            <a:off x="228600" y="685800"/>
            <a:ext cx="914400" cy="396875"/>
          </a:xfrm>
          <a:prstGeom prst="rect">
            <a:avLst/>
          </a:prstGeom>
          <a:noFill/>
          <a:ln w="9525" algn="ctr">
            <a:noFill/>
            <a:miter lim="800000"/>
            <a:headEnd/>
            <a:tailEnd/>
          </a:ln>
          <a:effectLst/>
        </p:spPr>
        <p:txBody>
          <a:bodyPr>
            <a:spAutoFit/>
          </a:bodyPr>
          <a:lstStyle/>
          <a:p>
            <a:pPr fontAlgn="base">
              <a:spcBef>
                <a:spcPct val="50000"/>
              </a:spcBef>
              <a:spcAft>
                <a:spcPct val="0"/>
              </a:spcAft>
              <a:defRPr/>
            </a:pPr>
            <a:endParaRPr lang="en-GB" sz="2000" b="1">
              <a:solidFill>
                <a:srgbClr val="000000"/>
              </a:solidFill>
              <a:effectLst>
                <a:outerShdw blurRad="38100" dist="38100" dir="2700000" algn="tl">
                  <a:srgbClr val="C0C0C0"/>
                </a:outerShdw>
              </a:effectLst>
              <a:latin typeface="Arial" charset="0"/>
              <a:cs typeface="Arial" charset="0"/>
            </a:endParaRPr>
          </a:p>
        </p:txBody>
      </p:sp>
      <p:sp>
        <p:nvSpPr>
          <p:cNvPr id="21517" name="Rectangle 12"/>
          <p:cNvSpPr>
            <a:spLocks noChangeArrowheads="1"/>
          </p:cNvSpPr>
          <p:nvPr/>
        </p:nvSpPr>
        <p:spPr bwMode="auto">
          <a:xfrm>
            <a:off x="381000" y="4787900"/>
            <a:ext cx="8382000" cy="317500"/>
          </a:xfrm>
          <a:prstGeom prst="rect">
            <a:avLst/>
          </a:prstGeom>
          <a:solidFill>
            <a:schemeClr val="accent1">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fontAlgn="base">
              <a:spcBef>
                <a:spcPct val="50000"/>
              </a:spcBef>
              <a:spcAft>
                <a:spcPct val="0"/>
              </a:spcAft>
              <a:defRPr/>
            </a:pPr>
            <a:r>
              <a:rPr lang="en-US" sz="1400" b="1" dirty="0">
                <a:solidFill>
                  <a:srgbClr val="000000"/>
                </a:solidFill>
                <a:effectLst>
                  <a:outerShdw blurRad="38100" dist="38100" dir="2700000" algn="tl">
                    <a:srgbClr val="FFFFFF"/>
                  </a:outerShdw>
                </a:effectLst>
                <a:latin typeface="Bookman Old Style" pitchFamily="18" charset="0"/>
                <a:cs typeface="Arial" charset="0"/>
              </a:rPr>
              <a:t>9. FASILITASI THDP PARTISIPASI MASYARAKAT</a:t>
            </a:r>
          </a:p>
        </p:txBody>
      </p:sp>
    </p:spTree>
  </p:cSld>
  <p:clrMapOvr>
    <a:masterClrMapping/>
  </p:clrMapOvr>
  <p:transition spd="slow">
    <p:blinds/>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wrap="square" rtlCol="0">
        <a:spAutoFit/>
      </a:bodyPr>
      <a:lstStyle>
        <a:defPPr>
          <a:defRPr sz="1400" b="1" dirty="0" smtClean="0">
            <a:latin typeface="Calisto MT" panose="02040603050505030304" pitchFamily="18" charset="0"/>
          </a:defRPr>
        </a:defPPr>
      </a:lstStyle>
      <a:style>
        <a:lnRef idx="2">
          <a:schemeClr val="dk1"/>
        </a:lnRef>
        <a:fillRef idx="1">
          <a:schemeClr val="lt1"/>
        </a:fillRef>
        <a:effectRef idx="0">
          <a:schemeClr val="dk1"/>
        </a:effectRef>
        <a:fontRef idx="minor">
          <a:schemeClr val="dk1"/>
        </a:fontRef>
      </a:style>
    </a:txDef>
  </a:objectDefaults>
  <a:extraClrSchemeLst/>
</a:theme>
</file>

<file path=ppt/theme/theme2.xml><?xml version="1.0" encoding="utf-8"?>
<a:theme xmlns:a="http://schemas.openxmlformats.org/drawingml/2006/main" name="Flow">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ppt/theme/themeOverride2.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otalTime>5082</TotalTime>
  <Words>1897</Words>
  <Application>Microsoft Office PowerPoint</Application>
  <PresentationFormat>On-screen Show (4:3)</PresentationFormat>
  <Paragraphs>414</Paragraphs>
  <Slides>20</Slides>
  <Notes>3</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Flow</vt:lpstr>
      <vt:lpstr>   REVIEW IKK TERHADAP LAPORAN PENYELENGGARAAN PEMERINTAHAN DAERAH  KAB/KOTA SE PROVINSI SUMATERA BARAT TAHUN 2016 </vt:lpstr>
      <vt:lpstr>TEKNIK PENGISIAN IKK</vt:lpstr>
      <vt:lpstr>LANJUTAN TEKNIK PENGISIAN IKK</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PERBANDINGAN KINERJA LPPD TAHUN 2016</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Bimbingan Teknis Pelaporan Kinerja Penyelenggaraan Pemerintahan Daerah di Provinsi Jawa Timur</dc:title>
  <dc:creator>Panji</dc:creator>
  <cp:lastModifiedBy>User</cp:lastModifiedBy>
  <cp:revision>473</cp:revision>
  <dcterms:created xsi:type="dcterms:W3CDTF">2016-01-28T07:37:09Z</dcterms:created>
  <dcterms:modified xsi:type="dcterms:W3CDTF">2017-11-08T04:19:13Z</dcterms:modified>
</cp:coreProperties>
</file>