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986" r:id="rId1"/>
  </p:sldMasterIdLst>
  <p:notesMasterIdLst>
    <p:notesMasterId r:id="rId36"/>
  </p:notesMasterIdLst>
  <p:handoutMasterIdLst>
    <p:handoutMasterId r:id="rId37"/>
  </p:handoutMasterIdLst>
  <p:sldIdLst>
    <p:sldId id="442" r:id="rId2"/>
    <p:sldId id="446" r:id="rId3"/>
    <p:sldId id="475" r:id="rId4"/>
    <p:sldId id="477" r:id="rId5"/>
    <p:sldId id="478" r:id="rId6"/>
    <p:sldId id="447" r:id="rId7"/>
    <p:sldId id="403" r:id="rId8"/>
    <p:sldId id="448" r:id="rId9"/>
    <p:sldId id="471" r:id="rId10"/>
    <p:sldId id="441" r:id="rId11"/>
    <p:sldId id="523" r:id="rId12"/>
    <p:sldId id="526" r:id="rId13"/>
    <p:sldId id="524" r:id="rId14"/>
    <p:sldId id="525" r:id="rId15"/>
    <p:sldId id="527" r:id="rId16"/>
    <p:sldId id="535" r:id="rId17"/>
    <p:sldId id="507" r:id="rId18"/>
    <p:sldId id="453" r:id="rId19"/>
    <p:sldId id="530" r:id="rId20"/>
    <p:sldId id="529" r:id="rId21"/>
    <p:sldId id="531" r:id="rId22"/>
    <p:sldId id="532" r:id="rId23"/>
    <p:sldId id="533" r:id="rId24"/>
    <p:sldId id="534" r:id="rId25"/>
    <p:sldId id="528" r:id="rId26"/>
    <p:sldId id="508" r:id="rId27"/>
    <p:sldId id="515" r:id="rId28"/>
    <p:sldId id="536" r:id="rId29"/>
    <p:sldId id="537" r:id="rId30"/>
    <p:sldId id="538" r:id="rId31"/>
    <p:sldId id="539" r:id="rId32"/>
    <p:sldId id="540" r:id="rId33"/>
    <p:sldId id="541" r:id="rId34"/>
    <p:sldId id="466" r:id="rId35"/>
  </p:sldIdLst>
  <p:sldSz cx="9144000" cy="6858000" type="screen4x3"/>
  <p:notesSz cx="7053263" cy="111379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8" autoAdjust="0"/>
  </p:normalViewPr>
  <p:slideViewPr>
    <p:cSldViewPr>
      <p:cViewPr varScale="1">
        <p:scale>
          <a:sx n="70" d="100"/>
          <a:sy n="70" d="100"/>
        </p:scale>
        <p:origin x="-138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DB0A50-2FFB-4851-9114-CF9DA156F254}" type="doc">
      <dgm:prSet loTypeId="urn:microsoft.com/office/officeart/2005/8/layout/cycle4#1" loCatId="cycle" qsTypeId="urn:microsoft.com/office/officeart/2005/8/quickstyle/simple1" qsCatId="simple" csTypeId="urn:microsoft.com/office/officeart/2005/8/colors/colorful1#1" csCatId="colorful" phldr="1"/>
      <dgm:spPr/>
      <dgm:t>
        <a:bodyPr/>
        <a:lstStyle/>
        <a:p>
          <a:endParaRPr lang="id-ID"/>
        </a:p>
      </dgm:t>
    </dgm:pt>
    <dgm:pt modelId="{8CC741B7-5F8A-4050-BD5B-0C1DC65C745D}">
      <dgm:prSet phldrT="[Text]" custT="1"/>
      <dgm:spPr/>
      <dgm:t>
        <a:bodyPr/>
        <a:lstStyle/>
        <a:p>
          <a:r>
            <a:rPr lang="id-ID" sz="2000" b="1" dirty="0"/>
            <a:t>Januari-Maret</a:t>
          </a:r>
        </a:p>
      </dgm:t>
    </dgm:pt>
    <dgm:pt modelId="{E186D5D4-20F2-45D4-B377-A930A33AAC7F}" type="parTrans" cxnId="{35119843-76F1-492A-81BB-A9787CE8A7B6}">
      <dgm:prSet/>
      <dgm:spPr/>
      <dgm:t>
        <a:bodyPr/>
        <a:lstStyle/>
        <a:p>
          <a:endParaRPr lang="id-ID"/>
        </a:p>
      </dgm:t>
    </dgm:pt>
    <dgm:pt modelId="{B9334ADE-3706-4D76-8366-09BF9E047967}" type="sibTrans" cxnId="{35119843-76F1-492A-81BB-A9787CE8A7B6}">
      <dgm:prSet/>
      <dgm:spPr/>
      <dgm:t>
        <a:bodyPr/>
        <a:lstStyle/>
        <a:p>
          <a:endParaRPr lang="id-ID"/>
        </a:p>
      </dgm:t>
    </dgm:pt>
    <dgm:pt modelId="{56E872F7-9C31-4915-B99A-6028E172D0D2}">
      <dgm:prSet phldrT="[Text]"/>
      <dgm:spPr/>
      <dgm:t>
        <a:bodyPr/>
        <a:lstStyle/>
        <a:p>
          <a:r>
            <a:rPr lang="id-ID" dirty="0">
              <a:solidFill>
                <a:schemeClr val="bg2">
                  <a:lumMod val="10000"/>
                </a:schemeClr>
              </a:solidFill>
            </a:rPr>
            <a:t>Supervisi LPPD</a:t>
          </a:r>
        </a:p>
      </dgm:t>
    </dgm:pt>
    <dgm:pt modelId="{479A3797-4612-41F3-8A29-BBD50ABBF0F5}" type="parTrans" cxnId="{0536F374-0644-482C-B0A7-9C4BEBAF66CB}">
      <dgm:prSet/>
      <dgm:spPr/>
      <dgm:t>
        <a:bodyPr/>
        <a:lstStyle/>
        <a:p>
          <a:endParaRPr lang="id-ID"/>
        </a:p>
      </dgm:t>
    </dgm:pt>
    <dgm:pt modelId="{D326EEEE-8F1C-450E-A936-6F9D5C13A842}" type="sibTrans" cxnId="{0536F374-0644-482C-B0A7-9C4BEBAF66CB}">
      <dgm:prSet/>
      <dgm:spPr/>
      <dgm:t>
        <a:bodyPr/>
        <a:lstStyle/>
        <a:p>
          <a:endParaRPr lang="id-ID"/>
        </a:p>
      </dgm:t>
    </dgm:pt>
    <dgm:pt modelId="{05EAB070-FE15-4AB9-9017-9D216C34C348}">
      <dgm:prSet phldrT="[Text]" custT="1"/>
      <dgm:spPr/>
      <dgm:t>
        <a:bodyPr/>
        <a:lstStyle/>
        <a:p>
          <a:r>
            <a:rPr lang="id-ID" sz="2000" b="1" dirty="0"/>
            <a:t>April-Juni</a:t>
          </a:r>
        </a:p>
      </dgm:t>
    </dgm:pt>
    <dgm:pt modelId="{F3870717-ADBE-4069-B06A-5437EA10DF75}" type="parTrans" cxnId="{9C87882F-0F48-476C-92A7-13A897BFC4C1}">
      <dgm:prSet/>
      <dgm:spPr/>
      <dgm:t>
        <a:bodyPr/>
        <a:lstStyle/>
        <a:p>
          <a:endParaRPr lang="id-ID"/>
        </a:p>
      </dgm:t>
    </dgm:pt>
    <dgm:pt modelId="{AE51118E-7C6F-4428-A912-E14D4F1DD44B}" type="sibTrans" cxnId="{9C87882F-0F48-476C-92A7-13A897BFC4C1}">
      <dgm:prSet/>
      <dgm:spPr/>
      <dgm:t>
        <a:bodyPr/>
        <a:lstStyle/>
        <a:p>
          <a:endParaRPr lang="id-ID"/>
        </a:p>
      </dgm:t>
    </dgm:pt>
    <dgm:pt modelId="{DFB6A32C-E12B-45F2-AFC0-1A4DB4879943}">
      <dgm:prSet phldrT="[Text]" custT="1"/>
      <dgm:spPr/>
      <dgm:t>
        <a:bodyPr/>
        <a:lstStyle/>
        <a:p>
          <a:r>
            <a:rPr lang="id-ID" sz="1100" dirty="0">
              <a:solidFill>
                <a:schemeClr val="bg2">
                  <a:lumMod val="10000"/>
                </a:schemeClr>
              </a:solidFill>
            </a:rPr>
            <a:t>Apresiasi Kinerja</a:t>
          </a:r>
        </a:p>
      </dgm:t>
    </dgm:pt>
    <dgm:pt modelId="{953C06CF-B75F-4224-A634-D2A153FDC102}" type="parTrans" cxnId="{E1AD8A00-5BB7-4097-888B-99E4E55688EB}">
      <dgm:prSet/>
      <dgm:spPr/>
      <dgm:t>
        <a:bodyPr/>
        <a:lstStyle/>
        <a:p>
          <a:endParaRPr lang="id-ID"/>
        </a:p>
      </dgm:t>
    </dgm:pt>
    <dgm:pt modelId="{B4D9087F-AEBB-4439-8B50-823D5EA3F7CD}" type="sibTrans" cxnId="{E1AD8A00-5BB7-4097-888B-99E4E55688EB}">
      <dgm:prSet/>
      <dgm:spPr/>
      <dgm:t>
        <a:bodyPr/>
        <a:lstStyle/>
        <a:p>
          <a:endParaRPr lang="id-ID"/>
        </a:p>
      </dgm:t>
    </dgm:pt>
    <dgm:pt modelId="{F8661081-5B32-42A2-B349-4A3ABB2D7EC2}">
      <dgm:prSet phldrT="[Text]" custT="1"/>
      <dgm:spPr/>
      <dgm:t>
        <a:bodyPr/>
        <a:lstStyle/>
        <a:p>
          <a:r>
            <a:rPr lang="id-ID" sz="2000" b="1" dirty="0" smtClean="0"/>
            <a:t>Juli-September</a:t>
          </a:r>
          <a:endParaRPr lang="id-ID" sz="2000" b="1" dirty="0"/>
        </a:p>
      </dgm:t>
    </dgm:pt>
    <dgm:pt modelId="{523E7A3F-6F27-4DDC-BDDD-39D6E7B9A8A1}" type="parTrans" cxnId="{876F6EE2-3AD5-47E0-8F65-2A9CF5780EAD}">
      <dgm:prSet/>
      <dgm:spPr/>
      <dgm:t>
        <a:bodyPr/>
        <a:lstStyle/>
        <a:p>
          <a:endParaRPr lang="id-ID"/>
        </a:p>
      </dgm:t>
    </dgm:pt>
    <dgm:pt modelId="{9C1B44CE-2BED-4281-9D96-AEBA7630CE24}" type="sibTrans" cxnId="{876F6EE2-3AD5-47E0-8F65-2A9CF5780EAD}">
      <dgm:prSet/>
      <dgm:spPr/>
      <dgm:t>
        <a:bodyPr/>
        <a:lstStyle/>
        <a:p>
          <a:endParaRPr lang="id-ID"/>
        </a:p>
      </dgm:t>
    </dgm:pt>
    <dgm:pt modelId="{9895C74F-C626-4660-B498-F7DB823405B1}">
      <dgm:prSet phldrT="[Text]" custT="1"/>
      <dgm:spPr/>
      <dgm:t>
        <a:bodyPr tIns="0"/>
        <a:lstStyle/>
        <a:p>
          <a:r>
            <a:rPr lang="id-ID" sz="1100" dirty="0"/>
            <a:t>E</a:t>
          </a:r>
          <a:r>
            <a:rPr lang="id-ID" sz="1000" dirty="0">
              <a:solidFill>
                <a:schemeClr val="bg2">
                  <a:lumMod val="10000"/>
                </a:schemeClr>
              </a:solidFill>
            </a:rPr>
            <a:t>valuasi Provinsi dan validasi kab-kota oleh Tim Teknis Nasional</a:t>
          </a:r>
        </a:p>
      </dgm:t>
    </dgm:pt>
    <dgm:pt modelId="{7DDE6F25-29FE-42FD-A193-7B94598355D7}" type="parTrans" cxnId="{7537EDDF-45CE-479C-A860-458D929EED55}">
      <dgm:prSet/>
      <dgm:spPr/>
      <dgm:t>
        <a:bodyPr/>
        <a:lstStyle/>
        <a:p>
          <a:endParaRPr lang="id-ID"/>
        </a:p>
      </dgm:t>
    </dgm:pt>
    <dgm:pt modelId="{E0510F59-14A0-43BC-B7FC-C3307339F791}" type="sibTrans" cxnId="{7537EDDF-45CE-479C-A860-458D929EED55}">
      <dgm:prSet/>
      <dgm:spPr/>
      <dgm:t>
        <a:bodyPr/>
        <a:lstStyle/>
        <a:p>
          <a:endParaRPr lang="id-ID"/>
        </a:p>
      </dgm:t>
    </dgm:pt>
    <dgm:pt modelId="{E890A442-B37A-4E9F-A1C0-35BD210D9546}">
      <dgm:prSet phldrT="[Text]" custT="1"/>
      <dgm:spPr/>
      <dgm:t>
        <a:bodyPr/>
        <a:lstStyle/>
        <a:p>
          <a:r>
            <a:rPr lang="id-ID" sz="2000" b="1" dirty="0"/>
            <a:t>Oktober-Desember</a:t>
          </a:r>
        </a:p>
      </dgm:t>
    </dgm:pt>
    <dgm:pt modelId="{EE400A62-8AEA-4BC7-A3D2-37E14479619E}" type="parTrans" cxnId="{E5D52C3E-5A5B-4AB4-A297-ABEEA341A9B6}">
      <dgm:prSet/>
      <dgm:spPr/>
      <dgm:t>
        <a:bodyPr/>
        <a:lstStyle/>
        <a:p>
          <a:endParaRPr lang="id-ID"/>
        </a:p>
      </dgm:t>
    </dgm:pt>
    <dgm:pt modelId="{D01A010D-2A16-4EC0-AEE6-26F5015E1AAB}" type="sibTrans" cxnId="{E5D52C3E-5A5B-4AB4-A297-ABEEA341A9B6}">
      <dgm:prSet/>
      <dgm:spPr/>
      <dgm:t>
        <a:bodyPr/>
        <a:lstStyle/>
        <a:p>
          <a:endParaRPr lang="id-ID"/>
        </a:p>
      </dgm:t>
    </dgm:pt>
    <dgm:pt modelId="{90874876-57C5-45FD-9841-B62D16599026}">
      <dgm:prSet phldrT="[Text]" custT="1"/>
      <dgm:spPr/>
      <dgm:t>
        <a:bodyPr tIns="0" bIns="39600" anchor="t" anchorCtr="0"/>
        <a:lstStyle/>
        <a:p>
          <a:endParaRPr lang="id-ID" sz="900" dirty="0"/>
        </a:p>
      </dgm:t>
    </dgm:pt>
    <dgm:pt modelId="{F9C3732A-4155-44A7-87F4-FDD08302952E}" type="parTrans" cxnId="{EEA378F0-DA78-48CA-98A2-FFD6303E802E}">
      <dgm:prSet/>
      <dgm:spPr/>
      <dgm:t>
        <a:bodyPr/>
        <a:lstStyle/>
        <a:p>
          <a:endParaRPr lang="id-ID"/>
        </a:p>
      </dgm:t>
    </dgm:pt>
    <dgm:pt modelId="{3F4922E0-711D-4F7B-A25A-0E718F9232FA}" type="sibTrans" cxnId="{EEA378F0-DA78-48CA-98A2-FFD6303E802E}">
      <dgm:prSet/>
      <dgm:spPr/>
      <dgm:t>
        <a:bodyPr/>
        <a:lstStyle/>
        <a:p>
          <a:endParaRPr lang="id-ID"/>
        </a:p>
      </dgm:t>
    </dgm:pt>
    <dgm:pt modelId="{C96C34C1-ED07-4908-BEC5-918FEC5A6B69}">
      <dgm:prSet/>
      <dgm:spPr/>
      <dgm:t>
        <a:bodyPr/>
        <a:lstStyle/>
        <a:p>
          <a:r>
            <a:rPr lang="id-ID" dirty="0">
              <a:solidFill>
                <a:schemeClr val="bg2">
                  <a:lumMod val="10000"/>
                </a:schemeClr>
              </a:solidFill>
            </a:rPr>
            <a:t>Supervisi Evaluasi Mandiri (Bagi daerah)</a:t>
          </a:r>
        </a:p>
      </dgm:t>
    </dgm:pt>
    <dgm:pt modelId="{992BD4C2-3CF3-4891-B683-FAD9A9C17785}" type="parTrans" cxnId="{873D7FF7-506E-4DCB-9CB9-31011FC87DCA}">
      <dgm:prSet/>
      <dgm:spPr/>
      <dgm:t>
        <a:bodyPr/>
        <a:lstStyle/>
        <a:p>
          <a:endParaRPr lang="id-ID"/>
        </a:p>
      </dgm:t>
    </dgm:pt>
    <dgm:pt modelId="{D2A544C2-CED4-4BAB-83BA-11CF7273DEA9}" type="sibTrans" cxnId="{873D7FF7-506E-4DCB-9CB9-31011FC87DCA}">
      <dgm:prSet/>
      <dgm:spPr/>
      <dgm:t>
        <a:bodyPr/>
        <a:lstStyle/>
        <a:p>
          <a:endParaRPr lang="id-ID"/>
        </a:p>
      </dgm:t>
    </dgm:pt>
    <dgm:pt modelId="{7FD80BDE-CF47-4A8B-872C-558DC37C1A9D}">
      <dgm:prSet/>
      <dgm:spPr/>
      <dgm:t>
        <a:bodyPr/>
        <a:lstStyle/>
        <a:p>
          <a:r>
            <a:rPr lang="id-ID" dirty="0">
              <a:solidFill>
                <a:schemeClr val="bg2">
                  <a:lumMod val="10000"/>
                </a:schemeClr>
              </a:solidFill>
            </a:rPr>
            <a:t>Bimtek Kapasda</a:t>
          </a:r>
        </a:p>
      </dgm:t>
    </dgm:pt>
    <dgm:pt modelId="{2F83607D-8CA5-4B2F-AC14-6EABF63FD547}" type="parTrans" cxnId="{24C77EFC-CEB9-4747-86BB-272B33444213}">
      <dgm:prSet/>
      <dgm:spPr/>
      <dgm:t>
        <a:bodyPr/>
        <a:lstStyle/>
        <a:p>
          <a:endParaRPr lang="id-ID"/>
        </a:p>
      </dgm:t>
    </dgm:pt>
    <dgm:pt modelId="{F7B33114-007E-4E3D-81F1-4DEBE17D3DE0}" type="sibTrans" cxnId="{24C77EFC-CEB9-4747-86BB-272B33444213}">
      <dgm:prSet/>
      <dgm:spPr/>
      <dgm:t>
        <a:bodyPr/>
        <a:lstStyle/>
        <a:p>
          <a:endParaRPr lang="id-ID"/>
        </a:p>
      </dgm:t>
    </dgm:pt>
    <dgm:pt modelId="{3180C615-4E08-46E7-92E8-8AC0D6CE70DE}">
      <dgm:prSet phldrT="[Text]" custT="1"/>
      <dgm:spPr/>
      <dgm:t>
        <a:bodyPr/>
        <a:lstStyle/>
        <a:p>
          <a:r>
            <a:rPr lang="id-ID" sz="1100" dirty="0">
              <a:solidFill>
                <a:schemeClr val="bg2">
                  <a:lumMod val="10000"/>
                </a:schemeClr>
              </a:solidFill>
            </a:rPr>
            <a:t>Bimtek Evaluasi Bagi Timda</a:t>
          </a:r>
        </a:p>
      </dgm:t>
    </dgm:pt>
    <dgm:pt modelId="{DF7B8307-2610-41B0-9432-40F4483CC4F9}" type="parTrans" cxnId="{97A86CDC-09F1-473D-89B9-B4261EAC3918}">
      <dgm:prSet/>
      <dgm:spPr/>
      <dgm:t>
        <a:bodyPr/>
        <a:lstStyle/>
        <a:p>
          <a:endParaRPr lang="id-ID"/>
        </a:p>
      </dgm:t>
    </dgm:pt>
    <dgm:pt modelId="{65251AFB-BEB8-4752-A758-D0A658E9BF4B}" type="sibTrans" cxnId="{97A86CDC-09F1-473D-89B9-B4261EAC3918}">
      <dgm:prSet/>
      <dgm:spPr/>
      <dgm:t>
        <a:bodyPr/>
        <a:lstStyle/>
        <a:p>
          <a:endParaRPr lang="id-ID"/>
        </a:p>
      </dgm:t>
    </dgm:pt>
    <dgm:pt modelId="{4BDB96CF-54E9-49D2-860F-F27F0FAF1A94}">
      <dgm:prSet phldrT="[Text]" custT="1"/>
      <dgm:spPr/>
      <dgm:t>
        <a:bodyPr/>
        <a:lstStyle/>
        <a:p>
          <a:r>
            <a:rPr lang="id-ID" sz="1100" dirty="0">
              <a:solidFill>
                <a:schemeClr val="bg2">
                  <a:lumMod val="10000"/>
                </a:schemeClr>
              </a:solidFill>
            </a:rPr>
            <a:t>Evaluasi Kab-Kota</a:t>
          </a:r>
        </a:p>
      </dgm:t>
    </dgm:pt>
    <dgm:pt modelId="{78267173-606E-463C-A391-1333693256E0}" type="parTrans" cxnId="{55C02D12-FB44-47DC-800B-8C6C093AF571}">
      <dgm:prSet/>
      <dgm:spPr/>
      <dgm:t>
        <a:bodyPr/>
        <a:lstStyle/>
        <a:p>
          <a:endParaRPr lang="id-ID"/>
        </a:p>
      </dgm:t>
    </dgm:pt>
    <dgm:pt modelId="{D2BEF6DE-AFF0-459D-84CA-0DB53B1B642A}" type="sibTrans" cxnId="{55C02D12-FB44-47DC-800B-8C6C093AF571}">
      <dgm:prSet/>
      <dgm:spPr/>
      <dgm:t>
        <a:bodyPr/>
        <a:lstStyle/>
        <a:p>
          <a:endParaRPr lang="id-ID"/>
        </a:p>
      </dgm:t>
    </dgm:pt>
    <dgm:pt modelId="{7D1795A6-BA41-4774-A199-4520A47A10A9}">
      <dgm:prSet phldrT="[Text]" custT="1"/>
      <dgm:spPr/>
      <dgm:t>
        <a:bodyPr tIns="0"/>
        <a:lstStyle/>
        <a:p>
          <a:r>
            <a:rPr lang="id-ID" sz="1000" dirty="0">
              <a:solidFill>
                <a:schemeClr val="bg2">
                  <a:lumMod val="10000"/>
                </a:schemeClr>
              </a:solidFill>
            </a:rPr>
            <a:t>Pemetaan Kapasitas</a:t>
          </a:r>
        </a:p>
      </dgm:t>
    </dgm:pt>
    <dgm:pt modelId="{8F2A21C7-B214-4A41-B73C-752DF86382A6}" type="parTrans" cxnId="{033BE853-55AC-4D93-AED8-FC079F07CBEE}">
      <dgm:prSet/>
      <dgm:spPr/>
      <dgm:t>
        <a:bodyPr/>
        <a:lstStyle/>
        <a:p>
          <a:endParaRPr lang="id-ID"/>
        </a:p>
      </dgm:t>
    </dgm:pt>
    <dgm:pt modelId="{BBFA7CC5-37A1-40CE-A2B6-0F9027912C3D}" type="sibTrans" cxnId="{033BE853-55AC-4D93-AED8-FC079F07CBEE}">
      <dgm:prSet/>
      <dgm:spPr/>
      <dgm:t>
        <a:bodyPr/>
        <a:lstStyle/>
        <a:p>
          <a:endParaRPr lang="id-ID"/>
        </a:p>
      </dgm:t>
    </dgm:pt>
    <dgm:pt modelId="{39048645-5CCD-47E6-906B-0E83D2B74E67}">
      <dgm:prSet/>
      <dgm:spPr/>
      <dgm:t>
        <a:bodyPr/>
        <a:lstStyle/>
        <a:p>
          <a:r>
            <a:rPr lang="id-ID" dirty="0">
              <a:solidFill>
                <a:schemeClr val="bg2">
                  <a:lumMod val="10000"/>
                </a:schemeClr>
              </a:solidFill>
            </a:rPr>
            <a:t>Bimtek Evaluasi Bagi Tim Teknis Nasional</a:t>
          </a:r>
        </a:p>
      </dgm:t>
    </dgm:pt>
    <dgm:pt modelId="{AC9204F0-3786-4296-9626-6D784B67E807}" type="parTrans" cxnId="{AEE43191-CC8B-4EE4-9663-E6F00B5EC9DB}">
      <dgm:prSet/>
      <dgm:spPr/>
      <dgm:t>
        <a:bodyPr/>
        <a:lstStyle/>
        <a:p>
          <a:endParaRPr lang="id-ID"/>
        </a:p>
      </dgm:t>
    </dgm:pt>
    <dgm:pt modelId="{6087E6CE-4226-4323-91A3-4251175AE666}" type="sibTrans" cxnId="{AEE43191-CC8B-4EE4-9663-E6F00B5EC9DB}">
      <dgm:prSet/>
      <dgm:spPr/>
      <dgm:t>
        <a:bodyPr/>
        <a:lstStyle/>
        <a:p>
          <a:endParaRPr lang="id-ID"/>
        </a:p>
      </dgm:t>
    </dgm:pt>
    <dgm:pt modelId="{758AA990-E321-48AD-AF86-583A1C582A19}">
      <dgm:prSet phldrT="[Text]" custT="1"/>
      <dgm:spPr/>
      <dgm:t>
        <a:bodyPr/>
        <a:lstStyle/>
        <a:p>
          <a:r>
            <a:rPr lang="id-ID" sz="1100" dirty="0">
              <a:solidFill>
                <a:schemeClr val="bg2">
                  <a:lumMod val="10000"/>
                </a:schemeClr>
              </a:solidFill>
            </a:rPr>
            <a:t>Bimtek Kapasda</a:t>
          </a:r>
        </a:p>
      </dgm:t>
    </dgm:pt>
    <dgm:pt modelId="{3684C5CB-CFA5-478E-B2BE-2081DE4BFD72}" type="parTrans" cxnId="{D790D229-1124-4B78-B79D-A721883C8A7E}">
      <dgm:prSet/>
      <dgm:spPr/>
      <dgm:t>
        <a:bodyPr/>
        <a:lstStyle/>
        <a:p>
          <a:endParaRPr lang="id-ID"/>
        </a:p>
      </dgm:t>
    </dgm:pt>
    <dgm:pt modelId="{BC15AA42-A47F-4831-84BE-C7B8C67A63AC}" type="sibTrans" cxnId="{D790D229-1124-4B78-B79D-A721883C8A7E}">
      <dgm:prSet/>
      <dgm:spPr/>
      <dgm:t>
        <a:bodyPr/>
        <a:lstStyle/>
        <a:p>
          <a:endParaRPr lang="id-ID"/>
        </a:p>
      </dgm:t>
    </dgm:pt>
    <dgm:pt modelId="{10605363-5079-404A-ABE4-82E9EE160949}">
      <dgm:prSet phldrT="[Text]" custT="1"/>
      <dgm:spPr/>
      <dgm:t>
        <a:bodyPr tIns="0"/>
        <a:lstStyle/>
        <a:p>
          <a:r>
            <a:rPr lang="id-ID" sz="1000" dirty="0">
              <a:solidFill>
                <a:schemeClr val="bg2">
                  <a:lumMod val="10000"/>
                </a:schemeClr>
              </a:solidFill>
            </a:rPr>
            <a:t>Bimtek Kapasda</a:t>
          </a:r>
        </a:p>
      </dgm:t>
    </dgm:pt>
    <dgm:pt modelId="{D5368298-F6A2-458B-BDA7-3C7A102CC7AC}" type="parTrans" cxnId="{6B776F0B-13D2-40D1-B163-BD617D07CFB6}">
      <dgm:prSet/>
      <dgm:spPr/>
      <dgm:t>
        <a:bodyPr/>
        <a:lstStyle/>
        <a:p>
          <a:endParaRPr lang="id-ID"/>
        </a:p>
      </dgm:t>
    </dgm:pt>
    <dgm:pt modelId="{42CE8FCB-6D0C-48C1-8D59-C7B96F3549AF}" type="sibTrans" cxnId="{6B776F0B-13D2-40D1-B163-BD617D07CFB6}">
      <dgm:prSet/>
      <dgm:spPr/>
      <dgm:t>
        <a:bodyPr/>
        <a:lstStyle/>
        <a:p>
          <a:endParaRPr lang="id-ID"/>
        </a:p>
      </dgm:t>
    </dgm:pt>
    <dgm:pt modelId="{E0A66D31-3464-4ABB-9440-9DFF5937A176}">
      <dgm:prSet phldrT="[Text]" custT="1"/>
      <dgm:spPr/>
      <dgm:t>
        <a:bodyPr/>
        <a:lstStyle/>
        <a:p>
          <a:r>
            <a:rPr lang="id-ID" sz="1100" i="1" dirty="0">
              <a:solidFill>
                <a:schemeClr val="bg2">
                  <a:lumMod val="10000"/>
                </a:schemeClr>
              </a:solidFill>
            </a:rPr>
            <a:t>Desk Evaluation</a:t>
          </a:r>
        </a:p>
      </dgm:t>
    </dgm:pt>
    <dgm:pt modelId="{2BCED586-D4AC-472B-BCAF-64FBC6D30D49}" type="parTrans" cxnId="{DE88B43E-F02B-4309-BD41-A928AFFEA8C9}">
      <dgm:prSet/>
      <dgm:spPr/>
      <dgm:t>
        <a:bodyPr/>
        <a:lstStyle/>
        <a:p>
          <a:endParaRPr lang="id-ID"/>
        </a:p>
      </dgm:t>
    </dgm:pt>
    <dgm:pt modelId="{35420ECD-B086-4793-B4F6-11FA3BAEE591}" type="sibTrans" cxnId="{DE88B43E-F02B-4309-BD41-A928AFFEA8C9}">
      <dgm:prSet/>
      <dgm:spPr/>
      <dgm:t>
        <a:bodyPr/>
        <a:lstStyle/>
        <a:p>
          <a:endParaRPr lang="id-ID"/>
        </a:p>
      </dgm:t>
    </dgm:pt>
    <dgm:pt modelId="{C43A8EEA-A66B-4752-8EDC-5E2C8AB1BD82}" type="pres">
      <dgm:prSet presAssocID="{DEDB0A50-2FFB-4851-9114-CF9DA156F254}" presName="cycleMatrixDiagram" presStyleCnt="0">
        <dgm:presLayoutVars>
          <dgm:chMax val="1"/>
          <dgm:dir/>
          <dgm:animLvl val="lvl"/>
          <dgm:resizeHandles val="exact"/>
        </dgm:presLayoutVars>
      </dgm:prSet>
      <dgm:spPr/>
      <dgm:t>
        <a:bodyPr/>
        <a:lstStyle/>
        <a:p>
          <a:endParaRPr lang="id-ID"/>
        </a:p>
      </dgm:t>
    </dgm:pt>
    <dgm:pt modelId="{DC168765-C77F-40EB-8D11-318FC45A6D45}" type="pres">
      <dgm:prSet presAssocID="{DEDB0A50-2FFB-4851-9114-CF9DA156F254}" presName="children" presStyleCnt="0"/>
      <dgm:spPr/>
    </dgm:pt>
    <dgm:pt modelId="{01E8485D-975B-4326-B7DB-6D4EEE017BCC}" type="pres">
      <dgm:prSet presAssocID="{DEDB0A50-2FFB-4851-9114-CF9DA156F254}" presName="child1group" presStyleCnt="0"/>
      <dgm:spPr/>
    </dgm:pt>
    <dgm:pt modelId="{AEA8D082-9C08-427C-A329-D9E7100D85CD}" type="pres">
      <dgm:prSet presAssocID="{DEDB0A50-2FFB-4851-9114-CF9DA156F254}" presName="child1" presStyleLbl="bgAcc1" presStyleIdx="0" presStyleCnt="4" custScaleX="98014" custLinFactNeighborX="-18104" custLinFactNeighborY="26083"/>
      <dgm:spPr/>
      <dgm:t>
        <a:bodyPr/>
        <a:lstStyle/>
        <a:p>
          <a:endParaRPr lang="id-ID"/>
        </a:p>
      </dgm:t>
    </dgm:pt>
    <dgm:pt modelId="{E51BB16C-8BCB-4385-B084-485E9675257E}" type="pres">
      <dgm:prSet presAssocID="{DEDB0A50-2FFB-4851-9114-CF9DA156F254}" presName="child1Text" presStyleLbl="bgAcc1" presStyleIdx="0" presStyleCnt="4">
        <dgm:presLayoutVars>
          <dgm:bulletEnabled val="1"/>
        </dgm:presLayoutVars>
      </dgm:prSet>
      <dgm:spPr/>
      <dgm:t>
        <a:bodyPr/>
        <a:lstStyle/>
        <a:p>
          <a:endParaRPr lang="id-ID"/>
        </a:p>
      </dgm:t>
    </dgm:pt>
    <dgm:pt modelId="{377C2090-8000-448C-AA6A-79612A912231}" type="pres">
      <dgm:prSet presAssocID="{DEDB0A50-2FFB-4851-9114-CF9DA156F254}" presName="child2group" presStyleCnt="0"/>
      <dgm:spPr/>
    </dgm:pt>
    <dgm:pt modelId="{4683E721-ECE5-4770-B9EB-63BA9C839B1E}" type="pres">
      <dgm:prSet presAssocID="{DEDB0A50-2FFB-4851-9114-CF9DA156F254}" presName="child2" presStyleLbl="bgAcc1" presStyleIdx="1" presStyleCnt="4" custScaleX="74327" custLinFactNeighborX="42242" custLinFactNeighborY="30741"/>
      <dgm:spPr/>
      <dgm:t>
        <a:bodyPr/>
        <a:lstStyle/>
        <a:p>
          <a:endParaRPr lang="id-ID"/>
        </a:p>
      </dgm:t>
    </dgm:pt>
    <dgm:pt modelId="{5888F258-F07D-4AF7-A2FA-57C13124AEF3}" type="pres">
      <dgm:prSet presAssocID="{DEDB0A50-2FFB-4851-9114-CF9DA156F254}" presName="child2Text" presStyleLbl="bgAcc1" presStyleIdx="1" presStyleCnt="4">
        <dgm:presLayoutVars>
          <dgm:bulletEnabled val="1"/>
        </dgm:presLayoutVars>
      </dgm:prSet>
      <dgm:spPr/>
      <dgm:t>
        <a:bodyPr/>
        <a:lstStyle/>
        <a:p>
          <a:endParaRPr lang="id-ID"/>
        </a:p>
      </dgm:t>
    </dgm:pt>
    <dgm:pt modelId="{DEA1CB64-D3EE-48A3-B80E-FE8A0480D6EC}" type="pres">
      <dgm:prSet presAssocID="{DEDB0A50-2FFB-4851-9114-CF9DA156F254}" presName="child3group" presStyleCnt="0"/>
      <dgm:spPr/>
    </dgm:pt>
    <dgm:pt modelId="{1545ABBC-6BAC-47B3-A358-6C535183A466}" type="pres">
      <dgm:prSet presAssocID="{DEDB0A50-2FFB-4851-9114-CF9DA156F254}" presName="child3" presStyleLbl="bgAcc1" presStyleIdx="2" presStyleCnt="4" custLinFactNeighborX="33528"/>
      <dgm:spPr/>
      <dgm:t>
        <a:bodyPr/>
        <a:lstStyle/>
        <a:p>
          <a:endParaRPr lang="id-ID"/>
        </a:p>
      </dgm:t>
    </dgm:pt>
    <dgm:pt modelId="{598FE4AA-C8C2-47C7-8CAE-3F4A9F7E2177}" type="pres">
      <dgm:prSet presAssocID="{DEDB0A50-2FFB-4851-9114-CF9DA156F254}" presName="child3Text" presStyleLbl="bgAcc1" presStyleIdx="2" presStyleCnt="4">
        <dgm:presLayoutVars>
          <dgm:bulletEnabled val="1"/>
        </dgm:presLayoutVars>
      </dgm:prSet>
      <dgm:spPr/>
      <dgm:t>
        <a:bodyPr/>
        <a:lstStyle/>
        <a:p>
          <a:endParaRPr lang="id-ID"/>
        </a:p>
      </dgm:t>
    </dgm:pt>
    <dgm:pt modelId="{4A09D4E3-8A6E-4CA9-97AA-53FC13A491E6}" type="pres">
      <dgm:prSet presAssocID="{DEDB0A50-2FFB-4851-9114-CF9DA156F254}" presName="child4group" presStyleCnt="0"/>
      <dgm:spPr/>
    </dgm:pt>
    <dgm:pt modelId="{42616BB4-7EF8-42A6-9508-256D1E444382}" type="pres">
      <dgm:prSet presAssocID="{DEDB0A50-2FFB-4851-9114-CF9DA156F254}" presName="child4" presStyleLbl="bgAcc1" presStyleIdx="3" presStyleCnt="4" custScaleX="91671" custScaleY="161629" custLinFactNeighborX="-22428" custLinFactNeighborY="-27655"/>
      <dgm:spPr/>
      <dgm:t>
        <a:bodyPr/>
        <a:lstStyle/>
        <a:p>
          <a:endParaRPr lang="id-ID"/>
        </a:p>
      </dgm:t>
    </dgm:pt>
    <dgm:pt modelId="{E23AB119-B40F-476E-B066-255A97DD024E}" type="pres">
      <dgm:prSet presAssocID="{DEDB0A50-2FFB-4851-9114-CF9DA156F254}" presName="child4Text" presStyleLbl="bgAcc1" presStyleIdx="3" presStyleCnt="4">
        <dgm:presLayoutVars>
          <dgm:bulletEnabled val="1"/>
        </dgm:presLayoutVars>
      </dgm:prSet>
      <dgm:spPr/>
      <dgm:t>
        <a:bodyPr/>
        <a:lstStyle/>
        <a:p>
          <a:endParaRPr lang="id-ID"/>
        </a:p>
      </dgm:t>
    </dgm:pt>
    <dgm:pt modelId="{F7E3EB76-82D3-4FA4-B830-2D2E69578EE2}" type="pres">
      <dgm:prSet presAssocID="{DEDB0A50-2FFB-4851-9114-CF9DA156F254}" presName="childPlaceholder" presStyleCnt="0"/>
      <dgm:spPr/>
    </dgm:pt>
    <dgm:pt modelId="{5FFECE0D-511D-4A62-A138-5EBA70062BB4}" type="pres">
      <dgm:prSet presAssocID="{DEDB0A50-2FFB-4851-9114-CF9DA156F254}" presName="circle" presStyleCnt="0"/>
      <dgm:spPr/>
    </dgm:pt>
    <dgm:pt modelId="{10426FE6-2A0D-4C84-810E-5B58AAB64649}" type="pres">
      <dgm:prSet presAssocID="{DEDB0A50-2FFB-4851-9114-CF9DA156F254}" presName="quadrant1" presStyleLbl="node1" presStyleIdx="0" presStyleCnt="4" custLinFactNeighborX="18559">
        <dgm:presLayoutVars>
          <dgm:chMax val="1"/>
          <dgm:bulletEnabled val="1"/>
        </dgm:presLayoutVars>
      </dgm:prSet>
      <dgm:spPr/>
      <dgm:t>
        <a:bodyPr/>
        <a:lstStyle/>
        <a:p>
          <a:endParaRPr lang="id-ID"/>
        </a:p>
      </dgm:t>
    </dgm:pt>
    <dgm:pt modelId="{E423C5B4-860C-4CB4-B165-986FA4A01099}" type="pres">
      <dgm:prSet presAssocID="{DEDB0A50-2FFB-4851-9114-CF9DA156F254}" presName="quadrant2" presStyleLbl="node1" presStyleIdx="1" presStyleCnt="4" custLinFactNeighborX="17210">
        <dgm:presLayoutVars>
          <dgm:chMax val="1"/>
          <dgm:bulletEnabled val="1"/>
        </dgm:presLayoutVars>
      </dgm:prSet>
      <dgm:spPr/>
      <dgm:t>
        <a:bodyPr/>
        <a:lstStyle/>
        <a:p>
          <a:endParaRPr lang="id-ID"/>
        </a:p>
      </dgm:t>
    </dgm:pt>
    <dgm:pt modelId="{5BB3D1DD-D733-4F85-9C93-09C3C6E4E219}" type="pres">
      <dgm:prSet presAssocID="{DEDB0A50-2FFB-4851-9114-CF9DA156F254}" presName="quadrant3" presStyleLbl="node1" presStyleIdx="2" presStyleCnt="4" custLinFactNeighborX="17210" custLinFactNeighborY="-5009">
        <dgm:presLayoutVars>
          <dgm:chMax val="1"/>
          <dgm:bulletEnabled val="1"/>
        </dgm:presLayoutVars>
      </dgm:prSet>
      <dgm:spPr/>
      <dgm:t>
        <a:bodyPr/>
        <a:lstStyle/>
        <a:p>
          <a:endParaRPr lang="id-ID"/>
        </a:p>
      </dgm:t>
    </dgm:pt>
    <dgm:pt modelId="{7AE061A0-53F7-426D-B7EC-DE9FF5131860}" type="pres">
      <dgm:prSet presAssocID="{DEDB0A50-2FFB-4851-9114-CF9DA156F254}" presName="quadrant4" presStyleLbl="node1" presStyleIdx="3" presStyleCnt="4" custLinFactNeighborX="18559" custLinFactNeighborY="-5009">
        <dgm:presLayoutVars>
          <dgm:chMax val="1"/>
          <dgm:bulletEnabled val="1"/>
        </dgm:presLayoutVars>
      </dgm:prSet>
      <dgm:spPr/>
      <dgm:t>
        <a:bodyPr/>
        <a:lstStyle/>
        <a:p>
          <a:endParaRPr lang="id-ID"/>
        </a:p>
      </dgm:t>
    </dgm:pt>
    <dgm:pt modelId="{80DEF9B9-8C1F-403F-8AFF-BD49074EB094}" type="pres">
      <dgm:prSet presAssocID="{DEDB0A50-2FFB-4851-9114-CF9DA156F254}" presName="quadrantPlaceholder" presStyleCnt="0"/>
      <dgm:spPr/>
    </dgm:pt>
    <dgm:pt modelId="{F7A05E72-DE70-4337-80E1-6705C9978BB8}" type="pres">
      <dgm:prSet presAssocID="{DEDB0A50-2FFB-4851-9114-CF9DA156F254}" presName="center1" presStyleLbl="fgShp" presStyleIdx="0" presStyleCnt="2" custLinFactNeighborX="46914"/>
      <dgm:spPr/>
    </dgm:pt>
    <dgm:pt modelId="{7E186F37-2AE2-4448-86C4-FEF7DCD24DD4}" type="pres">
      <dgm:prSet presAssocID="{DEDB0A50-2FFB-4851-9114-CF9DA156F254}" presName="center2" presStyleLbl="fgShp" presStyleIdx="1" presStyleCnt="2" custLinFactNeighborX="46914" custLinFactNeighborY="-24086"/>
      <dgm:spPr/>
    </dgm:pt>
  </dgm:ptLst>
  <dgm:cxnLst>
    <dgm:cxn modelId="{30E39E6B-6E97-456A-B474-9015FA2C4C90}" type="presOf" srcId="{56E872F7-9C31-4915-B99A-6028E172D0D2}" destId="{E51BB16C-8BCB-4385-B084-485E9675257E}" srcOrd="1" destOrd="0" presId="urn:microsoft.com/office/officeart/2005/8/layout/cycle4#1"/>
    <dgm:cxn modelId="{55C02D12-FB44-47DC-800B-8C6C093AF571}" srcId="{05EAB070-FE15-4AB9-9017-9D216C34C348}" destId="{4BDB96CF-54E9-49D2-860F-F27F0FAF1A94}" srcOrd="3" destOrd="0" parTransId="{78267173-606E-463C-A391-1333693256E0}" sibTransId="{D2BEF6DE-AFF0-459D-84CA-0DB53B1B642A}"/>
    <dgm:cxn modelId="{75967652-5E5C-44E5-A1D2-820A1B0CDAFB}" type="presOf" srcId="{90874876-57C5-45FD-9841-B62D16599026}" destId="{42616BB4-7EF8-42A6-9508-256D1E444382}" srcOrd="0" destOrd="0" presId="urn:microsoft.com/office/officeart/2005/8/layout/cycle4#1"/>
    <dgm:cxn modelId="{5CE210EA-CFA5-4D18-B483-059FDC16C2BD}" type="presOf" srcId="{39048645-5CCD-47E6-906B-0E83D2B74E67}" destId="{E51BB16C-8BCB-4385-B084-485E9675257E}" srcOrd="1" destOrd="3" presId="urn:microsoft.com/office/officeart/2005/8/layout/cycle4#1"/>
    <dgm:cxn modelId="{D1A77F17-71F5-41B7-9180-A3732361F1BE}" type="presOf" srcId="{7D1795A6-BA41-4774-A199-4520A47A10A9}" destId="{598FE4AA-C8C2-47C7-8CAE-3F4A9F7E2177}" srcOrd="1" destOrd="1" presId="urn:microsoft.com/office/officeart/2005/8/layout/cycle4#1"/>
    <dgm:cxn modelId="{97A86CDC-09F1-473D-89B9-B4261EAC3918}" srcId="{05EAB070-FE15-4AB9-9017-9D216C34C348}" destId="{3180C615-4E08-46E7-92E8-8AC0D6CE70DE}" srcOrd="1" destOrd="0" parTransId="{DF7B8307-2610-41B0-9432-40F4483CC4F9}" sibTransId="{65251AFB-BEB8-4752-A758-D0A658E9BF4B}"/>
    <dgm:cxn modelId="{26FE6030-59EA-418A-85D4-07C3D8BC2EC9}" type="presOf" srcId="{DFB6A32C-E12B-45F2-AFC0-1A4DB4879943}" destId="{5888F258-F07D-4AF7-A2FA-57C13124AEF3}" srcOrd="1" destOrd="0" presId="urn:microsoft.com/office/officeart/2005/8/layout/cycle4#1"/>
    <dgm:cxn modelId="{D790D229-1124-4B78-B79D-A721883C8A7E}" srcId="{05EAB070-FE15-4AB9-9017-9D216C34C348}" destId="{758AA990-E321-48AD-AF86-583A1C582A19}" srcOrd="4" destOrd="0" parTransId="{3684C5CB-CFA5-478E-B2BE-2081DE4BFD72}" sibTransId="{BC15AA42-A47F-4831-84BE-C7B8C67A63AC}"/>
    <dgm:cxn modelId="{75DE6C58-E97A-47B7-B2D5-A3CC26280D7A}" type="presOf" srcId="{56E872F7-9C31-4915-B99A-6028E172D0D2}" destId="{AEA8D082-9C08-427C-A329-D9E7100D85CD}" srcOrd="0" destOrd="0" presId="urn:microsoft.com/office/officeart/2005/8/layout/cycle4#1"/>
    <dgm:cxn modelId="{EC0155FA-7B95-434A-89E8-B17319736EF4}" type="presOf" srcId="{E0A66D31-3464-4ABB-9440-9DFF5937A176}" destId="{5888F258-F07D-4AF7-A2FA-57C13124AEF3}" srcOrd="1" destOrd="2" presId="urn:microsoft.com/office/officeart/2005/8/layout/cycle4#1"/>
    <dgm:cxn modelId="{24965295-509A-486C-9D14-C359FCA46DBF}" type="presOf" srcId="{E890A442-B37A-4E9F-A1C0-35BD210D9546}" destId="{7AE061A0-53F7-426D-B7EC-DE9FF5131860}" srcOrd="0" destOrd="0" presId="urn:microsoft.com/office/officeart/2005/8/layout/cycle4#1"/>
    <dgm:cxn modelId="{873D7FF7-506E-4DCB-9CB9-31011FC87DCA}" srcId="{8CC741B7-5F8A-4050-BD5B-0C1DC65C745D}" destId="{C96C34C1-ED07-4908-BEC5-918FEC5A6B69}" srcOrd="1" destOrd="0" parTransId="{992BD4C2-3CF3-4891-B683-FAD9A9C17785}" sibTransId="{D2A544C2-CED4-4BAB-83BA-11CF7273DEA9}"/>
    <dgm:cxn modelId="{24C77EFC-CEB9-4747-86BB-272B33444213}" srcId="{8CC741B7-5F8A-4050-BD5B-0C1DC65C745D}" destId="{7FD80BDE-CF47-4A8B-872C-558DC37C1A9D}" srcOrd="2" destOrd="0" parTransId="{2F83607D-8CA5-4B2F-AC14-6EABF63FD547}" sibTransId="{F7B33114-007E-4E3D-81F1-4DEBE17D3DE0}"/>
    <dgm:cxn modelId="{35119843-76F1-492A-81BB-A9787CE8A7B6}" srcId="{DEDB0A50-2FFB-4851-9114-CF9DA156F254}" destId="{8CC741B7-5F8A-4050-BD5B-0C1DC65C745D}" srcOrd="0" destOrd="0" parTransId="{E186D5D4-20F2-45D4-B377-A930A33AAC7F}" sibTransId="{B9334ADE-3706-4D76-8366-09BF9E047967}"/>
    <dgm:cxn modelId="{0AC10175-BF48-4F70-ACCA-EF3083CFC401}" type="presOf" srcId="{8CC741B7-5F8A-4050-BD5B-0C1DC65C745D}" destId="{10426FE6-2A0D-4C84-810E-5B58AAB64649}" srcOrd="0" destOrd="0" presId="urn:microsoft.com/office/officeart/2005/8/layout/cycle4#1"/>
    <dgm:cxn modelId="{EEA378F0-DA78-48CA-98A2-FFD6303E802E}" srcId="{E890A442-B37A-4E9F-A1C0-35BD210D9546}" destId="{90874876-57C5-45FD-9841-B62D16599026}" srcOrd="0" destOrd="0" parTransId="{F9C3732A-4155-44A7-87F4-FDD08302952E}" sibTransId="{3F4922E0-711D-4F7B-A25A-0E718F9232FA}"/>
    <dgm:cxn modelId="{3E6316EA-F0A5-43A6-9881-F15F67880A7C}" type="presOf" srcId="{05EAB070-FE15-4AB9-9017-9D216C34C348}" destId="{E423C5B4-860C-4CB4-B165-986FA4A01099}" srcOrd="0" destOrd="0" presId="urn:microsoft.com/office/officeart/2005/8/layout/cycle4#1"/>
    <dgm:cxn modelId="{85237631-4C94-48F4-B7A1-B9FE060B1EEE}" type="presOf" srcId="{4BDB96CF-54E9-49D2-860F-F27F0FAF1A94}" destId="{5888F258-F07D-4AF7-A2FA-57C13124AEF3}" srcOrd="1" destOrd="3" presId="urn:microsoft.com/office/officeart/2005/8/layout/cycle4#1"/>
    <dgm:cxn modelId="{DD6F0763-3864-40CE-BC09-BE8D81A8F448}" type="presOf" srcId="{7FD80BDE-CF47-4A8B-872C-558DC37C1A9D}" destId="{AEA8D082-9C08-427C-A329-D9E7100D85CD}" srcOrd="0" destOrd="2" presId="urn:microsoft.com/office/officeart/2005/8/layout/cycle4#1"/>
    <dgm:cxn modelId="{6B776F0B-13D2-40D1-B163-BD617D07CFB6}" srcId="{F8661081-5B32-42A2-B349-4A3ABB2D7EC2}" destId="{10605363-5079-404A-ABE4-82E9EE160949}" srcOrd="2" destOrd="0" parTransId="{D5368298-F6A2-458B-BDA7-3C7A102CC7AC}" sibTransId="{42CE8FCB-6D0C-48C1-8D59-C7B96F3549AF}"/>
    <dgm:cxn modelId="{44F75BC0-4481-48C0-86D5-EF0299D4A37E}" type="presOf" srcId="{DFB6A32C-E12B-45F2-AFC0-1A4DB4879943}" destId="{4683E721-ECE5-4770-B9EB-63BA9C839B1E}" srcOrd="0" destOrd="0" presId="urn:microsoft.com/office/officeart/2005/8/layout/cycle4#1"/>
    <dgm:cxn modelId="{A506A067-177B-418B-B854-EB39A1067A80}" type="presOf" srcId="{10605363-5079-404A-ABE4-82E9EE160949}" destId="{1545ABBC-6BAC-47B3-A358-6C535183A466}" srcOrd="0" destOrd="2" presId="urn:microsoft.com/office/officeart/2005/8/layout/cycle4#1"/>
    <dgm:cxn modelId="{E5D52C3E-5A5B-4AB4-A297-ABEEA341A9B6}" srcId="{DEDB0A50-2FFB-4851-9114-CF9DA156F254}" destId="{E890A442-B37A-4E9F-A1C0-35BD210D9546}" srcOrd="3" destOrd="0" parTransId="{EE400A62-8AEA-4BC7-A3D2-37E14479619E}" sibTransId="{D01A010D-2A16-4EC0-AEE6-26F5015E1AAB}"/>
    <dgm:cxn modelId="{9C87882F-0F48-476C-92A7-13A897BFC4C1}" srcId="{DEDB0A50-2FFB-4851-9114-CF9DA156F254}" destId="{05EAB070-FE15-4AB9-9017-9D216C34C348}" srcOrd="1" destOrd="0" parTransId="{F3870717-ADBE-4069-B06A-5437EA10DF75}" sibTransId="{AE51118E-7C6F-4428-A912-E14D4F1DD44B}"/>
    <dgm:cxn modelId="{90BD1C3B-9608-45F3-9B9E-9AD8DE18837F}" type="presOf" srcId="{758AA990-E321-48AD-AF86-583A1C582A19}" destId="{5888F258-F07D-4AF7-A2FA-57C13124AEF3}" srcOrd="1" destOrd="4" presId="urn:microsoft.com/office/officeart/2005/8/layout/cycle4#1"/>
    <dgm:cxn modelId="{DE88B43E-F02B-4309-BD41-A928AFFEA8C9}" srcId="{05EAB070-FE15-4AB9-9017-9D216C34C348}" destId="{E0A66D31-3464-4ABB-9440-9DFF5937A176}" srcOrd="2" destOrd="0" parTransId="{2BCED586-D4AC-472B-BCAF-64FBC6D30D49}" sibTransId="{35420ECD-B086-4793-B4F6-11FA3BAEE591}"/>
    <dgm:cxn modelId="{9FE1622E-C843-4A0E-B31A-9FD16A50BF52}" type="presOf" srcId="{9895C74F-C626-4660-B498-F7DB823405B1}" destId="{1545ABBC-6BAC-47B3-A358-6C535183A466}" srcOrd="0" destOrd="0" presId="urn:microsoft.com/office/officeart/2005/8/layout/cycle4#1"/>
    <dgm:cxn modelId="{72B2AB0F-2F59-4D47-834C-717D526B1A43}" type="presOf" srcId="{3180C615-4E08-46E7-92E8-8AC0D6CE70DE}" destId="{5888F258-F07D-4AF7-A2FA-57C13124AEF3}" srcOrd="1" destOrd="1" presId="urn:microsoft.com/office/officeart/2005/8/layout/cycle4#1"/>
    <dgm:cxn modelId="{608A9689-7A0C-48AE-8C93-40722334C041}" type="presOf" srcId="{9895C74F-C626-4660-B498-F7DB823405B1}" destId="{598FE4AA-C8C2-47C7-8CAE-3F4A9F7E2177}" srcOrd="1" destOrd="0" presId="urn:microsoft.com/office/officeart/2005/8/layout/cycle4#1"/>
    <dgm:cxn modelId="{224D1722-365F-4747-9307-AA4B5FFF02B1}" type="presOf" srcId="{7FD80BDE-CF47-4A8B-872C-558DC37C1A9D}" destId="{E51BB16C-8BCB-4385-B084-485E9675257E}" srcOrd="1" destOrd="2" presId="urn:microsoft.com/office/officeart/2005/8/layout/cycle4#1"/>
    <dgm:cxn modelId="{876F6EE2-3AD5-47E0-8F65-2A9CF5780EAD}" srcId="{DEDB0A50-2FFB-4851-9114-CF9DA156F254}" destId="{F8661081-5B32-42A2-B349-4A3ABB2D7EC2}" srcOrd="2" destOrd="0" parTransId="{523E7A3F-6F27-4DDC-BDDD-39D6E7B9A8A1}" sibTransId="{9C1B44CE-2BED-4281-9D96-AEBA7630CE24}"/>
    <dgm:cxn modelId="{033BE853-55AC-4D93-AED8-FC079F07CBEE}" srcId="{F8661081-5B32-42A2-B349-4A3ABB2D7EC2}" destId="{7D1795A6-BA41-4774-A199-4520A47A10A9}" srcOrd="1" destOrd="0" parTransId="{8F2A21C7-B214-4A41-B73C-752DF86382A6}" sibTransId="{BBFA7CC5-37A1-40CE-A2B6-0F9027912C3D}"/>
    <dgm:cxn modelId="{376B6F3D-BA9D-40EA-843F-D59B823A1FE9}" type="presOf" srcId="{39048645-5CCD-47E6-906B-0E83D2B74E67}" destId="{AEA8D082-9C08-427C-A329-D9E7100D85CD}" srcOrd="0" destOrd="3" presId="urn:microsoft.com/office/officeart/2005/8/layout/cycle4#1"/>
    <dgm:cxn modelId="{6E7518F0-9EE7-4B73-9C8C-48146FD0CB57}" type="presOf" srcId="{7D1795A6-BA41-4774-A199-4520A47A10A9}" destId="{1545ABBC-6BAC-47B3-A358-6C535183A466}" srcOrd="0" destOrd="1" presId="urn:microsoft.com/office/officeart/2005/8/layout/cycle4#1"/>
    <dgm:cxn modelId="{0536F374-0644-482C-B0A7-9C4BEBAF66CB}" srcId="{8CC741B7-5F8A-4050-BD5B-0C1DC65C745D}" destId="{56E872F7-9C31-4915-B99A-6028E172D0D2}" srcOrd="0" destOrd="0" parTransId="{479A3797-4612-41F3-8A29-BBD50ABBF0F5}" sibTransId="{D326EEEE-8F1C-450E-A936-6F9D5C13A842}"/>
    <dgm:cxn modelId="{E1AD8A00-5BB7-4097-888B-99E4E55688EB}" srcId="{05EAB070-FE15-4AB9-9017-9D216C34C348}" destId="{DFB6A32C-E12B-45F2-AFC0-1A4DB4879943}" srcOrd="0" destOrd="0" parTransId="{953C06CF-B75F-4224-A634-D2A153FDC102}" sibTransId="{B4D9087F-AEBB-4439-8B50-823D5EA3F7CD}"/>
    <dgm:cxn modelId="{739B83BC-13EE-4133-963A-E83080464028}" type="presOf" srcId="{DEDB0A50-2FFB-4851-9114-CF9DA156F254}" destId="{C43A8EEA-A66B-4752-8EDC-5E2C8AB1BD82}" srcOrd="0" destOrd="0" presId="urn:microsoft.com/office/officeart/2005/8/layout/cycle4#1"/>
    <dgm:cxn modelId="{6334103A-DB24-4FA2-B68F-8677392BACAD}" type="presOf" srcId="{758AA990-E321-48AD-AF86-583A1C582A19}" destId="{4683E721-ECE5-4770-B9EB-63BA9C839B1E}" srcOrd="0" destOrd="4" presId="urn:microsoft.com/office/officeart/2005/8/layout/cycle4#1"/>
    <dgm:cxn modelId="{5051BC50-73A6-4DDC-8D84-736FC9284C38}" type="presOf" srcId="{10605363-5079-404A-ABE4-82E9EE160949}" destId="{598FE4AA-C8C2-47C7-8CAE-3F4A9F7E2177}" srcOrd="1" destOrd="2" presId="urn:microsoft.com/office/officeart/2005/8/layout/cycle4#1"/>
    <dgm:cxn modelId="{156EA63F-D6AE-476C-AE4B-695CC400E7AA}" type="presOf" srcId="{F8661081-5B32-42A2-B349-4A3ABB2D7EC2}" destId="{5BB3D1DD-D733-4F85-9C93-09C3C6E4E219}" srcOrd="0" destOrd="0" presId="urn:microsoft.com/office/officeart/2005/8/layout/cycle4#1"/>
    <dgm:cxn modelId="{393E4A89-4C48-46CA-9BE3-3640D440E9E7}" type="presOf" srcId="{E0A66D31-3464-4ABB-9440-9DFF5937A176}" destId="{4683E721-ECE5-4770-B9EB-63BA9C839B1E}" srcOrd="0" destOrd="2" presId="urn:microsoft.com/office/officeart/2005/8/layout/cycle4#1"/>
    <dgm:cxn modelId="{875F780E-D480-4566-93FA-9088931E9D3B}" type="presOf" srcId="{4BDB96CF-54E9-49D2-860F-F27F0FAF1A94}" destId="{4683E721-ECE5-4770-B9EB-63BA9C839B1E}" srcOrd="0" destOrd="3" presId="urn:microsoft.com/office/officeart/2005/8/layout/cycle4#1"/>
    <dgm:cxn modelId="{AEE43191-CC8B-4EE4-9663-E6F00B5EC9DB}" srcId="{8CC741B7-5F8A-4050-BD5B-0C1DC65C745D}" destId="{39048645-5CCD-47E6-906B-0E83D2B74E67}" srcOrd="3" destOrd="0" parTransId="{AC9204F0-3786-4296-9626-6D784B67E807}" sibTransId="{6087E6CE-4226-4323-91A3-4251175AE666}"/>
    <dgm:cxn modelId="{7537EDDF-45CE-479C-A860-458D929EED55}" srcId="{F8661081-5B32-42A2-B349-4A3ABB2D7EC2}" destId="{9895C74F-C626-4660-B498-F7DB823405B1}" srcOrd="0" destOrd="0" parTransId="{7DDE6F25-29FE-42FD-A193-7B94598355D7}" sibTransId="{E0510F59-14A0-43BC-B7FC-C3307339F791}"/>
    <dgm:cxn modelId="{DF03BABF-BC1F-40FD-AF6B-1643D907DDDC}" type="presOf" srcId="{3180C615-4E08-46E7-92E8-8AC0D6CE70DE}" destId="{4683E721-ECE5-4770-B9EB-63BA9C839B1E}" srcOrd="0" destOrd="1" presId="urn:microsoft.com/office/officeart/2005/8/layout/cycle4#1"/>
    <dgm:cxn modelId="{9955B620-F8DD-4BCE-96C5-987A83170053}" type="presOf" srcId="{C96C34C1-ED07-4908-BEC5-918FEC5A6B69}" destId="{AEA8D082-9C08-427C-A329-D9E7100D85CD}" srcOrd="0" destOrd="1" presId="urn:microsoft.com/office/officeart/2005/8/layout/cycle4#1"/>
    <dgm:cxn modelId="{E2E1D35F-21C6-4FC5-B6DC-EC241A403E5F}" type="presOf" srcId="{90874876-57C5-45FD-9841-B62D16599026}" destId="{E23AB119-B40F-476E-B066-255A97DD024E}" srcOrd="1" destOrd="0" presId="urn:microsoft.com/office/officeart/2005/8/layout/cycle4#1"/>
    <dgm:cxn modelId="{CEAFB010-D537-44E9-9476-0F0F4AAD873A}" type="presOf" srcId="{C96C34C1-ED07-4908-BEC5-918FEC5A6B69}" destId="{E51BB16C-8BCB-4385-B084-485E9675257E}" srcOrd="1" destOrd="1" presId="urn:microsoft.com/office/officeart/2005/8/layout/cycle4#1"/>
    <dgm:cxn modelId="{4D9FBDFC-584A-42F3-9E01-58A9129C5845}" type="presParOf" srcId="{C43A8EEA-A66B-4752-8EDC-5E2C8AB1BD82}" destId="{DC168765-C77F-40EB-8D11-318FC45A6D45}" srcOrd="0" destOrd="0" presId="urn:microsoft.com/office/officeart/2005/8/layout/cycle4#1"/>
    <dgm:cxn modelId="{64F1BFCD-91A4-40EC-A322-32E122542036}" type="presParOf" srcId="{DC168765-C77F-40EB-8D11-318FC45A6D45}" destId="{01E8485D-975B-4326-B7DB-6D4EEE017BCC}" srcOrd="0" destOrd="0" presId="urn:microsoft.com/office/officeart/2005/8/layout/cycle4#1"/>
    <dgm:cxn modelId="{91CAC153-01AD-4315-95A7-990B1DDBF674}" type="presParOf" srcId="{01E8485D-975B-4326-B7DB-6D4EEE017BCC}" destId="{AEA8D082-9C08-427C-A329-D9E7100D85CD}" srcOrd="0" destOrd="0" presId="urn:microsoft.com/office/officeart/2005/8/layout/cycle4#1"/>
    <dgm:cxn modelId="{A29DEB52-43CC-47D2-84A2-531FC35A6ADA}" type="presParOf" srcId="{01E8485D-975B-4326-B7DB-6D4EEE017BCC}" destId="{E51BB16C-8BCB-4385-B084-485E9675257E}" srcOrd="1" destOrd="0" presId="urn:microsoft.com/office/officeart/2005/8/layout/cycle4#1"/>
    <dgm:cxn modelId="{7C376B32-CECE-46F8-835F-E105EED8D27B}" type="presParOf" srcId="{DC168765-C77F-40EB-8D11-318FC45A6D45}" destId="{377C2090-8000-448C-AA6A-79612A912231}" srcOrd="1" destOrd="0" presId="urn:microsoft.com/office/officeart/2005/8/layout/cycle4#1"/>
    <dgm:cxn modelId="{D0B45B82-EC74-46C9-938D-DAD7B0F53326}" type="presParOf" srcId="{377C2090-8000-448C-AA6A-79612A912231}" destId="{4683E721-ECE5-4770-B9EB-63BA9C839B1E}" srcOrd="0" destOrd="0" presId="urn:microsoft.com/office/officeart/2005/8/layout/cycle4#1"/>
    <dgm:cxn modelId="{88D1A478-5FD4-4DAD-B321-65B26558DC37}" type="presParOf" srcId="{377C2090-8000-448C-AA6A-79612A912231}" destId="{5888F258-F07D-4AF7-A2FA-57C13124AEF3}" srcOrd="1" destOrd="0" presId="urn:microsoft.com/office/officeart/2005/8/layout/cycle4#1"/>
    <dgm:cxn modelId="{C5E4BDA0-D32E-4F3C-B8EC-EEF747DAAC6C}" type="presParOf" srcId="{DC168765-C77F-40EB-8D11-318FC45A6D45}" destId="{DEA1CB64-D3EE-48A3-B80E-FE8A0480D6EC}" srcOrd="2" destOrd="0" presId="urn:microsoft.com/office/officeart/2005/8/layout/cycle4#1"/>
    <dgm:cxn modelId="{F4729D5A-188B-4E26-8858-6765C4CBB428}" type="presParOf" srcId="{DEA1CB64-D3EE-48A3-B80E-FE8A0480D6EC}" destId="{1545ABBC-6BAC-47B3-A358-6C535183A466}" srcOrd="0" destOrd="0" presId="urn:microsoft.com/office/officeart/2005/8/layout/cycle4#1"/>
    <dgm:cxn modelId="{78197085-304C-47E3-AB4A-61405EF15924}" type="presParOf" srcId="{DEA1CB64-D3EE-48A3-B80E-FE8A0480D6EC}" destId="{598FE4AA-C8C2-47C7-8CAE-3F4A9F7E2177}" srcOrd="1" destOrd="0" presId="urn:microsoft.com/office/officeart/2005/8/layout/cycle4#1"/>
    <dgm:cxn modelId="{C5FE1777-4507-482B-BBEB-056A5DE27F53}" type="presParOf" srcId="{DC168765-C77F-40EB-8D11-318FC45A6D45}" destId="{4A09D4E3-8A6E-4CA9-97AA-53FC13A491E6}" srcOrd="3" destOrd="0" presId="urn:microsoft.com/office/officeart/2005/8/layout/cycle4#1"/>
    <dgm:cxn modelId="{1C42FB92-A660-4334-BD4E-F4388ED43961}" type="presParOf" srcId="{4A09D4E3-8A6E-4CA9-97AA-53FC13A491E6}" destId="{42616BB4-7EF8-42A6-9508-256D1E444382}" srcOrd="0" destOrd="0" presId="urn:microsoft.com/office/officeart/2005/8/layout/cycle4#1"/>
    <dgm:cxn modelId="{73D8A1B3-C8E9-4D77-9C4C-A6EACADB5E3C}" type="presParOf" srcId="{4A09D4E3-8A6E-4CA9-97AA-53FC13A491E6}" destId="{E23AB119-B40F-476E-B066-255A97DD024E}" srcOrd="1" destOrd="0" presId="urn:microsoft.com/office/officeart/2005/8/layout/cycle4#1"/>
    <dgm:cxn modelId="{8F311E95-73F5-412A-A306-1AA894F4FDD6}" type="presParOf" srcId="{DC168765-C77F-40EB-8D11-318FC45A6D45}" destId="{F7E3EB76-82D3-4FA4-B830-2D2E69578EE2}" srcOrd="4" destOrd="0" presId="urn:microsoft.com/office/officeart/2005/8/layout/cycle4#1"/>
    <dgm:cxn modelId="{2A99D89E-02B4-44D1-960B-5498562AB7D3}" type="presParOf" srcId="{C43A8EEA-A66B-4752-8EDC-5E2C8AB1BD82}" destId="{5FFECE0D-511D-4A62-A138-5EBA70062BB4}" srcOrd="1" destOrd="0" presId="urn:microsoft.com/office/officeart/2005/8/layout/cycle4#1"/>
    <dgm:cxn modelId="{6ACB7A00-AF73-419B-9427-C757AED87230}" type="presParOf" srcId="{5FFECE0D-511D-4A62-A138-5EBA70062BB4}" destId="{10426FE6-2A0D-4C84-810E-5B58AAB64649}" srcOrd="0" destOrd="0" presId="urn:microsoft.com/office/officeart/2005/8/layout/cycle4#1"/>
    <dgm:cxn modelId="{B4AE26FB-481F-4FE8-8B6B-11E951425D63}" type="presParOf" srcId="{5FFECE0D-511D-4A62-A138-5EBA70062BB4}" destId="{E423C5B4-860C-4CB4-B165-986FA4A01099}" srcOrd="1" destOrd="0" presId="urn:microsoft.com/office/officeart/2005/8/layout/cycle4#1"/>
    <dgm:cxn modelId="{4EDDF1BF-807C-4BCF-AE5B-A75EB1BC1747}" type="presParOf" srcId="{5FFECE0D-511D-4A62-A138-5EBA70062BB4}" destId="{5BB3D1DD-D733-4F85-9C93-09C3C6E4E219}" srcOrd="2" destOrd="0" presId="urn:microsoft.com/office/officeart/2005/8/layout/cycle4#1"/>
    <dgm:cxn modelId="{2A8FF7FB-EC1C-4DEE-A8AF-77E796C324C9}" type="presParOf" srcId="{5FFECE0D-511D-4A62-A138-5EBA70062BB4}" destId="{7AE061A0-53F7-426D-B7EC-DE9FF5131860}" srcOrd="3" destOrd="0" presId="urn:microsoft.com/office/officeart/2005/8/layout/cycle4#1"/>
    <dgm:cxn modelId="{CEA8B15D-BCE9-4671-A3B9-E920223229CF}" type="presParOf" srcId="{5FFECE0D-511D-4A62-A138-5EBA70062BB4}" destId="{80DEF9B9-8C1F-403F-8AFF-BD49074EB094}" srcOrd="4" destOrd="0" presId="urn:microsoft.com/office/officeart/2005/8/layout/cycle4#1"/>
    <dgm:cxn modelId="{64985F3E-03B7-46A1-A4DF-031ADF1109BF}" type="presParOf" srcId="{C43A8EEA-A66B-4752-8EDC-5E2C8AB1BD82}" destId="{F7A05E72-DE70-4337-80E1-6705C9978BB8}" srcOrd="2" destOrd="0" presId="urn:microsoft.com/office/officeart/2005/8/layout/cycle4#1"/>
    <dgm:cxn modelId="{E9B4C798-31A0-4480-BF28-06D7397ED863}" type="presParOf" srcId="{C43A8EEA-A66B-4752-8EDC-5E2C8AB1BD82}" destId="{7E186F37-2AE2-4448-86C4-FEF7DCD24DD4}" srcOrd="3" destOrd="0" presId="urn:microsoft.com/office/officeart/2005/8/layout/cycle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45ABBC-6BAC-47B3-A358-6C535183A466}">
      <dsp:nvSpPr>
        <dsp:cNvPr id="0" name=""/>
        <dsp:cNvSpPr/>
      </dsp:nvSpPr>
      <dsp:spPr>
        <a:xfrm>
          <a:off x="6075914" y="3351593"/>
          <a:ext cx="2525459" cy="163592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0" rIns="41910" bIns="41910" numCol="1" spcCol="1270" anchor="t" anchorCtr="0">
          <a:noAutofit/>
        </a:bodyPr>
        <a:lstStyle/>
        <a:p>
          <a:pPr marL="57150" lvl="1" indent="-57150" algn="l" defTabSz="488950">
            <a:lnSpc>
              <a:spcPct val="90000"/>
            </a:lnSpc>
            <a:spcBef>
              <a:spcPct val="0"/>
            </a:spcBef>
            <a:spcAft>
              <a:spcPct val="15000"/>
            </a:spcAft>
            <a:buChar char="••"/>
          </a:pPr>
          <a:r>
            <a:rPr lang="id-ID" sz="1100" kern="1200" dirty="0"/>
            <a:t>E</a:t>
          </a:r>
          <a:r>
            <a:rPr lang="id-ID" sz="1000" kern="1200" dirty="0">
              <a:solidFill>
                <a:schemeClr val="bg2">
                  <a:lumMod val="10000"/>
                </a:schemeClr>
              </a:solidFill>
            </a:rPr>
            <a:t>valuasi Provinsi dan validasi kab-kota oleh Tim Teknis Nasional</a:t>
          </a:r>
        </a:p>
        <a:p>
          <a:pPr marL="57150" lvl="1" indent="-57150" algn="l" defTabSz="444500">
            <a:lnSpc>
              <a:spcPct val="90000"/>
            </a:lnSpc>
            <a:spcBef>
              <a:spcPct val="0"/>
            </a:spcBef>
            <a:spcAft>
              <a:spcPct val="15000"/>
            </a:spcAft>
            <a:buChar char="••"/>
          </a:pPr>
          <a:r>
            <a:rPr lang="id-ID" sz="1000" kern="1200" dirty="0">
              <a:solidFill>
                <a:schemeClr val="bg2">
                  <a:lumMod val="10000"/>
                </a:schemeClr>
              </a:solidFill>
            </a:rPr>
            <a:t>Pemetaan Kapasitas</a:t>
          </a:r>
        </a:p>
        <a:p>
          <a:pPr marL="57150" lvl="1" indent="-57150" algn="l" defTabSz="444500">
            <a:lnSpc>
              <a:spcPct val="90000"/>
            </a:lnSpc>
            <a:spcBef>
              <a:spcPct val="0"/>
            </a:spcBef>
            <a:spcAft>
              <a:spcPct val="15000"/>
            </a:spcAft>
            <a:buChar char="••"/>
          </a:pPr>
          <a:r>
            <a:rPr lang="id-ID" sz="1000" kern="1200" dirty="0">
              <a:solidFill>
                <a:schemeClr val="bg2">
                  <a:lumMod val="10000"/>
                </a:schemeClr>
              </a:solidFill>
            </a:rPr>
            <a:t>Bimtek Kapasda</a:t>
          </a:r>
        </a:p>
      </dsp:txBody>
      <dsp:txXfrm>
        <a:off x="6869488" y="3796510"/>
        <a:ext cx="1695949" cy="1155071"/>
      </dsp:txXfrm>
    </dsp:sp>
    <dsp:sp modelId="{42616BB4-7EF8-42A6-9508-256D1E444382}">
      <dsp:nvSpPr>
        <dsp:cNvPr id="0" name=""/>
        <dsp:cNvSpPr/>
      </dsp:nvSpPr>
      <dsp:spPr>
        <a:xfrm>
          <a:off x="647454" y="2395076"/>
          <a:ext cx="2315113" cy="264412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0" rIns="34290" bIns="39600" numCol="1" spcCol="1270" anchor="t" anchorCtr="0">
          <a:noAutofit/>
        </a:bodyPr>
        <a:lstStyle/>
        <a:p>
          <a:pPr marL="57150" lvl="1" indent="-57150" algn="l" defTabSz="400050">
            <a:lnSpc>
              <a:spcPct val="90000"/>
            </a:lnSpc>
            <a:spcBef>
              <a:spcPct val="0"/>
            </a:spcBef>
            <a:spcAft>
              <a:spcPct val="15000"/>
            </a:spcAft>
            <a:buChar char="••"/>
          </a:pPr>
          <a:endParaRPr lang="id-ID" sz="900" kern="1200" dirty="0"/>
        </a:p>
      </dsp:txBody>
      <dsp:txXfrm>
        <a:off x="694919" y="3103573"/>
        <a:ext cx="1525649" cy="1888166"/>
      </dsp:txXfrm>
    </dsp:sp>
    <dsp:sp modelId="{4683E721-ECE5-4770-B9EB-63BA9C839B1E}">
      <dsp:nvSpPr>
        <dsp:cNvPr id="0" name=""/>
        <dsp:cNvSpPr/>
      </dsp:nvSpPr>
      <dsp:spPr>
        <a:xfrm>
          <a:off x="6620163" y="378152"/>
          <a:ext cx="1877098" cy="163592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Apresiasi Kinerja</a:t>
          </a:r>
        </a:p>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Bimtek Evaluasi Bagi Timda</a:t>
          </a:r>
        </a:p>
        <a:p>
          <a:pPr marL="57150" lvl="1" indent="-57150" algn="l" defTabSz="488950">
            <a:lnSpc>
              <a:spcPct val="90000"/>
            </a:lnSpc>
            <a:spcBef>
              <a:spcPct val="0"/>
            </a:spcBef>
            <a:spcAft>
              <a:spcPct val="15000"/>
            </a:spcAft>
            <a:buChar char="••"/>
          </a:pPr>
          <a:r>
            <a:rPr lang="id-ID" sz="1100" i="1" kern="1200" dirty="0">
              <a:solidFill>
                <a:schemeClr val="bg2">
                  <a:lumMod val="10000"/>
                </a:schemeClr>
              </a:solidFill>
            </a:rPr>
            <a:t>Desk Evaluation</a:t>
          </a:r>
        </a:p>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Evaluasi Kab-Kota</a:t>
          </a:r>
        </a:p>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Bimtek Kapasda</a:t>
          </a:r>
        </a:p>
      </dsp:txBody>
      <dsp:txXfrm>
        <a:off x="7219229" y="414088"/>
        <a:ext cx="1242096" cy="1155071"/>
      </dsp:txXfrm>
    </dsp:sp>
    <dsp:sp modelId="{AEA8D082-9C08-427C-A329-D9E7100D85CD}">
      <dsp:nvSpPr>
        <dsp:cNvPr id="0" name=""/>
        <dsp:cNvSpPr/>
      </dsp:nvSpPr>
      <dsp:spPr>
        <a:xfrm>
          <a:off x="676560" y="301950"/>
          <a:ext cx="2475303" cy="163592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Supervisi LPPD</a:t>
          </a:r>
        </a:p>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Supervisi Evaluasi Mandiri (Bagi daerah)</a:t>
          </a:r>
        </a:p>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Bimtek Kapasda</a:t>
          </a:r>
        </a:p>
        <a:p>
          <a:pPr marL="57150" lvl="1" indent="-57150" algn="l" defTabSz="488950">
            <a:lnSpc>
              <a:spcPct val="90000"/>
            </a:lnSpc>
            <a:spcBef>
              <a:spcPct val="0"/>
            </a:spcBef>
            <a:spcAft>
              <a:spcPct val="15000"/>
            </a:spcAft>
            <a:buChar char="••"/>
          </a:pPr>
          <a:r>
            <a:rPr lang="id-ID" sz="1100" kern="1200" dirty="0">
              <a:solidFill>
                <a:schemeClr val="bg2">
                  <a:lumMod val="10000"/>
                </a:schemeClr>
              </a:solidFill>
            </a:rPr>
            <a:t>Bimtek Evaluasi Bagi Tim Teknis Nasional</a:t>
          </a:r>
        </a:p>
      </dsp:txBody>
      <dsp:txXfrm>
        <a:off x="712496" y="337886"/>
        <a:ext cx="1660840" cy="1155071"/>
      </dsp:txXfrm>
    </dsp:sp>
    <dsp:sp modelId="{10426FE6-2A0D-4C84-810E-5B58AAB64649}">
      <dsp:nvSpPr>
        <dsp:cNvPr id="0" name=""/>
        <dsp:cNvSpPr/>
      </dsp:nvSpPr>
      <dsp:spPr>
        <a:xfrm>
          <a:off x="2577755" y="418702"/>
          <a:ext cx="2213611" cy="2213611"/>
        </a:xfrm>
        <a:prstGeom prst="pieWedg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d-ID" sz="2000" b="1" kern="1200" dirty="0"/>
            <a:t>Januari-Maret</a:t>
          </a:r>
        </a:p>
      </dsp:txBody>
      <dsp:txXfrm>
        <a:off x="3226107" y="1067054"/>
        <a:ext cx="1565259" cy="1565259"/>
      </dsp:txXfrm>
    </dsp:sp>
    <dsp:sp modelId="{E423C5B4-860C-4CB4-B165-986FA4A01099}">
      <dsp:nvSpPr>
        <dsp:cNvPr id="0" name=""/>
        <dsp:cNvSpPr/>
      </dsp:nvSpPr>
      <dsp:spPr>
        <a:xfrm rot="5400000">
          <a:off x="4863750" y="418702"/>
          <a:ext cx="2213611" cy="2213611"/>
        </a:xfrm>
        <a:prstGeom prst="pieWedg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d-ID" sz="2000" b="1" kern="1200" dirty="0"/>
            <a:t>April-Juni</a:t>
          </a:r>
        </a:p>
      </dsp:txBody>
      <dsp:txXfrm rot="-5400000">
        <a:off x="4863750" y="1067054"/>
        <a:ext cx="1565259" cy="1565259"/>
      </dsp:txXfrm>
    </dsp:sp>
    <dsp:sp modelId="{5BB3D1DD-D733-4F85-9C93-09C3C6E4E219}">
      <dsp:nvSpPr>
        <dsp:cNvPr id="0" name=""/>
        <dsp:cNvSpPr/>
      </dsp:nvSpPr>
      <dsp:spPr>
        <a:xfrm rot="10800000">
          <a:off x="4863750" y="2623679"/>
          <a:ext cx="2213611" cy="2213611"/>
        </a:xfrm>
        <a:prstGeom prst="pieWedg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d-ID" sz="2000" b="1" kern="1200" dirty="0" smtClean="0"/>
            <a:t>Juli-September</a:t>
          </a:r>
          <a:endParaRPr lang="id-ID" sz="2000" b="1" kern="1200" dirty="0"/>
        </a:p>
      </dsp:txBody>
      <dsp:txXfrm rot="10800000">
        <a:off x="4863750" y="2623679"/>
        <a:ext cx="1565259" cy="1565259"/>
      </dsp:txXfrm>
    </dsp:sp>
    <dsp:sp modelId="{7AE061A0-53F7-426D-B7EC-DE9FF5131860}">
      <dsp:nvSpPr>
        <dsp:cNvPr id="0" name=""/>
        <dsp:cNvSpPr/>
      </dsp:nvSpPr>
      <dsp:spPr>
        <a:xfrm rot="16200000">
          <a:off x="2577755" y="2623679"/>
          <a:ext cx="2213611" cy="2213611"/>
        </a:xfrm>
        <a:prstGeom prst="pieWedg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d-ID" sz="2000" b="1" kern="1200" dirty="0"/>
            <a:t>Oktober-Desember</a:t>
          </a:r>
        </a:p>
      </dsp:txBody>
      <dsp:txXfrm rot="5400000">
        <a:off x="3226107" y="2623679"/>
        <a:ext cx="1565259" cy="1565259"/>
      </dsp:txXfrm>
    </dsp:sp>
    <dsp:sp modelId="{F7A05E72-DE70-4337-80E1-6705C9978BB8}">
      <dsp:nvSpPr>
        <dsp:cNvPr id="0" name=""/>
        <dsp:cNvSpPr/>
      </dsp:nvSpPr>
      <dsp:spPr>
        <a:xfrm>
          <a:off x="4408079" y="2223332"/>
          <a:ext cx="764283" cy="664594"/>
        </a:xfrm>
        <a:prstGeom prst="circular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186F37-2AE2-4448-86C4-FEF7DCD24DD4}">
      <dsp:nvSpPr>
        <dsp:cNvPr id="0" name=""/>
        <dsp:cNvSpPr/>
      </dsp:nvSpPr>
      <dsp:spPr>
        <a:xfrm rot="10800000">
          <a:off x="4408079" y="2318871"/>
          <a:ext cx="764283" cy="664594"/>
        </a:xfrm>
        <a:prstGeom prst="circular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57053" cy="555373"/>
          </a:xfrm>
          <a:prstGeom prst="rect">
            <a:avLst/>
          </a:prstGeom>
        </p:spPr>
        <p:txBody>
          <a:bodyPr vert="horz" lIns="93598" tIns="46799" rIns="93598" bIns="4679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994616" y="1"/>
            <a:ext cx="3057053" cy="555373"/>
          </a:xfrm>
          <a:prstGeom prst="rect">
            <a:avLst/>
          </a:prstGeom>
        </p:spPr>
        <p:txBody>
          <a:bodyPr vert="horz" lIns="93598" tIns="46799" rIns="93598" bIns="46799" rtlCol="0"/>
          <a:lstStyle>
            <a:lvl1pPr algn="r" fontAlgn="auto">
              <a:spcBef>
                <a:spcPts val="0"/>
              </a:spcBef>
              <a:spcAft>
                <a:spcPts val="0"/>
              </a:spcAft>
              <a:defRPr sz="1200">
                <a:latin typeface="+mn-lt"/>
              </a:defRPr>
            </a:lvl1pPr>
          </a:lstStyle>
          <a:p>
            <a:pPr>
              <a:defRPr/>
            </a:pPr>
            <a:fld id="{1CE7293E-6DF3-45F4-A972-28A347653D3C}" type="datetimeFigureOut">
              <a:rPr lang="en-US"/>
              <a:pPr>
                <a:defRPr/>
              </a:pPr>
              <a:t>11/6/2017</a:t>
            </a:fld>
            <a:endParaRPr lang="en-US"/>
          </a:p>
        </p:txBody>
      </p:sp>
      <p:sp>
        <p:nvSpPr>
          <p:cNvPr id="4" name="Footer Placeholder 3"/>
          <p:cNvSpPr>
            <a:spLocks noGrp="1"/>
          </p:cNvSpPr>
          <p:nvPr>
            <p:ph type="ftr" sz="quarter" idx="2"/>
          </p:nvPr>
        </p:nvSpPr>
        <p:spPr>
          <a:xfrm>
            <a:off x="1" y="10580625"/>
            <a:ext cx="3057053" cy="555373"/>
          </a:xfrm>
          <a:prstGeom prst="rect">
            <a:avLst/>
          </a:prstGeom>
        </p:spPr>
        <p:txBody>
          <a:bodyPr vert="horz" lIns="93598" tIns="46799" rIns="93598" bIns="46799"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994616" y="10580625"/>
            <a:ext cx="3057053" cy="555373"/>
          </a:xfrm>
          <a:prstGeom prst="rect">
            <a:avLst/>
          </a:prstGeom>
        </p:spPr>
        <p:txBody>
          <a:bodyPr vert="horz" lIns="93598" tIns="46799" rIns="93598" bIns="46799" rtlCol="0" anchor="b"/>
          <a:lstStyle>
            <a:lvl1pPr algn="r" fontAlgn="auto">
              <a:spcBef>
                <a:spcPts val="0"/>
              </a:spcBef>
              <a:spcAft>
                <a:spcPts val="0"/>
              </a:spcAft>
              <a:defRPr sz="1200">
                <a:latin typeface="+mn-lt"/>
              </a:defRPr>
            </a:lvl1pPr>
          </a:lstStyle>
          <a:p>
            <a:pPr>
              <a:defRPr/>
            </a:pPr>
            <a:fld id="{FA8B0784-4B78-4375-8C25-9F2A37CF8C8B}" type="slidenum">
              <a:rPr lang="en-US"/>
              <a:pPr>
                <a:defRPr/>
              </a:pPr>
              <a:t>‹#›</a:t>
            </a:fld>
            <a:endParaRPr lang="en-US"/>
          </a:p>
        </p:txBody>
      </p:sp>
    </p:spTree>
    <p:extLst>
      <p:ext uri="{BB962C8B-B14F-4D97-AF65-F5344CB8AC3E}">
        <p14:creationId xmlns:p14="http://schemas.microsoft.com/office/powerpoint/2010/main" val="38298029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57053" cy="555373"/>
          </a:xfrm>
          <a:prstGeom prst="rect">
            <a:avLst/>
          </a:prstGeom>
        </p:spPr>
        <p:txBody>
          <a:bodyPr vert="horz" lIns="105999" tIns="53000" rIns="105999" bIns="53000" rtlCol="0"/>
          <a:lstStyle>
            <a:lvl1pPr algn="l" fontAlgn="auto">
              <a:spcBef>
                <a:spcPts val="0"/>
              </a:spcBef>
              <a:spcAft>
                <a:spcPts val="0"/>
              </a:spcAft>
              <a:defRPr sz="1600">
                <a:latin typeface="+mn-lt"/>
              </a:defRPr>
            </a:lvl1pPr>
          </a:lstStyle>
          <a:p>
            <a:pPr>
              <a:defRPr/>
            </a:pPr>
            <a:endParaRPr lang="en-US"/>
          </a:p>
        </p:txBody>
      </p:sp>
      <p:sp>
        <p:nvSpPr>
          <p:cNvPr id="3" name="Date Placeholder 2"/>
          <p:cNvSpPr>
            <a:spLocks noGrp="1"/>
          </p:cNvSpPr>
          <p:nvPr>
            <p:ph type="dt" idx="1"/>
          </p:nvPr>
        </p:nvSpPr>
        <p:spPr>
          <a:xfrm>
            <a:off x="3994616" y="1"/>
            <a:ext cx="3057053" cy="555373"/>
          </a:xfrm>
          <a:prstGeom prst="rect">
            <a:avLst/>
          </a:prstGeom>
        </p:spPr>
        <p:txBody>
          <a:bodyPr vert="horz" lIns="105999" tIns="53000" rIns="105999" bIns="53000" rtlCol="0"/>
          <a:lstStyle>
            <a:lvl1pPr algn="r" fontAlgn="auto">
              <a:spcBef>
                <a:spcPts val="0"/>
              </a:spcBef>
              <a:spcAft>
                <a:spcPts val="0"/>
              </a:spcAft>
              <a:defRPr sz="1600">
                <a:latin typeface="+mn-lt"/>
              </a:defRPr>
            </a:lvl1pPr>
          </a:lstStyle>
          <a:p>
            <a:pPr>
              <a:defRPr/>
            </a:pPr>
            <a:fld id="{B2A7CA66-39C8-4D51-A1E1-1B2910D335BC}" type="datetimeFigureOut">
              <a:rPr lang="en-US"/>
              <a:pPr>
                <a:defRPr/>
              </a:pPr>
              <a:t>11/6/2017</a:t>
            </a:fld>
            <a:endParaRPr lang="en-US"/>
          </a:p>
        </p:txBody>
      </p:sp>
      <p:sp>
        <p:nvSpPr>
          <p:cNvPr id="4" name="Slide Image Placeholder 3"/>
          <p:cNvSpPr>
            <a:spLocks noGrp="1" noRot="1" noChangeAspect="1"/>
          </p:cNvSpPr>
          <p:nvPr>
            <p:ph type="sldImg" idx="2"/>
          </p:nvPr>
        </p:nvSpPr>
        <p:spPr>
          <a:xfrm>
            <a:off x="741363" y="835025"/>
            <a:ext cx="5570537" cy="4178300"/>
          </a:xfrm>
          <a:prstGeom prst="rect">
            <a:avLst/>
          </a:prstGeom>
          <a:noFill/>
          <a:ln w="12700">
            <a:solidFill>
              <a:prstClr val="black"/>
            </a:solidFill>
          </a:ln>
        </p:spPr>
        <p:txBody>
          <a:bodyPr vert="horz" lIns="105999" tIns="53000" rIns="105999" bIns="53000" rtlCol="0" anchor="ctr"/>
          <a:lstStyle/>
          <a:p>
            <a:pPr lvl="0"/>
            <a:endParaRPr lang="en-US" noProof="0" smtClean="0"/>
          </a:p>
        </p:txBody>
      </p:sp>
      <p:sp>
        <p:nvSpPr>
          <p:cNvPr id="5" name="Notes Placeholder 4"/>
          <p:cNvSpPr>
            <a:spLocks noGrp="1"/>
          </p:cNvSpPr>
          <p:nvPr>
            <p:ph type="body" sz="quarter" idx="3"/>
          </p:nvPr>
        </p:nvSpPr>
        <p:spPr>
          <a:xfrm>
            <a:off x="705966" y="5289362"/>
            <a:ext cx="5641334" cy="5013578"/>
          </a:xfrm>
          <a:prstGeom prst="rect">
            <a:avLst/>
          </a:prstGeom>
        </p:spPr>
        <p:txBody>
          <a:bodyPr vert="horz" lIns="105999" tIns="53000" rIns="105999" bIns="5300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10580625"/>
            <a:ext cx="3057053" cy="555373"/>
          </a:xfrm>
          <a:prstGeom prst="rect">
            <a:avLst/>
          </a:prstGeom>
        </p:spPr>
        <p:txBody>
          <a:bodyPr vert="horz" lIns="105999" tIns="53000" rIns="105999" bIns="53000" rtlCol="0" anchor="b"/>
          <a:lstStyle>
            <a:lvl1pPr algn="l" fontAlgn="auto">
              <a:spcBef>
                <a:spcPts val="0"/>
              </a:spcBef>
              <a:spcAft>
                <a:spcPts val="0"/>
              </a:spcAft>
              <a:defRPr sz="1600">
                <a:latin typeface="+mn-lt"/>
              </a:defRPr>
            </a:lvl1pPr>
          </a:lstStyle>
          <a:p>
            <a:pPr>
              <a:defRPr/>
            </a:pPr>
            <a:endParaRPr lang="en-US"/>
          </a:p>
        </p:txBody>
      </p:sp>
      <p:sp>
        <p:nvSpPr>
          <p:cNvPr id="7" name="Slide Number Placeholder 6"/>
          <p:cNvSpPr>
            <a:spLocks noGrp="1"/>
          </p:cNvSpPr>
          <p:nvPr>
            <p:ph type="sldNum" sz="quarter" idx="5"/>
          </p:nvPr>
        </p:nvSpPr>
        <p:spPr>
          <a:xfrm>
            <a:off x="3994616" y="10580625"/>
            <a:ext cx="3057053" cy="555373"/>
          </a:xfrm>
          <a:prstGeom prst="rect">
            <a:avLst/>
          </a:prstGeom>
        </p:spPr>
        <p:txBody>
          <a:bodyPr vert="horz" lIns="105999" tIns="53000" rIns="105999" bIns="53000" rtlCol="0" anchor="b"/>
          <a:lstStyle>
            <a:lvl1pPr algn="r" fontAlgn="auto">
              <a:spcBef>
                <a:spcPts val="0"/>
              </a:spcBef>
              <a:spcAft>
                <a:spcPts val="0"/>
              </a:spcAft>
              <a:defRPr sz="1600">
                <a:latin typeface="+mn-lt"/>
              </a:defRPr>
            </a:lvl1pPr>
          </a:lstStyle>
          <a:p>
            <a:pPr>
              <a:defRPr/>
            </a:pPr>
            <a:fld id="{AD1CC1C3-6C88-4408-BC80-B20B087816FB}" type="slidenum">
              <a:rPr lang="en-US"/>
              <a:pPr>
                <a:defRPr/>
              </a:pPr>
              <a:t>‹#›</a:t>
            </a:fld>
            <a:endParaRPr lang="en-US"/>
          </a:p>
        </p:txBody>
      </p:sp>
    </p:spTree>
    <p:extLst>
      <p:ext uri="{BB962C8B-B14F-4D97-AF65-F5344CB8AC3E}">
        <p14:creationId xmlns:p14="http://schemas.microsoft.com/office/powerpoint/2010/main" val="36572979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pPr>
              <a:defRPr/>
            </a:pPr>
            <a:fld id="{AD1CC1C3-6C88-4408-BC80-B20B087816FB}" type="slidenum">
              <a:rPr lang="en-US" smtClean="0"/>
              <a:pPr>
                <a:defRPr/>
              </a:pPr>
              <a:t>1</a:t>
            </a:fld>
            <a:endParaRPr lang="en-US"/>
          </a:p>
        </p:txBody>
      </p:sp>
    </p:spTree>
    <p:extLst>
      <p:ext uri="{BB962C8B-B14F-4D97-AF65-F5344CB8AC3E}">
        <p14:creationId xmlns:p14="http://schemas.microsoft.com/office/powerpoint/2010/main" val="431570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E01EBC3-9B6A-4A13-AD07-661EB345BF81}" type="slidenum">
              <a:rPr lang="en-US">
                <a:latin typeface="Calibri" panose="020F0502020204030204" pitchFamily="34" charset="0"/>
              </a:rPr>
              <a:pPr eaLnBrk="1" hangingPunct="1"/>
              <a:t>24</a:t>
            </a:fld>
            <a:endParaRPr lang="en-US">
              <a:latin typeface="Calibri" panose="020F0502020204030204" pitchFamily="34" charset="0"/>
            </a:endParaRPr>
          </a:p>
        </p:txBody>
      </p:sp>
    </p:spTree>
    <p:extLst>
      <p:ext uri="{BB962C8B-B14F-4D97-AF65-F5344CB8AC3E}">
        <p14:creationId xmlns:p14="http://schemas.microsoft.com/office/powerpoint/2010/main" val="2149691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27E54351-CC87-46EB-94F6-180E561D7C37}" type="slidenum">
              <a:rPr lang="en-US" smtClean="0"/>
              <a:pPr/>
              <a:t>34</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149579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d-ID" smtClean="0"/>
              <a:t>Tujuan nasional bangsa Indonesia tercantum didalam alinea ke-4 UUD 45, dalam tujuan nasional tersebut salah satunya ada tujuan pembangunan kesehatan dimana tujuan pembangunan kesehatan dilakskanakan oleh pemerintah dan pemerintahan daerah yang diinternalisasi kedalam urusan pemerintahan.  </a:t>
            </a:r>
          </a:p>
        </p:txBody>
      </p:sp>
      <p:sp>
        <p:nvSpPr>
          <p:cNvPr id="2" name="Date Placeholder 1"/>
          <p:cNvSpPr>
            <a:spLocks noGrp="1"/>
          </p:cNvSpPr>
          <p:nvPr>
            <p:ph type="dt" sz="quarter" idx="1"/>
          </p:nvPr>
        </p:nvSpPr>
        <p:spPr/>
        <p:txBody>
          <a:bodyPr/>
          <a:lstStyle/>
          <a:p>
            <a:pPr>
              <a:defRPr/>
            </a:pPr>
            <a:endParaRPr lang="en-US"/>
          </a:p>
        </p:txBody>
      </p:sp>
      <p:sp>
        <p:nvSpPr>
          <p:cNvPr id="6" name="Footer Placeholder 5"/>
          <p:cNvSpPr>
            <a:spLocks noGrp="1"/>
          </p:cNvSpPr>
          <p:nvPr>
            <p:ph type="ftr" sz="quarter" idx="10"/>
          </p:nvPr>
        </p:nvSpPr>
        <p:spPr/>
        <p:txBody>
          <a:bodyPr/>
          <a:lstStyle/>
          <a:p>
            <a:pPr>
              <a:defRPr/>
            </a:pPr>
            <a:r>
              <a:rPr lang="en-US" smtClean="0"/>
              <a:t>1</a:t>
            </a:r>
            <a:endParaRPr lang="en-US"/>
          </a:p>
        </p:txBody>
      </p:sp>
    </p:spTree>
    <p:extLst>
      <p:ext uri="{BB962C8B-B14F-4D97-AF65-F5344CB8AC3E}">
        <p14:creationId xmlns:p14="http://schemas.microsoft.com/office/powerpoint/2010/main" val="3844916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2" name="Date Placeholder 1"/>
          <p:cNvSpPr>
            <a:spLocks noGrp="1"/>
          </p:cNvSpPr>
          <p:nvPr>
            <p:ph type="dt" sz="quarter" idx="1"/>
          </p:nvPr>
        </p:nvSpPr>
        <p:spPr/>
        <p:txBody>
          <a:bodyPr/>
          <a:lstStyle/>
          <a:p>
            <a:pPr>
              <a:defRPr/>
            </a:pPr>
            <a:endParaRPr lang="en-US"/>
          </a:p>
        </p:txBody>
      </p:sp>
      <p:sp>
        <p:nvSpPr>
          <p:cNvPr id="6" name="Footer Placeholder 5"/>
          <p:cNvSpPr>
            <a:spLocks noGrp="1"/>
          </p:cNvSpPr>
          <p:nvPr>
            <p:ph type="ftr" sz="quarter" idx="10"/>
          </p:nvPr>
        </p:nvSpPr>
        <p:spPr/>
        <p:txBody>
          <a:bodyPr/>
          <a:lstStyle/>
          <a:p>
            <a:pPr>
              <a:defRPr/>
            </a:pPr>
            <a:r>
              <a:rPr lang="en-US" smtClean="0"/>
              <a:t>1</a:t>
            </a:r>
            <a:endParaRPr lang="en-US"/>
          </a:p>
        </p:txBody>
      </p:sp>
    </p:spTree>
    <p:extLst>
      <p:ext uri="{BB962C8B-B14F-4D97-AF65-F5344CB8AC3E}">
        <p14:creationId xmlns:p14="http://schemas.microsoft.com/office/powerpoint/2010/main" val="533818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2" name="Date Placeholder 1"/>
          <p:cNvSpPr>
            <a:spLocks noGrp="1"/>
          </p:cNvSpPr>
          <p:nvPr>
            <p:ph type="dt" sz="quarter" idx="1"/>
          </p:nvPr>
        </p:nvSpPr>
        <p:spPr/>
        <p:txBody>
          <a:bodyPr/>
          <a:lstStyle/>
          <a:p>
            <a:pPr>
              <a:defRPr/>
            </a:pPr>
            <a:endParaRPr lang="en-US"/>
          </a:p>
        </p:txBody>
      </p:sp>
      <p:sp>
        <p:nvSpPr>
          <p:cNvPr id="6" name="Footer Placeholder 5"/>
          <p:cNvSpPr>
            <a:spLocks noGrp="1"/>
          </p:cNvSpPr>
          <p:nvPr>
            <p:ph type="ftr" sz="quarter" idx="10"/>
          </p:nvPr>
        </p:nvSpPr>
        <p:spPr/>
        <p:txBody>
          <a:bodyPr/>
          <a:lstStyle/>
          <a:p>
            <a:pPr>
              <a:defRPr/>
            </a:pPr>
            <a:r>
              <a:rPr lang="en-US" smtClean="0"/>
              <a:t>1</a:t>
            </a:r>
            <a:endParaRPr lang="en-US"/>
          </a:p>
        </p:txBody>
      </p:sp>
    </p:spTree>
    <p:extLst>
      <p:ext uri="{BB962C8B-B14F-4D97-AF65-F5344CB8AC3E}">
        <p14:creationId xmlns:p14="http://schemas.microsoft.com/office/powerpoint/2010/main" val="1070090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0B3AEFD-09A6-4938-A247-F5D8F2853996}" type="slidenum">
              <a:rPr lang="en-US" smtClean="0"/>
              <a:pPr/>
              <a:t>7</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3971745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p>
            <a:pPr>
              <a:defRPr/>
            </a:pPr>
            <a:fld id="{12D94AAE-C458-4B64-839D-6AA8C9F4D1E0}" type="slidenum">
              <a:rPr lang="en-US" smtClean="0"/>
              <a:pPr>
                <a:defRPr/>
              </a:pPr>
              <a:t>8</a:t>
            </a:fld>
            <a:endParaRPr lang="en-US"/>
          </a:p>
        </p:txBody>
      </p:sp>
    </p:spTree>
    <p:extLst>
      <p:ext uri="{BB962C8B-B14F-4D97-AF65-F5344CB8AC3E}">
        <p14:creationId xmlns:p14="http://schemas.microsoft.com/office/powerpoint/2010/main" val="3557711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pPr>
              <a:defRPr/>
            </a:pPr>
            <a:fld id="{AD1CC1C3-6C88-4408-BC80-B20B087816FB}" type="slidenum">
              <a:rPr lang="en-US" smtClean="0"/>
              <a:pPr>
                <a:defRPr/>
              </a:pPr>
              <a:t>10</a:t>
            </a:fld>
            <a:endParaRPr lang="en-US"/>
          </a:p>
        </p:txBody>
      </p:sp>
    </p:spTree>
    <p:extLst>
      <p:ext uri="{BB962C8B-B14F-4D97-AF65-F5344CB8AC3E}">
        <p14:creationId xmlns:p14="http://schemas.microsoft.com/office/powerpoint/2010/main" val="2616388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31"/>
          <p:cNvSpPr>
            <a:spLocks noGrp="1" noChangeArrowheads="1"/>
          </p:cNvSpPr>
          <p:nvPr>
            <p:ph type="sldNum" sz="quarter" idx="5"/>
          </p:nvPr>
        </p:nvSpPr>
        <p:spPr>
          <a:noFill/>
        </p:spPr>
        <p:txBody>
          <a:bodyPr/>
          <a:lstStyle/>
          <a:p>
            <a:fld id="{00EBA53A-8D60-4E6C-B828-BBD7DC5827DB}"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28675" name="Rectangle 2"/>
          <p:cNvSpPr>
            <a:spLocks noGrp="1" noRot="1" noChangeAspect="1" noChangeArrowheads="1" noTextEdit="1"/>
          </p:cNvSpPr>
          <p:nvPr>
            <p:ph type="sldImg"/>
          </p:nvPr>
        </p:nvSpPr>
        <p:spPr>
          <a:xfrm>
            <a:off x="739775" y="836613"/>
            <a:ext cx="5573713" cy="4179887"/>
          </a:xfrm>
          <a:ln/>
        </p:spPr>
      </p:sp>
      <p:sp>
        <p:nvSpPr>
          <p:cNvPr id="28676" name="Rectangle 3"/>
          <p:cNvSpPr>
            <a:spLocks noGrp="1" noChangeArrowheads="1"/>
          </p:cNvSpPr>
          <p:nvPr>
            <p:ph type="body" idx="1"/>
          </p:nvPr>
        </p:nvSpPr>
        <p:spPr>
          <a:noFill/>
          <a:ln/>
        </p:spPr>
        <p:txBody>
          <a:bodyPr/>
          <a:lstStyle/>
          <a:p>
            <a:pPr eaLnBrk="1" hangingPunct="1">
              <a:spcBef>
                <a:spcPct val="0"/>
              </a:spcBef>
            </a:pPr>
            <a:endParaRPr lang="en-GB" smtClean="0">
              <a:latin typeface="Arial" pitchFamily="34" charset="0"/>
            </a:endParaRPr>
          </a:p>
        </p:txBody>
      </p:sp>
    </p:spTree>
    <p:extLst>
      <p:ext uri="{BB962C8B-B14F-4D97-AF65-F5344CB8AC3E}">
        <p14:creationId xmlns:p14="http://schemas.microsoft.com/office/powerpoint/2010/main" val="1706181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DB28643-FF18-416B-A6E0-F659B1044820}" type="slidenum">
              <a:rPr lang="en-US" smtClean="0">
                <a:cs typeface="Arial" charset="0"/>
              </a:rPr>
              <a:pPr/>
              <a:t>19</a:t>
            </a:fld>
            <a:endParaRPr lang="en-US" smtClean="0">
              <a:cs typeface="Arial" charset="0"/>
            </a:endParaRPr>
          </a:p>
        </p:txBody>
      </p:sp>
      <p:sp>
        <p:nvSpPr>
          <p:cNvPr id="45059" name="Slide Image Placeholder 1"/>
          <p:cNvSpPr>
            <a:spLocks noGrp="1" noRot="1" noChangeAspect="1" noTextEdit="1"/>
          </p:cNvSpPr>
          <p:nvPr>
            <p:ph type="sldImg"/>
          </p:nvPr>
        </p:nvSpPr>
        <p:spPr bwMode="auto">
          <a:xfrm>
            <a:off x="742950" y="835025"/>
            <a:ext cx="5568950" cy="4176713"/>
          </a:xfrm>
          <a:noFill/>
          <a:ln>
            <a:solidFill>
              <a:srgbClr val="000000"/>
            </a:solidFill>
            <a:miter lim="800000"/>
            <a:headEnd/>
            <a:tailEnd/>
          </a:ln>
        </p:spPr>
      </p:sp>
      <p:sp>
        <p:nvSpPr>
          <p:cNvPr id="4506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061" name="Slide Number Placeholder 3"/>
          <p:cNvSpPr txBox="1">
            <a:spLocks noGrp="1"/>
          </p:cNvSpPr>
          <p:nvPr/>
        </p:nvSpPr>
        <p:spPr bwMode="auto">
          <a:xfrm>
            <a:off x="3995218" y="10579074"/>
            <a:ext cx="3056414" cy="556895"/>
          </a:xfrm>
          <a:prstGeom prst="rect">
            <a:avLst/>
          </a:prstGeom>
          <a:noFill/>
          <a:ln w="9525">
            <a:noFill/>
            <a:miter lim="800000"/>
            <a:headEnd/>
            <a:tailEnd/>
          </a:ln>
        </p:spPr>
        <p:txBody>
          <a:bodyPr lIns="116880" tIns="58440" rIns="116880" bIns="58440" anchor="b"/>
          <a:lstStyle/>
          <a:p>
            <a:pPr algn="r"/>
            <a:fld id="{76ED725A-4AD2-4694-B577-8CED848273BB}" type="slidenum">
              <a:rPr lang="en-US" sz="1600"/>
              <a:pPr algn="r"/>
              <a:t>19</a:t>
            </a:fld>
            <a:endParaRPr lang="en-US" sz="1600" dirty="0"/>
          </a:p>
        </p:txBody>
      </p:sp>
    </p:spTree>
    <p:extLst>
      <p:ext uri="{BB962C8B-B14F-4D97-AF65-F5344CB8AC3E}">
        <p14:creationId xmlns:p14="http://schemas.microsoft.com/office/powerpoint/2010/main" val="672632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9D456E0B-2DFD-4612-8411-5DABF471D0A8}" type="datetimeFigureOut">
              <a:rPr lang="en-US" smtClean="0"/>
              <a:pPr>
                <a:defRPr/>
              </a:pPr>
              <a:t>11/6/2017</a:t>
            </a:fld>
            <a:endParaRPr lang="en-US"/>
          </a:p>
        </p:txBody>
      </p:sp>
      <p:sp>
        <p:nvSpPr>
          <p:cNvPr id="19" name="Footer Placeholder 18"/>
          <p:cNvSpPr>
            <a:spLocks noGrp="1"/>
          </p:cNvSpPr>
          <p:nvPr>
            <p:ph type="ftr" sz="quarter" idx="11"/>
          </p:nvPr>
        </p:nvSpPr>
        <p:spPr/>
        <p:txBody>
          <a:bodyPr/>
          <a:lstStyle/>
          <a:p>
            <a:pPr>
              <a:defRPr/>
            </a:pPr>
            <a:endParaRPr lang="en-US"/>
          </a:p>
        </p:txBody>
      </p:sp>
      <p:sp>
        <p:nvSpPr>
          <p:cNvPr id="27" name="Slide Number Placeholder 26"/>
          <p:cNvSpPr>
            <a:spLocks noGrp="1"/>
          </p:cNvSpPr>
          <p:nvPr>
            <p:ph type="sldNum" sz="quarter" idx="12"/>
          </p:nvPr>
        </p:nvSpPr>
        <p:spPr/>
        <p:txBody>
          <a:bodyPr/>
          <a:lstStyle/>
          <a:p>
            <a:pPr>
              <a:defRPr/>
            </a:pPr>
            <a:fld id="{529F52B7-C8F9-4E3B-8071-28E5DAA488C1}"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C388515-B97B-41F1-AC9C-93454CDA3142}" type="datetimeFigureOut">
              <a:rPr lang="en-US" smtClean="0"/>
              <a:pPr>
                <a:defRPr/>
              </a:pPr>
              <a:t>11/6/2017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4BEFA7E-C660-4BAD-910C-B0343D6F6ECF}"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04A3E57E-26E4-404A-B73E-CAF5ED3224DB}" type="datetimeFigureOut">
              <a:rPr lang="en-US" smtClean="0"/>
              <a:pPr>
                <a:defRPr/>
              </a:pPr>
              <a:t>11/6/2017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5F9F5B0-9853-4E76-B718-04ACB1BF3D37}"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1B0FC4B-ABAA-4D50-9AF9-2A75993DA889}" type="datetimeFigureOut">
              <a:rPr lang="en-US" smtClean="0"/>
              <a:pPr>
                <a:defRPr/>
              </a:pPr>
              <a:t>11/6/2017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2EF4780-5748-4DEF-8AA2-C0DFFAF9B6A1}"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8F299366-A475-4CB9-BBDD-85328537AC75}" type="datetimeFigureOut">
              <a:rPr lang="en-US" smtClean="0"/>
              <a:pPr>
                <a:defRPr/>
              </a:pPr>
              <a:t>11/6/2017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1A33CDC-059F-45D8-8BF9-01800DDD29AE}"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8BF9A8AA-1640-4D2C-8E51-E90AA03E36E5}" type="datetimeFigureOut">
              <a:rPr lang="en-US" smtClean="0"/>
              <a:pPr>
                <a:defRPr/>
              </a:pPr>
              <a:t>11/6/2017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B6390CE-DD46-452B-A708-DBD0F29C5D34}"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E4D631F7-799C-40D6-A157-D3A619FA7517}" type="datetimeFigureOut">
              <a:rPr lang="en-US" smtClean="0"/>
              <a:pPr>
                <a:defRPr/>
              </a:pPr>
              <a:t>11/6/2017</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0EF76E5-98BC-4F8B-B6BF-FBAC7655F4DA}"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C6B62259-4E09-4811-A05A-676037CC4D7C}" type="datetimeFigureOut">
              <a:rPr lang="en-US" smtClean="0"/>
              <a:pPr>
                <a:defRPr/>
              </a:pPr>
              <a:t>11/6/2017</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EBE190F-79E2-487E-AAA0-51DEB349E29D}"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F37DE95-2465-47AE-8642-BFF8EECB36B6}" type="datetimeFigureOut">
              <a:rPr lang="en-US" smtClean="0"/>
              <a:pPr>
                <a:defRPr/>
              </a:pPr>
              <a:t>11/6/2017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A9C1AB6-36B4-4D6C-93CF-5A447965DA01}"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F72EB730-7C77-4E72-9468-98E131BF7341}" type="datetimeFigureOut">
              <a:rPr lang="en-US" smtClean="0"/>
              <a:pPr>
                <a:defRPr/>
              </a:pPr>
              <a:t>11/6/2017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C660DE5-ED8F-48DF-99C7-14F10CF77503}"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A829E39D-130F-409B-82D7-418146625236}" type="datetimeFigureOut">
              <a:rPr lang="en-US" smtClean="0"/>
              <a:pPr>
                <a:defRPr/>
              </a:pPr>
              <a:t>11/6/2017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077200" y="6356350"/>
            <a:ext cx="609600" cy="365125"/>
          </a:xfrm>
        </p:spPr>
        <p:txBody>
          <a:bodyPr/>
          <a:lstStyle/>
          <a:p>
            <a:pPr>
              <a:defRPr/>
            </a:pPr>
            <a:fld id="{1C0B1F9C-F957-49A3-9ECE-63F4F2390E96}" type="slidenum">
              <a:rPr lang="en-US" smtClean="0"/>
              <a:pPr>
                <a:defRPr/>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9289950D-3564-4594-8248-A3B52B18B96D}" type="datetimeFigureOut">
              <a:rPr lang="en-US" smtClean="0"/>
              <a:pPr>
                <a:defRPr/>
              </a:pPr>
              <a:t>11/6/2017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A861C1AC-0402-4918-A557-D3CFEEFC5100}" type="slidenum">
              <a:rPr lang="en-US" smtClean="0"/>
              <a:pPr>
                <a:defRPr/>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PERATURAN%20KEBIJAKAN/UNDANG-UNDANG/UNDANG-UNDANG%20DASAR%2045.docx"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PERATURAN%20KEBIJAKAN/UNDANG-UNDANG/UUD%2045%20TAHUN%201945%20TTG%20PERUBAHAN%201%20SD%204.pdf"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8" name="Picture 7" descr="bendera_merah_putih.gif"/>
          <p:cNvPicPr>
            <a:picLocks noChangeAspect="1"/>
          </p:cNvPicPr>
          <p:nvPr/>
        </p:nvPicPr>
        <p:blipFill>
          <a:blip r:embed="rId4" cstate="print"/>
          <a:stretch>
            <a:fillRect/>
          </a:stretch>
        </p:blipFill>
        <p:spPr>
          <a:xfrm>
            <a:off x="7239000" y="152400"/>
            <a:ext cx="1447800" cy="1143000"/>
          </a:xfrm>
          <a:prstGeom prst="rect">
            <a:avLst/>
          </a:prstGeom>
          <a:effectLst>
            <a:reflection blurRad="6350" stA="52000" endA="300" endPos="35000" dir="5400000" sy="-100000" algn="bl" rotWithShape="0"/>
            <a:softEdge rad="63500"/>
          </a:effectLst>
        </p:spPr>
      </p:pic>
      <p:sp>
        <p:nvSpPr>
          <p:cNvPr id="9" name="Rectangle 8"/>
          <p:cNvSpPr/>
          <p:nvPr/>
        </p:nvSpPr>
        <p:spPr>
          <a:xfrm>
            <a:off x="0" y="1447800"/>
            <a:ext cx="9144000" cy="2308324"/>
          </a:xfrm>
          <a:prstGeom prst="rect">
            <a:avLst/>
          </a:prstGeom>
          <a:blipFill>
            <a:blip r:embed="rId5"/>
            <a:tile tx="0" ty="0" sx="100000" sy="100000" flip="none" algn="tl"/>
          </a:blip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4800" b="1" kern="0" spc="50" dirty="0" smtClean="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itchFamily="34" charset="0"/>
                <a:ea typeface="+mj-ea"/>
                <a:cs typeface="+mj-cs"/>
              </a:rPr>
              <a:t>EVALUASI </a:t>
            </a:r>
            <a:r>
              <a:rPr lang="id-ID" sz="4800" b="1" kern="0" spc="50" dirty="0" smtClean="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itchFamily="34" charset="0"/>
                <a:ea typeface="+mj-ea"/>
                <a:cs typeface="+mj-cs"/>
              </a:rPr>
              <a:t>KINERJA </a:t>
            </a:r>
            <a:r>
              <a:rPr lang="en-US" sz="4800" b="1" kern="0" spc="50" dirty="0" smtClean="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itchFamily="34" charset="0"/>
                <a:ea typeface="+mj-ea"/>
                <a:cs typeface="+mj-cs"/>
              </a:rPr>
              <a:t>PENYELENGGARAAN </a:t>
            </a:r>
            <a:r>
              <a:rPr lang="en-US" sz="4800" b="1" kern="0" spc="50" dirty="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itchFamily="34" charset="0"/>
                <a:ea typeface="+mj-ea"/>
                <a:cs typeface="+mj-cs"/>
              </a:rPr>
              <a:t>PEMERINTAHAN </a:t>
            </a:r>
            <a:r>
              <a:rPr lang="en-US" sz="4800" b="1" kern="0" spc="50" dirty="0" smtClean="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itchFamily="34" charset="0"/>
                <a:ea typeface="+mj-ea"/>
                <a:cs typeface="+mj-cs"/>
              </a:rPr>
              <a:t>DAERAH</a:t>
            </a:r>
            <a:r>
              <a:rPr lang="id-ID" sz="4800" b="1" kern="0" spc="50" dirty="0" smtClean="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itchFamily="34" charset="0"/>
                <a:ea typeface="+mj-ea"/>
                <a:cs typeface="+mj-cs"/>
              </a:rPr>
              <a:t> (EKPPD)</a:t>
            </a:r>
            <a:endParaRPr lang="en-US" sz="5400" b="1" kern="0" spc="50" dirty="0">
              <a:ln w="11430">
                <a:solidFill>
                  <a:schemeClr val="tx2">
                    <a:lumMod val="90000"/>
                  </a:schemeClr>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a:ea typeface="+mj-ea"/>
              <a:cs typeface="+mj-cs"/>
            </a:endParaRPr>
          </a:p>
        </p:txBody>
      </p:sp>
      <p:sp>
        <p:nvSpPr>
          <p:cNvPr id="10" name="Rectangle 9"/>
          <p:cNvSpPr/>
          <p:nvPr/>
        </p:nvSpPr>
        <p:spPr>
          <a:xfrm>
            <a:off x="0" y="5158770"/>
            <a:ext cx="9144000" cy="954107"/>
          </a:xfrm>
          <a:prstGeom prst="rect">
            <a:avLst/>
          </a:prstGeom>
          <a:ln w="19050">
            <a:solidFill>
              <a:srgbClr val="00B0F0"/>
            </a:solid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fontAlgn="auto">
              <a:spcBef>
                <a:spcPts val="0"/>
              </a:spcBef>
              <a:spcAft>
                <a:spcPts val="0"/>
              </a:spcAft>
              <a:defRPr/>
            </a:pPr>
            <a:r>
              <a:rPr lang="id-ID" sz="2800" b="1" dirty="0" smtClean="0">
                <a:ln w="1905"/>
                <a:solidFill>
                  <a:srgbClr val="0070C0"/>
                </a:solidFill>
                <a:effectLst>
                  <a:innerShdw blurRad="69850" dist="43180" dir="5400000">
                    <a:srgbClr val="000000">
                      <a:alpha val="65000"/>
                    </a:srgbClr>
                  </a:innerShdw>
                </a:effectLst>
              </a:rPr>
              <a:t>OLEH : </a:t>
            </a:r>
            <a:r>
              <a:rPr lang="en-US" sz="2800" b="1" dirty="0" smtClean="0">
                <a:ln w="1905"/>
                <a:solidFill>
                  <a:srgbClr val="0070C0"/>
                </a:solidFill>
                <a:effectLst>
                  <a:innerShdw blurRad="69850" dist="43180" dir="5400000">
                    <a:srgbClr val="000000">
                      <a:alpha val="65000"/>
                    </a:srgbClr>
                  </a:innerShdw>
                </a:effectLst>
              </a:rPr>
              <a:t>Drs. MARDI. MM</a:t>
            </a:r>
          </a:p>
          <a:p>
            <a:pPr algn="ctr" fontAlgn="auto">
              <a:spcBef>
                <a:spcPts val="0"/>
              </a:spcBef>
              <a:spcAft>
                <a:spcPts val="0"/>
              </a:spcAft>
              <a:defRPr/>
            </a:pPr>
            <a:r>
              <a:rPr lang="en-US" sz="2800" b="1" dirty="0" smtClean="0">
                <a:ln w="1905"/>
                <a:solidFill>
                  <a:srgbClr val="0070C0"/>
                </a:solidFill>
                <a:effectLst>
                  <a:innerShdw blurRad="69850" dist="43180" dir="5400000">
                    <a:srgbClr val="000000">
                      <a:alpha val="65000"/>
                    </a:srgbClr>
                  </a:innerShdw>
                </a:effectLst>
              </a:rPr>
              <a:t>INSPEKTUR DAERAH PROVINSI SUMATERA BARAT</a:t>
            </a:r>
            <a:endParaRPr lang="id-ID" sz="2800" b="1" dirty="0">
              <a:ln w="1905"/>
              <a:solidFill>
                <a:srgbClr val="0070C0"/>
              </a:solidFill>
              <a:effectLst>
                <a:innerShdw blurRad="69850" dist="43180" dir="5400000">
                  <a:srgbClr val="000000">
                    <a:alpha val="65000"/>
                  </a:srgbClr>
                </a:innerShdw>
              </a:effectLst>
            </a:endParaRPr>
          </a:p>
        </p:txBody>
      </p:sp>
      <p:sp>
        <p:nvSpPr>
          <p:cNvPr id="12" name="Rectangle 11"/>
          <p:cNvSpPr/>
          <p:nvPr/>
        </p:nvSpPr>
        <p:spPr>
          <a:xfrm>
            <a:off x="5867400" y="6629400"/>
            <a:ext cx="3276600" cy="228600"/>
          </a:xfrm>
          <a:prstGeom prst="rect">
            <a:avLst/>
          </a:prstGeom>
          <a:solidFill>
            <a:schemeClr val="accent6"/>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400" dirty="0" err="1" smtClean="0">
                <a:latin typeface="Bookman Old Style" pitchFamily="18" charset="0"/>
              </a:rPr>
              <a:t>Bukittinggi</a:t>
            </a:r>
            <a:r>
              <a:rPr lang="en-US" sz="1400" dirty="0" smtClean="0">
                <a:latin typeface="Bookman Old Style" pitchFamily="18" charset="0"/>
              </a:rPr>
              <a:t> </a:t>
            </a:r>
            <a:r>
              <a:rPr lang="id-ID" sz="1400" dirty="0" smtClean="0">
                <a:latin typeface="Bookman Old Style" pitchFamily="18" charset="0"/>
              </a:rPr>
              <a:t>,</a:t>
            </a:r>
            <a:r>
              <a:rPr lang="en-US" sz="1400" dirty="0" smtClean="0">
                <a:latin typeface="Bookman Old Style" pitchFamily="18" charset="0"/>
              </a:rPr>
              <a:t> </a:t>
            </a:r>
            <a:r>
              <a:rPr lang="en-US" sz="1400" dirty="0">
                <a:latin typeface="Bookman Old Style" pitchFamily="18" charset="0"/>
              </a:rPr>
              <a:t>7</a:t>
            </a:r>
            <a:r>
              <a:rPr lang="en-US" sz="1400" dirty="0" smtClean="0">
                <a:latin typeface="Bookman Old Style" pitchFamily="18" charset="0"/>
              </a:rPr>
              <a:t>  November </a:t>
            </a:r>
            <a:r>
              <a:rPr lang="id-ID" sz="1400" dirty="0" smtClean="0">
                <a:latin typeface="Bookman Old Style" pitchFamily="18" charset="0"/>
              </a:rPr>
              <a:t>201</a:t>
            </a:r>
            <a:r>
              <a:rPr lang="en-US" sz="1400" dirty="0">
                <a:latin typeface="Bookman Old Style" pitchFamily="18" charset="0"/>
              </a:rPr>
              <a:t>7</a:t>
            </a:r>
            <a:endParaRPr lang="id-ID" sz="1400" dirty="0">
              <a:latin typeface="Bookman Old Style" pitchFamily="18" charset="0"/>
            </a:endParaRPr>
          </a:p>
        </p:txBody>
      </p:sp>
      <p:pic>
        <p:nvPicPr>
          <p:cNvPr id="11" name="Picture 10" descr="File:Coat of arms of West Sumatra.sv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4861" y="157834"/>
            <a:ext cx="1219200" cy="12123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76400"/>
            <a:ext cx="8458200" cy="4434840"/>
          </a:xfrm>
        </p:spPr>
        <p:txBody>
          <a:bodyPr>
            <a:normAutofit/>
          </a:bodyPr>
          <a:lstStyle/>
          <a:p>
            <a:pPr marL="273050" indent="-273050">
              <a:buNone/>
            </a:pPr>
            <a:r>
              <a:rPr lang="en-US" sz="3100" b="1" dirty="0" smtClean="0">
                <a:solidFill>
                  <a:srgbClr val="000000"/>
                </a:solidFill>
                <a:latin typeface="Bookman Old Style" pitchFamily="18" charset="0"/>
              </a:rPr>
              <a:t>E</a:t>
            </a:r>
            <a:r>
              <a:rPr lang="id-ID" sz="3100" b="1" dirty="0" smtClean="0">
                <a:solidFill>
                  <a:srgbClr val="000000"/>
                </a:solidFill>
                <a:latin typeface="Bookman Old Style" pitchFamily="18" charset="0"/>
              </a:rPr>
              <a:t>K</a:t>
            </a:r>
            <a:r>
              <a:rPr lang="en-US" sz="3100" b="1" dirty="0" smtClean="0">
                <a:solidFill>
                  <a:srgbClr val="000000"/>
                </a:solidFill>
                <a:latin typeface="Bookman Old Style" pitchFamily="18" charset="0"/>
              </a:rPr>
              <a:t>PPD </a:t>
            </a:r>
            <a:r>
              <a:rPr lang="en-US" sz="3100" b="1" dirty="0" err="1" smtClean="0">
                <a:solidFill>
                  <a:srgbClr val="000000"/>
                </a:solidFill>
                <a:latin typeface="Bookman Old Style" pitchFamily="18" charset="0"/>
              </a:rPr>
              <a:t>dilaksanakan</a:t>
            </a:r>
            <a:r>
              <a:rPr lang="en-US" sz="3100" b="1" dirty="0" smtClean="0">
                <a:solidFill>
                  <a:srgbClr val="000000"/>
                </a:solidFill>
                <a:latin typeface="Bookman Old Style" pitchFamily="18" charset="0"/>
              </a:rPr>
              <a:t> </a:t>
            </a:r>
            <a:r>
              <a:rPr lang="en-US" sz="3100" b="1" dirty="0" err="1" smtClean="0">
                <a:solidFill>
                  <a:srgbClr val="000000"/>
                </a:solidFill>
                <a:latin typeface="Bookman Old Style" pitchFamily="18" charset="0"/>
              </a:rPr>
              <a:t>berdasarkan</a:t>
            </a:r>
            <a:r>
              <a:rPr lang="en-US" sz="3100" b="1" dirty="0" smtClean="0">
                <a:solidFill>
                  <a:srgbClr val="000000"/>
                </a:solidFill>
                <a:latin typeface="Bookman Old Style" pitchFamily="18" charset="0"/>
              </a:rPr>
              <a:t> </a:t>
            </a:r>
            <a:r>
              <a:rPr lang="en-US" sz="3100" b="1" dirty="0" err="1" smtClean="0">
                <a:solidFill>
                  <a:srgbClr val="000000"/>
                </a:solidFill>
                <a:latin typeface="Bookman Old Style" pitchFamily="18" charset="0"/>
              </a:rPr>
              <a:t>asas</a:t>
            </a:r>
            <a:r>
              <a:rPr lang="en-US" sz="3100" b="1" dirty="0" smtClean="0">
                <a:solidFill>
                  <a:srgbClr val="000000"/>
                </a:solidFill>
                <a:latin typeface="Bookman Old Style" pitchFamily="18" charset="0"/>
              </a:rPr>
              <a:t>:</a:t>
            </a:r>
            <a:endParaRPr lang="id-ID" sz="3100" b="1" dirty="0" smtClean="0">
              <a:solidFill>
                <a:srgbClr val="000000"/>
              </a:solidFill>
              <a:latin typeface="Bookman Old Style" pitchFamily="18" charset="0"/>
            </a:endParaRPr>
          </a:p>
          <a:p>
            <a:pPr marL="273050" lvl="0" indent="-273050"/>
            <a:r>
              <a:rPr lang="en-US" sz="3100" b="1" dirty="0" err="1" smtClean="0">
                <a:solidFill>
                  <a:srgbClr val="000000"/>
                </a:solidFill>
                <a:latin typeface="Bookman Old Style" pitchFamily="18" charset="0"/>
              </a:rPr>
              <a:t>spesifik</a:t>
            </a:r>
            <a:r>
              <a:rPr lang="en-US" sz="3100" b="1" dirty="0" smtClean="0">
                <a:solidFill>
                  <a:srgbClr val="000000"/>
                </a:solidFill>
                <a:latin typeface="Bookman Old Style" pitchFamily="18" charset="0"/>
              </a:rPr>
              <a:t>;</a:t>
            </a:r>
            <a:endParaRPr lang="id-ID" sz="3100" b="1" dirty="0" smtClean="0">
              <a:solidFill>
                <a:srgbClr val="000000"/>
              </a:solidFill>
              <a:latin typeface="Bookman Old Style" pitchFamily="18" charset="0"/>
            </a:endParaRPr>
          </a:p>
          <a:p>
            <a:pPr marL="273050" lvl="0" indent="-273050"/>
            <a:r>
              <a:rPr lang="en-US" sz="3100" b="1" dirty="0" err="1" smtClean="0">
                <a:solidFill>
                  <a:srgbClr val="000000"/>
                </a:solidFill>
                <a:latin typeface="Bookman Old Style" pitchFamily="18" charset="0"/>
              </a:rPr>
              <a:t>obyektif</a:t>
            </a:r>
            <a:r>
              <a:rPr lang="en-US" sz="3100" b="1" dirty="0" smtClean="0">
                <a:solidFill>
                  <a:srgbClr val="000000"/>
                </a:solidFill>
                <a:latin typeface="Bookman Old Style" pitchFamily="18" charset="0"/>
              </a:rPr>
              <a:t>;</a:t>
            </a:r>
            <a:endParaRPr lang="id-ID" sz="3100" b="1" dirty="0" smtClean="0">
              <a:solidFill>
                <a:srgbClr val="000000"/>
              </a:solidFill>
              <a:latin typeface="Bookman Old Style" pitchFamily="18" charset="0"/>
            </a:endParaRPr>
          </a:p>
          <a:p>
            <a:pPr marL="273050" lvl="0" indent="-273050"/>
            <a:r>
              <a:rPr lang="en-US" sz="3100" b="1" dirty="0" err="1" smtClean="0">
                <a:solidFill>
                  <a:srgbClr val="000000"/>
                </a:solidFill>
                <a:latin typeface="Bookman Old Style" pitchFamily="18" charset="0"/>
              </a:rPr>
              <a:t>berkesinambungan</a:t>
            </a:r>
            <a:r>
              <a:rPr lang="en-US" sz="3100" b="1" dirty="0" smtClean="0">
                <a:solidFill>
                  <a:srgbClr val="000000"/>
                </a:solidFill>
                <a:latin typeface="Bookman Old Style" pitchFamily="18" charset="0"/>
              </a:rPr>
              <a:t>;</a:t>
            </a:r>
            <a:endParaRPr lang="id-ID" sz="3100" b="1" dirty="0" smtClean="0">
              <a:solidFill>
                <a:srgbClr val="000000"/>
              </a:solidFill>
              <a:latin typeface="Bookman Old Style" pitchFamily="18" charset="0"/>
            </a:endParaRPr>
          </a:p>
          <a:p>
            <a:pPr marL="273050" lvl="0" indent="-273050"/>
            <a:r>
              <a:rPr lang="en-US" sz="3100" b="1" dirty="0" err="1" smtClean="0">
                <a:solidFill>
                  <a:srgbClr val="000000"/>
                </a:solidFill>
                <a:latin typeface="Bookman Old Style" pitchFamily="18" charset="0"/>
              </a:rPr>
              <a:t>terukur</a:t>
            </a:r>
            <a:r>
              <a:rPr lang="en-US" sz="3100" b="1" dirty="0" smtClean="0">
                <a:solidFill>
                  <a:srgbClr val="000000"/>
                </a:solidFill>
                <a:latin typeface="Bookman Old Style" pitchFamily="18" charset="0"/>
              </a:rPr>
              <a:t>;</a:t>
            </a:r>
            <a:endParaRPr lang="id-ID" sz="3100" b="1" dirty="0" smtClean="0">
              <a:solidFill>
                <a:srgbClr val="000000"/>
              </a:solidFill>
              <a:latin typeface="Bookman Old Style" pitchFamily="18" charset="0"/>
            </a:endParaRPr>
          </a:p>
          <a:p>
            <a:pPr marL="273050" lvl="0" indent="-273050"/>
            <a:r>
              <a:rPr lang="en-US" sz="3100" b="1" dirty="0" err="1" smtClean="0">
                <a:solidFill>
                  <a:srgbClr val="000000"/>
                </a:solidFill>
                <a:latin typeface="Bookman Old Style" pitchFamily="18" charset="0"/>
              </a:rPr>
              <a:t>dapat</a:t>
            </a:r>
            <a:r>
              <a:rPr lang="en-US" sz="3100" b="1" dirty="0" smtClean="0">
                <a:solidFill>
                  <a:srgbClr val="000000"/>
                </a:solidFill>
                <a:latin typeface="Bookman Old Style" pitchFamily="18" charset="0"/>
              </a:rPr>
              <a:t> </a:t>
            </a:r>
            <a:r>
              <a:rPr lang="en-US" sz="3100" b="1" dirty="0" err="1" smtClean="0">
                <a:solidFill>
                  <a:srgbClr val="000000"/>
                </a:solidFill>
                <a:latin typeface="Bookman Old Style" pitchFamily="18" charset="0"/>
              </a:rPr>
              <a:t>diperbandingkan</a:t>
            </a:r>
            <a:r>
              <a:rPr lang="en-US" sz="3100" b="1" dirty="0" smtClean="0">
                <a:solidFill>
                  <a:srgbClr val="000000"/>
                </a:solidFill>
                <a:latin typeface="Bookman Old Style" pitchFamily="18" charset="0"/>
              </a:rPr>
              <a:t>; </a:t>
            </a:r>
            <a:r>
              <a:rPr lang="en-US" sz="3100" b="1" dirty="0" err="1" smtClean="0">
                <a:solidFill>
                  <a:srgbClr val="000000"/>
                </a:solidFill>
                <a:latin typeface="Bookman Old Style" pitchFamily="18" charset="0"/>
              </a:rPr>
              <a:t>dan</a:t>
            </a:r>
            <a:r>
              <a:rPr lang="en-US" sz="3100" b="1" dirty="0" smtClean="0">
                <a:solidFill>
                  <a:srgbClr val="000000"/>
                </a:solidFill>
                <a:latin typeface="Bookman Old Style" pitchFamily="18" charset="0"/>
              </a:rPr>
              <a:t> </a:t>
            </a:r>
            <a:endParaRPr lang="id-ID" sz="3100" b="1" dirty="0" smtClean="0">
              <a:solidFill>
                <a:srgbClr val="000000"/>
              </a:solidFill>
              <a:latin typeface="Bookman Old Style" pitchFamily="18" charset="0"/>
            </a:endParaRPr>
          </a:p>
          <a:p>
            <a:pPr marL="273050" lvl="0" indent="-273050"/>
            <a:r>
              <a:rPr lang="en-US" sz="3100" b="1" dirty="0" err="1" smtClean="0">
                <a:solidFill>
                  <a:srgbClr val="000000"/>
                </a:solidFill>
                <a:latin typeface="Bookman Old Style" pitchFamily="18" charset="0"/>
              </a:rPr>
              <a:t>dapat</a:t>
            </a:r>
            <a:r>
              <a:rPr lang="en-US" sz="3100" b="1" dirty="0" smtClean="0">
                <a:solidFill>
                  <a:srgbClr val="000000"/>
                </a:solidFill>
                <a:latin typeface="Bookman Old Style" pitchFamily="18" charset="0"/>
              </a:rPr>
              <a:t> </a:t>
            </a:r>
            <a:r>
              <a:rPr lang="en-US" sz="3100" b="1" dirty="0" err="1" smtClean="0">
                <a:solidFill>
                  <a:srgbClr val="000000"/>
                </a:solidFill>
                <a:latin typeface="Bookman Old Style" pitchFamily="18" charset="0"/>
              </a:rPr>
              <a:t>dipertanggungjawabkan</a:t>
            </a:r>
            <a:r>
              <a:rPr lang="en-US" sz="3100" b="1" dirty="0" smtClean="0">
                <a:solidFill>
                  <a:srgbClr val="000000"/>
                </a:solidFill>
                <a:latin typeface="Bookman Old Style" pitchFamily="18" charset="0"/>
              </a:rPr>
              <a:t>.</a:t>
            </a:r>
            <a:endParaRPr lang="id-ID" sz="3100" b="1" dirty="0" smtClean="0">
              <a:solidFill>
                <a:srgbClr val="000000"/>
              </a:solidFill>
              <a:latin typeface="Bookman Old Style" pitchFamily="18" charset="0"/>
            </a:endParaRPr>
          </a:p>
          <a:p>
            <a:endParaRPr lang="id-ID" sz="3100" dirty="0">
              <a:latin typeface="Bookman Old Style" pitchFamily="18" charset="0"/>
            </a:endParaRPr>
          </a:p>
        </p:txBody>
      </p:sp>
      <p:sp>
        <p:nvSpPr>
          <p:cNvPr id="4" name="Rounded Rectangle 3"/>
          <p:cNvSpPr/>
          <p:nvPr/>
        </p:nvSpPr>
        <p:spPr>
          <a:xfrm>
            <a:off x="381000" y="304800"/>
            <a:ext cx="8382000" cy="9144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sz="3600" b="1" dirty="0" smtClean="0">
                <a:ln w="50800"/>
                <a:solidFill>
                  <a:srgbClr val="FFFF00"/>
                </a:solidFill>
              </a:rPr>
              <a:t>ASAS PELAKSANAAN EKPPD</a:t>
            </a:r>
          </a:p>
          <a:p>
            <a:pPr algn="ctr" fontAlgn="auto">
              <a:spcBef>
                <a:spcPts val="0"/>
              </a:spcBef>
              <a:spcAft>
                <a:spcPts val="0"/>
              </a:spcAft>
              <a:defRPr/>
            </a:pPr>
            <a:r>
              <a:rPr lang="id-ID" sz="2000" b="1" dirty="0" smtClean="0">
                <a:ln w="50800"/>
                <a:solidFill>
                  <a:srgbClr val="FFFF00"/>
                </a:solidFill>
                <a:latin typeface="Bookman Old Style" pitchFamily="18" charset="0"/>
              </a:rPr>
              <a:t>(Psl 3 PP 6/2008)</a:t>
            </a:r>
            <a:endParaRPr lang="id-ID" sz="3600" b="1" dirty="0" smtClean="0">
              <a:ln w="50800"/>
              <a:solidFill>
                <a:srgbClr val="FFFF00"/>
              </a:solidFill>
              <a:latin typeface="Bookman Old Style"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4876800" y="2286000"/>
            <a:ext cx="3505200" cy="3581400"/>
          </a:xfrm>
          <a:prstGeom prst="rect">
            <a:avLst/>
          </a:prstGeom>
          <a:solidFill>
            <a:schemeClr val="folHlink"/>
          </a:solidFill>
          <a:ln w="9525">
            <a:solidFill>
              <a:schemeClr val="tx1"/>
            </a:solidFill>
            <a:miter lim="800000"/>
            <a:headEnd/>
            <a:tailEnd/>
          </a:ln>
        </p:spPr>
        <p:txBody>
          <a:bodyPr wrap="none" anchor="ctr"/>
          <a:lstStyle/>
          <a:p>
            <a:endParaRPr lang="id-ID"/>
          </a:p>
        </p:txBody>
      </p:sp>
      <p:sp>
        <p:nvSpPr>
          <p:cNvPr id="13315" name="Text Box 3"/>
          <p:cNvSpPr txBox="1">
            <a:spLocks noChangeArrowheads="1"/>
          </p:cNvSpPr>
          <p:nvPr/>
        </p:nvSpPr>
        <p:spPr bwMode="auto">
          <a:xfrm>
            <a:off x="990600" y="1676401"/>
            <a:ext cx="2667000" cy="523875"/>
          </a:xfrm>
          <a:prstGeom prst="rect">
            <a:avLst/>
          </a:prstGeom>
          <a:noFill/>
          <a:ln w="38100" cmpd="dbl">
            <a:solidFill>
              <a:schemeClr val="tx1"/>
            </a:solidFill>
            <a:miter lim="800000"/>
            <a:headEnd/>
            <a:tailEnd/>
          </a:ln>
        </p:spPr>
        <p:txBody>
          <a:bodyPr>
            <a:spAutoFit/>
          </a:bodyPr>
          <a:lstStyle/>
          <a:p>
            <a:pPr>
              <a:spcBef>
                <a:spcPct val="50000"/>
              </a:spcBef>
            </a:pPr>
            <a:r>
              <a:rPr lang="en-US" sz="2800" b="1" dirty="0">
                <a:solidFill>
                  <a:srgbClr val="FF0000"/>
                </a:solidFill>
              </a:rPr>
              <a:t>EKPPD</a:t>
            </a:r>
          </a:p>
        </p:txBody>
      </p:sp>
      <p:sp>
        <p:nvSpPr>
          <p:cNvPr id="13316" name="Rectangle 4"/>
          <p:cNvSpPr>
            <a:spLocks noChangeArrowheads="1"/>
          </p:cNvSpPr>
          <p:nvPr/>
        </p:nvSpPr>
        <p:spPr bwMode="auto">
          <a:xfrm>
            <a:off x="4876800" y="1600200"/>
            <a:ext cx="3505200" cy="685800"/>
          </a:xfrm>
          <a:prstGeom prst="rect">
            <a:avLst/>
          </a:prstGeom>
          <a:solidFill>
            <a:schemeClr val="accent1"/>
          </a:solidFill>
          <a:ln w="9525">
            <a:solidFill>
              <a:schemeClr val="tx1"/>
            </a:solidFill>
            <a:miter lim="800000"/>
            <a:headEnd/>
            <a:tailEnd/>
          </a:ln>
        </p:spPr>
        <p:txBody>
          <a:bodyPr wrap="none" anchor="ctr"/>
          <a:lstStyle/>
          <a:p>
            <a:r>
              <a:rPr lang="en-US" b="1" dirty="0">
                <a:solidFill>
                  <a:srgbClr val="FF0000"/>
                </a:solidFill>
              </a:rPr>
              <a:t>PENYELENGGARAAN</a:t>
            </a:r>
          </a:p>
          <a:p>
            <a:r>
              <a:rPr lang="en-US" b="1" dirty="0">
                <a:solidFill>
                  <a:srgbClr val="FF0000"/>
                </a:solidFill>
              </a:rPr>
              <a:t>PEMERINTAHAN DAERAH</a:t>
            </a:r>
          </a:p>
        </p:txBody>
      </p:sp>
      <p:sp>
        <p:nvSpPr>
          <p:cNvPr id="13317" name="Oval 5"/>
          <p:cNvSpPr>
            <a:spLocks noChangeArrowheads="1"/>
          </p:cNvSpPr>
          <p:nvPr/>
        </p:nvSpPr>
        <p:spPr bwMode="auto">
          <a:xfrm>
            <a:off x="4953000" y="2743200"/>
            <a:ext cx="3505200" cy="1143000"/>
          </a:xfrm>
          <a:prstGeom prst="ellipse">
            <a:avLst/>
          </a:prstGeom>
          <a:solidFill>
            <a:schemeClr val="accent1"/>
          </a:solidFill>
          <a:ln w="9525">
            <a:solidFill>
              <a:schemeClr val="tx1"/>
            </a:solidFill>
            <a:round/>
            <a:headEnd/>
            <a:tailEnd/>
          </a:ln>
        </p:spPr>
        <p:txBody>
          <a:bodyPr wrap="none" anchor="ctr"/>
          <a:lstStyle/>
          <a:p>
            <a:r>
              <a:rPr lang="en-US" b="1" dirty="0">
                <a:solidFill>
                  <a:srgbClr val="FF0000"/>
                </a:solidFill>
              </a:rPr>
              <a:t>PENGAMBIL KEBIJAKAN</a:t>
            </a:r>
          </a:p>
          <a:p>
            <a:r>
              <a:rPr lang="en-US" b="1" dirty="0">
                <a:solidFill>
                  <a:srgbClr val="FF0000"/>
                </a:solidFill>
              </a:rPr>
              <a:t>YAITU DPRD DAN KDH</a:t>
            </a:r>
          </a:p>
        </p:txBody>
      </p:sp>
      <p:sp>
        <p:nvSpPr>
          <p:cNvPr id="13318" name="Oval 6"/>
          <p:cNvSpPr>
            <a:spLocks noChangeArrowheads="1"/>
          </p:cNvSpPr>
          <p:nvPr/>
        </p:nvSpPr>
        <p:spPr bwMode="auto">
          <a:xfrm>
            <a:off x="4953000" y="4419600"/>
            <a:ext cx="3581400" cy="1143000"/>
          </a:xfrm>
          <a:prstGeom prst="ellipse">
            <a:avLst/>
          </a:prstGeom>
          <a:solidFill>
            <a:schemeClr val="accent1"/>
          </a:solidFill>
          <a:ln w="9525">
            <a:solidFill>
              <a:schemeClr val="tx1"/>
            </a:solidFill>
            <a:round/>
            <a:headEnd/>
            <a:tailEnd/>
          </a:ln>
        </p:spPr>
        <p:txBody>
          <a:bodyPr wrap="none" anchor="ctr"/>
          <a:lstStyle/>
          <a:p>
            <a:r>
              <a:rPr lang="en-US" b="1" dirty="0">
                <a:solidFill>
                  <a:srgbClr val="FF0000"/>
                </a:solidFill>
              </a:rPr>
              <a:t>PELAKSANA KEBIJAKAN</a:t>
            </a:r>
          </a:p>
          <a:p>
            <a:r>
              <a:rPr lang="en-US" b="1" dirty="0">
                <a:solidFill>
                  <a:srgbClr val="FF0000"/>
                </a:solidFill>
              </a:rPr>
              <a:t>YAITU SKPD</a:t>
            </a:r>
          </a:p>
        </p:txBody>
      </p:sp>
      <p:sp>
        <p:nvSpPr>
          <p:cNvPr id="13319" name="Rectangle 7"/>
          <p:cNvSpPr>
            <a:spLocks noChangeArrowheads="1"/>
          </p:cNvSpPr>
          <p:nvPr/>
        </p:nvSpPr>
        <p:spPr bwMode="auto">
          <a:xfrm>
            <a:off x="4876800" y="5867400"/>
            <a:ext cx="1828800" cy="609600"/>
          </a:xfrm>
          <a:prstGeom prst="rect">
            <a:avLst/>
          </a:prstGeom>
          <a:solidFill>
            <a:schemeClr val="hlink"/>
          </a:solidFill>
          <a:ln w="9525">
            <a:solidFill>
              <a:schemeClr val="tx1"/>
            </a:solidFill>
            <a:miter lim="800000"/>
            <a:headEnd/>
            <a:tailEnd/>
          </a:ln>
        </p:spPr>
        <p:txBody>
          <a:bodyPr wrap="none" anchor="ctr"/>
          <a:lstStyle/>
          <a:p>
            <a:r>
              <a:rPr lang="en-US" sz="1600" b="1" dirty="0">
                <a:solidFill>
                  <a:srgbClr val="FF0000"/>
                </a:solidFill>
              </a:rPr>
              <a:t>DESENTRALISASI</a:t>
            </a:r>
          </a:p>
        </p:txBody>
      </p:sp>
      <p:sp>
        <p:nvSpPr>
          <p:cNvPr id="13320" name="Rectangle 8"/>
          <p:cNvSpPr>
            <a:spLocks noChangeArrowheads="1"/>
          </p:cNvSpPr>
          <p:nvPr/>
        </p:nvSpPr>
        <p:spPr bwMode="auto">
          <a:xfrm>
            <a:off x="6705600" y="5867400"/>
            <a:ext cx="1676400" cy="609600"/>
          </a:xfrm>
          <a:prstGeom prst="rect">
            <a:avLst/>
          </a:prstGeom>
          <a:solidFill>
            <a:srgbClr val="FBA3DC"/>
          </a:solidFill>
          <a:ln w="9525">
            <a:solidFill>
              <a:schemeClr val="tx1"/>
            </a:solidFill>
            <a:miter lim="800000"/>
            <a:headEnd/>
            <a:tailEnd/>
          </a:ln>
        </p:spPr>
        <p:txBody>
          <a:bodyPr wrap="none" anchor="ctr"/>
          <a:lstStyle/>
          <a:p>
            <a:r>
              <a:rPr lang="en-US" sz="1600" b="1" dirty="0">
                <a:solidFill>
                  <a:srgbClr val="FF0000"/>
                </a:solidFill>
              </a:rPr>
              <a:t>T. PEMBANTUAN</a:t>
            </a:r>
          </a:p>
        </p:txBody>
      </p:sp>
      <p:sp>
        <p:nvSpPr>
          <p:cNvPr id="13321" name="Line 9"/>
          <p:cNvSpPr>
            <a:spLocks noChangeShapeType="1"/>
          </p:cNvSpPr>
          <p:nvPr/>
        </p:nvSpPr>
        <p:spPr bwMode="auto">
          <a:xfrm>
            <a:off x="1828800" y="2209800"/>
            <a:ext cx="0" cy="2819400"/>
          </a:xfrm>
          <a:prstGeom prst="line">
            <a:avLst/>
          </a:prstGeom>
          <a:noFill/>
          <a:ln w="57150">
            <a:solidFill>
              <a:schemeClr val="tx1"/>
            </a:solidFill>
            <a:round/>
            <a:headEnd/>
            <a:tailEnd/>
          </a:ln>
        </p:spPr>
        <p:txBody>
          <a:bodyPr/>
          <a:lstStyle/>
          <a:p>
            <a:endParaRPr lang="en-US"/>
          </a:p>
        </p:txBody>
      </p:sp>
      <p:sp>
        <p:nvSpPr>
          <p:cNvPr id="13322" name="Line 10"/>
          <p:cNvSpPr>
            <a:spLocks noChangeShapeType="1"/>
          </p:cNvSpPr>
          <p:nvPr/>
        </p:nvSpPr>
        <p:spPr bwMode="auto">
          <a:xfrm>
            <a:off x="1828800" y="5029200"/>
            <a:ext cx="3276600" cy="0"/>
          </a:xfrm>
          <a:prstGeom prst="line">
            <a:avLst/>
          </a:prstGeom>
          <a:noFill/>
          <a:ln w="57150">
            <a:solidFill>
              <a:schemeClr val="tx1"/>
            </a:solidFill>
            <a:round/>
            <a:headEnd/>
            <a:tailEnd type="triangle" w="med" len="med"/>
          </a:ln>
        </p:spPr>
        <p:txBody>
          <a:bodyPr/>
          <a:lstStyle/>
          <a:p>
            <a:endParaRPr lang="en-US"/>
          </a:p>
        </p:txBody>
      </p:sp>
      <p:sp>
        <p:nvSpPr>
          <p:cNvPr id="13323" name="Line 11"/>
          <p:cNvSpPr>
            <a:spLocks noChangeShapeType="1"/>
          </p:cNvSpPr>
          <p:nvPr/>
        </p:nvSpPr>
        <p:spPr bwMode="auto">
          <a:xfrm>
            <a:off x="2819400" y="2209800"/>
            <a:ext cx="0" cy="1143000"/>
          </a:xfrm>
          <a:prstGeom prst="line">
            <a:avLst/>
          </a:prstGeom>
          <a:noFill/>
          <a:ln w="57150">
            <a:solidFill>
              <a:schemeClr val="tx1"/>
            </a:solidFill>
            <a:round/>
            <a:headEnd/>
            <a:tailEnd/>
          </a:ln>
        </p:spPr>
        <p:txBody>
          <a:bodyPr/>
          <a:lstStyle/>
          <a:p>
            <a:endParaRPr lang="en-US"/>
          </a:p>
        </p:txBody>
      </p:sp>
      <p:sp>
        <p:nvSpPr>
          <p:cNvPr id="13324" name="Line 12"/>
          <p:cNvSpPr>
            <a:spLocks noChangeShapeType="1"/>
          </p:cNvSpPr>
          <p:nvPr/>
        </p:nvSpPr>
        <p:spPr bwMode="auto">
          <a:xfrm>
            <a:off x="2819400" y="3352800"/>
            <a:ext cx="2286000" cy="0"/>
          </a:xfrm>
          <a:prstGeom prst="line">
            <a:avLst/>
          </a:prstGeom>
          <a:noFill/>
          <a:ln w="57150">
            <a:solidFill>
              <a:schemeClr val="tx1"/>
            </a:solidFill>
            <a:round/>
            <a:headEnd/>
            <a:tailEnd type="triangle" w="med" len="med"/>
          </a:ln>
        </p:spPr>
        <p:txBody>
          <a:bodyPr/>
          <a:lstStyle/>
          <a:p>
            <a:endParaRPr lang="en-US"/>
          </a:p>
        </p:txBody>
      </p:sp>
      <p:sp>
        <p:nvSpPr>
          <p:cNvPr id="13325" name="Line 13"/>
          <p:cNvSpPr>
            <a:spLocks noChangeShapeType="1"/>
          </p:cNvSpPr>
          <p:nvPr/>
        </p:nvSpPr>
        <p:spPr bwMode="auto">
          <a:xfrm flipH="1">
            <a:off x="5791200" y="5562600"/>
            <a:ext cx="914400" cy="304800"/>
          </a:xfrm>
          <a:prstGeom prst="line">
            <a:avLst/>
          </a:prstGeom>
          <a:noFill/>
          <a:ln w="38100">
            <a:solidFill>
              <a:schemeClr val="tx1"/>
            </a:solidFill>
            <a:round/>
            <a:headEnd/>
            <a:tailEnd type="triangle" w="med" len="med"/>
          </a:ln>
        </p:spPr>
        <p:txBody>
          <a:bodyPr/>
          <a:lstStyle/>
          <a:p>
            <a:endParaRPr lang="en-US"/>
          </a:p>
        </p:txBody>
      </p:sp>
      <p:sp>
        <p:nvSpPr>
          <p:cNvPr id="13326" name="Line 14"/>
          <p:cNvSpPr>
            <a:spLocks noChangeShapeType="1"/>
          </p:cNvSpPr>
          <p:nvPr/>
        </p:nvSpPr>
        <p:spPr bwMode="auto">
          <a:xfrm>
            <a:off x="6705600" y="5562600"/>
            <a:ext cx="838200" cy="304800"/>
          </a:xfrm>
          <a:prstGeom prst="line">
            <a:avLst/>
          </a:prstGeom>
          <a:noFill/>
          <a:ln w="38100">
            <a:solidFill>
              <a:schemeClr val="tx1"/>
            </a:solidFill>
            <a:round/>
            <a:headEnd/>
            <a:tailEnd type="triangle" w="med" len="med"/>
          </a:ln>
        </p:spPr>
        <p:txBody>
          <a:bodyPr/>
          <a:lstStyle/>
          <a:p>
            <a:endParaRPr lang="en-US"/>
          </a:p>
        </p:txBody>
      </p:sp>
      <p:sp>
        <p:nvSpPr>
          <p:cNvPr id="13327" name="Rectangle 15"/>
          <p:cNvSpPr>
            <a:spLocks noChangeArrowheads="1"/>
          </p:cNvSpPr>
          <p:nvPr/>
        </p:nvSpPr>
        <p:spPr bwMode="auto">
          <a:xfrm>
            <a:off x="184638" y="279400"/>
            <a:ext cx="8273561" cy="685800"/>
          </a:xfrm>
          <a:prstGeom prst="rect">
            <a:avLst/>
          </a:prstGeom>
          <a:solidFill>
            <a:schemeClr val="accent1"/>
          </a:solidFill>
          <a:ln w="9525">
            <a:solidFill>
              <a:schemeClr val="tx1"/>
            </a:solidFill>
            <a:miter lim="800000"/>
            <a:headEnd/>
            <a:tailEnd/>
          </a:ln>
        </p:spPr>
        <p:txBody>
          <a:bodyPr wrap="none" anchor="ctr"/>
          <a:lstStyle/>
          <a:p>
            <a:r>
              <a:rPr lang="en-US" sz="4000" b="1" dirty="0">
                <a:solidFill>
                  <a:srgbClr val="FF0000"/>
                </a:solidFill>
              </a:rPr>
              <a:t>KINERJA SIAPA YG DIEVALUASI</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a:xfrm>
            <a:off x="457201" y="0"/>
            <a:ext cx="8075735" cy="1143000"/>
          </a:xfrm>
          <a:solidFill>
            <a:schemeClr val="bg1"/>
          </a:solidFill>
          <a:effectLst>
            <a:outerShdw dist="45791" dir="3378596" algn="ctr" rotWithShape="0">
              <a:schemeClr val="bg1">
                <a:alpha val="50000"/>
              </a:schemeClr>
            </a:outerShdw>
          </a:effectLst>
        </p:spPr>
        <p:txBody>
          <a:bodyPr>
            <a:normAutofit/>
          </a:bodyPr>
          <a:lstStyle/>
          <a:p>
            <a:pPr algn="ctr" eaLnBrk="1" hangingPunct="1">
              <a:defRPr/>
            </a:pPr>
            <a:r>
              <a:rPr lang="en-US" altLang="zh-CN" sz="4500" dirty="0" smtClean="0">
                <a:ea typeface="SimSun" pitchFamily="2" charset="-122"/>
              </a:rPr>
              <a:t>SUMBER INFORMASI</a:t>
            </a:r>
            <a:endParaRPr lang="en-GB" sz="4500" dirty="0" smtClean="0"/>
          </a:p>
        </p:txBody>
      </p:sp>
      <p:sp>
        <p:nvSpPr>
          <p:cNvPr id="4" name="Slide Number Placeholder 17"/>
          <p:cNvSpPr>
            <a:spLocks noGrp="1"/>
          </p:cNvSpPr>
          <p:nvPr>
            <p:ph type="sldNum" sz="quarter" idx="12"/>
          </p:nvPr>
        </p:nvSpPr>
        <p:spPr/>
        <p:txBody>
          <a:bodyPr/>
          <a:lstStyle/>
          <a:p>
            <a:pPr>
              <a:defRPr/>
            </a:pPr>
            <a:fld id="{D1D3B307-4F90-4931-99F2-8B1B6FB0E36E}" type="slidenum">
              <a:rPr lang="en-US"/>
              <a:pPr>
                <a:defRPr/>
              </a:pPr>
              <a:t>12</a:t>
            </a:fld>
            <a:endParaRPr lang="en-US"/>
          </a:p>
        </p:txBody>
      </p:sp>
      <p:sp>
        <p:nvSpPr>
          <p:cNvPr id="48131" name="Text Box 3"/>
          <p:cNvSpPr txBox="1">
            <a:spLocks noChangeArrowheads="1"/>
          </p:cNvSpPr>
          <p:nvPr/>
        </p:nvSpPr>
        <p:spPr bwMode="auto">
          <a:xfrm>
            <a:off x="228600" y="1371600"/>
            <a:ext cx="8229600" cy="4876800"/>
          </a:xfrm>
          <a:prstGeom prst="rect">
            <a:avLst/>
          </a:prstGeom>
          <a:solidFill>
            <a:schemeClr val="bg1"/>
          </a:solidFill>
          <a:ln w="9525">
            <a:noFill/>
            <a:miter lim="800000"/>
            <a:headEnd/>
            <a:tailEnd/>
          </a:ln>
          <a:effectLst/>
        </p:spPr>
        <p:txBody>
          <a:bodyPr/>
          <a:lstStyle/>
          <a:p>
            <a:pPr algn="just">
              <a:lnSpc>
                <a:spcPct val="115000"/>
              </a:lnSpc>
              <a:defRPr/>
            </a:pPr>
            <a:r>
              <a:rPr lang="id-ID" altLang="zh-CN" sz="3600" dirty="0">
                <a:effectLst>
                  <a:outerShdw blurRad="38100" dist="38100" dir="2700000" algn="tl">
                    <a:srgbClr val="FFFFFF"/>
                  </a:outerShdw>
                </a:effectLst>
                <a:latin typeface="Arial" pitchFamily="34" charset="0"/>
              </a:rPr>
              <a:t>Sumber informasi utama yg digunakan u</a:t>
            </a:r>
            <a:r>
              <a:rPr lang="en-US" altLang="zh-CN" sz="3600" dirty="0">
                <a:effectLst>
                  <a:outerShdw blurRad="38100" dist="38100" dir="2700000" algn="tl">
                    <a:srgbClr val="FFFFFF"/>
                  </a:outerShdw>
                </a:effectLst>
                <a:latin typeface="Arial" pitchFamily="34" charset="0"/>
              </a:rPr>
              <a:t>t</a:t>
            </a:r>
            <a:r>
              <a:rPr lang="id-ID" altLang="zh-CN" sz="3600" dirty="0">
                <a:effectLst>
                  <a:outerShdw blurRad="38100" dist="38100" dir="2700000" algn="tl">
                    <a:srgbClr val="FFFFFF"/>
                  </a:outerShdw>
                </a:effectLst>
                <a:latin typeface="Arial" pitchFamily="34" charset="0"/>
              </a:rPr>
              <a:t>k Evaluasi Kinerja Penyelenggaraan Pemerintahan Daerah </a:t>
            </a:r>
            <a:r>
              <a:rPr lang="en-US" altLang="zh-CN" sz="3600" dirty="0" err="1" smtClean="0">
                <a:effectLst>
                  <a:outerShdw blurRad="38100" dist="38100" dir="2700000" algn="tl">
                    <a:srgbClr val="FFFFFF"/>
                  </a:outerShdw>
                </a:effectLst>
                <a:latin typeface="Arial" pitchFamily="34" charset="0"/>
              </a:rPr>
              <a:t>adalah</a:t>
            </a:r>
            <a:r>
              <a:rPr lang="en-US" altLang="zh-CN" sz="3600" dirty="0" smtClean="0">
                <a:effectLst>
                  <a:outerShdw blurRad="38100" dist="38100" dir="2700000" algn="tl">
                    <a:srgbClr val="FFFFFF"/>
                  </a:outerShdw>
                </a:effectLst>
                <a:latin typeface="Arial" pitchFamily="34" charset="0"/>
              </a:rPr>
              <a:t> LPPD yang </a:t>
            </a:r>
            <a:r>
              <a:rPr lang="en-US" altLang="zh-CN" sz="3600" dirty="0" err="1" smtClean="0">
                <a:effectLst>
                  <a:outerShdw blurRad="38100" dist="38100" dir="2700000" algn="tl">
                    <a:srgbClr val="FFFFFF"/>
                  </a:outerShdw>
                </a:effectLst>
                <a:latin typeface="Arial" pitchFamily="34" charset="0"/>
              </a:rPr>
              <a:t>disampaikan</a:t>
            </a:r>
            <a:r>
              <a:rPr lang="en-US" altLang="zh-CN" sz="3600" dirty="0" smtClean="0">
                <a:effectLst>
                  <a:outerShdw blurRad="38100" dist="38100" dir="2700000" algn="tl">
                    <a:srgbClr val="FFFFFF"/>
                  </a:outerShdw>
                </a:effectLst>
                <a:latin typeface="Arial" pitchFamily="34" charset="0"/>
              </a:rPr>
              <a:t> KDH </a:t>
            </a:r>
            <a:r>
              <a:rPr lang="en-US" altLang="zh-CN" sz="3600" dirty="0" err="1" smtClean="0">
                <a:effectLst>
                  <a:outerShdw blurRad="38100" dist="38100" dir="2700000" algn="tl">
                    <a:srgbClr val="FFFFFF"/>
                  </a:outerShdw>
                </a:effectLst>
                <a:latin typeface="Arial" pitchFamily="34" charset="0"/>
              </a:rPr>
              <a:t>dan</a:t>
            </a:r>
            <a:r>
              <a:rPr lang="en-US" altLang="zh-CN" sz="3600" dirty="0" smtClean="0">
                <a:effectLst>
                  <a:outerShdw blurRad="38100" dist="38100" dir="2700000" algn="tl">
                    <a:srgbClr val="FFFFFF"/>
                  </a:outerShdw>
                </a:effectLst>
                <a:latin typeface="Arial" pitchFamily="34" charset="0"/>
              </a:rPr>
              <a:t> </a:t>
            </a:r>
            <a:r>
              <a:rPr lang="en-US" altLang="zh-CN" sz="3600" dirty="0" err="1" smtClean="0">
                <a:effectLst>
                  <a:outerShdw blurRad="38100" dist="38100" dir="2700000" algn="tl">
                    <a:srgbClr val="FFFFFF"/>
                  </a:outerShdw>
                </a:effectLst>
                <a:latin typeface="Arial" pitchFamily="34" charset="0"/>
              </a:rPr>
              <a:t>sumber</a:t>
            </a:r>
            <a:r>
              <a:rPr lang="en-US" altLang="zh-CN" sz="3600" dirty="0" smtClean="0">
                <a:effectLst>
                  <a:outerShdw blurRad="38100" dist="38100" dir="2700000" algn="tl">
                    <a:srgbClr val="FFFFFF"/>
                  </a:outerShdw>
                </a:effectLst>
                <a:latin typeface="Arial" pitchFamily="34" charset="0"/>
              </a:rPr>
              <a:t> </a:t>
            </a:r>
            <a:r>
              <a:rPr lang="en-US" altLang="zh-CN" sz="3600" dirty="0" err="1" smtClean="0">
                <a:effectLst>
                  <a:outerShdw blurRad="38100" dist="38100" dir="2700000" algn="tl">
                    <a:srgbClr val="FFFFFF"/>
                  </a:outerShdw>
                </a:effectLst>
                <a:latin typeface="Arial" pitchFamily="34" charset="0"/>
              </a:rPr>
              <a:t>informasi</a:t>
            </a:r>
            <a:r>
              <a:rPr lang="en-US" altLang="zh-CN" sz="3600" dirty="0" smtClean="0">
                <a:effectLst>
                  <a:outerShdw blurRad="38100" dist="38100" dir="2700000" algn="tl">
                    <a:srgbClr val="FFFFFF"/>
                  </a:outerShdw>
                </a:effectLst>
                <a:latin typeface="Arial" pitchFamily="34" charset="0"/>
              </a:rPr>
              <a:t> </a:t>
            </a:r>
            <a:r>
              <a:rPr lang="en-US" altLang="zh-CN" sz="3600" dirty="0" err="1" smtClean="0">
                <a:effectLst>
                  <a:outerShdw blurRad="38100" dist="38100" dir="2700000" algn="tl">
                    <a:srgbClr val="FFFFFF"/>
                  </a:outerShdw>
                </a:effectLst>
                <a:latin typeface="Arial" pitchFamily="34" charset="0"/>
              </a:rPr>
              <a:t>lainnya</a:t>
            </a:r>
            <a:r>
              <a:rPr lang="en-US" altLang="zh-CN" sz="3600" dirty="0" smtClean="0">
                <a:effectLst>
                  <a:outerShdw blurRad="38100" dist="38100" dir="2700000" algn="tl">
                    <a:srgbClr val="FFFFFF"/>
                  </a:outerShdw>
                </a:effectLst>
                <a:latin typeface="Arial" pitchFamily="34" charset="0"/>
              </a:rPr>
              <a:t> </a:t>
            </a:r>
            <a:r>
              <a:rPr lang="en-US" altLang="zh-CN" sz="3600" dirty="0" err="1" smtClean="0">
                <a:effectLst>
                  <a:outerShdw blurRad="38100" dist="38100" dir="2700000" algn="tl">
                    <a:srgbClr val="FFFFFF"/>
                  </a:outerShdw>
                </a:effectLst>
                <a:latin typeface="Arial" pitchFamily="34" charset="0"/>
              </a:rPr>
              <a:t>sebagaimana</a:t>
            </a:r>
            <a:r>
              <a:rPr lang="en-US" altLang="zh-CN" sz="3600" dirty="0" smtClean="0">
                <a:effectLst>
                  <a:outerShdw blurRad="38100" dist="38100" dir="2700000" algn="tl">
                    <a:srgbClr val="FFFFFF"/>
                  </a:outerShdw>
                </a:effectLst>
                <a:latin typeface="Arial" pitchFamily="34" charset="0"/>
              </a:rPr>
              <a:t> </a:t>
            </a:r>
            <a:r>
              <a:rPr lang="en-US" altLang="zh-CN" sz="3600" dirty="0" err="1" smtClean="0">
                <a:effectLst>
                  <a:outerShdw blurRad="38100" dist="38100" dir="2700000" algn="tl">
                    <a:srgbClr val="FFFFFF"/>
                  </a:outerShdw>
                </a:effectLst>
                <a:latin typeface="Arial" pitchFamily="34" charset="0"/>
              </a:rPr>
              <a:t>dimaksud</a:t>
            </a:r>
            <a:r>
              <a:rPr lang="en-US" altLang="zh-CN" sz="3600" dirty="0" smtClean="0">
                <a:effectLst>
                  <a:outerShdw blurRad="38100" dist="38100" dir="2700000" algn="tl">
                    <a:srgbClr val="FFFFFF"/>
                  </a:outerShdw>
                </a:effectLst>
                <a:latin typeface="Arial" pitchFamily="34" charset="0"/>
              </a:rPr>
              <a:t> PP No 6 </a:t>
            </a:r>
            <a:r>
              <a:rPr lang="en-US" altLang="zh-CN" sz="3600" dirty="0" err="1" smtClean="0">
                <a:effectLst>
                  <a:outerShdw blurRad="38100" dist="38100" dir="2700000" algn="tl">
                    <a:srgbClr val="FFFFFF"/>
                  </a:outerShdw>
                </a:effectLst>
                <a:latin typeface="Arial" pitchFamily="34" charset="0"/>
              </a:rPr>
              <a:t>Tahun</a:t>
            </a:r>
            <a:r>
              <a:rPr lang="en-US" altLang="zh-CN" sz="3600" dirty="0" smtClean="0">
                <a:effectLst>
                  <a:outerShdw blurRad="38100" dist="38100" dir="2700000" algn="tl">
                    <a:srgbClr val="FFFFFF"/>
                  </a:outerShdw>
                </a:effectLst>
                <a:latin typeface="Arial" pitchFamily="34" charset="0"/>
              </a:rPr>
              <a:t> 2008</a:t>
            </a:r>
            <a:r>
              <a:rPr lang="id-ID" altLang="zh-CN" sz="3600" dirty="0" smtClean="0">
                <a:effectLst>
                  <a:outerShdw blurRad="38100" dist="38100" dir="2700000" algn="tl">
                    <a:srgbClr val="FFFFFF"/>
                  </a:outerShdw>
                </a:effectLst>
                <a:latin typeface="Arial" pitchFamily="34" charset="0"/>
              </a:rPr>
              <a:t> tentang Pedoman Evaluasi.</a:t>
            </a:r>
            <a:endParaRPr lang="id-ID" sz="3600" dirty="0">
              <a:effectLst>
                <a:outerShdw blurRad="38100" dist="38100" dir="2700000" algn="tl">
                  <a:srgbClr val="FFFFFF"/>
                </a:outerShdw>
              </a:effectLst>
              <a:latin typeface="Arial" pitchFamily="34" charset="0"/>
              <a:ea typeface="宋体" pitchFamily="2" charset="-122"/>
            </a:endParaRPr>
          </a:p>
        </p:txBody>
      </p:sp>
    </p:spTree>
    <p:extLst>
      <p:ext uri="{BB962C8B-B14F-4D97-AF65-F5344CB8AC3E}">
        <p14:creationId xmlns:p14="http://schemas.microsoft.com/office/powerpoint/2010/main" val="190316814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457200" y="1219200"/>
            <a:ext cx="7543800" cy="5334000"/>
          </a:xfrm>
        </p:spPr>
        <p:txBody>
          <a:bodyPr>
            <a:normAutofit fontScale="92500" lnSpcReduction="10000"/>
          </a:bodyPr>
          <a:lstStyle/>
          <a:p>
            <a:pPr eaLnBrk="1" hangingPunct="1">
              <a:buFont typeface="Wingdings" pitchFamily="2" charset="2"/>
              <a:buChar char="Ø"/>
            </a:pPr>
            <a:r>
              <a:rPr lang="en-US" sz="2000" b="1" dirty="0" err="1" smtClean="0">
                <a:solidFill>
                  <a:sysClr val="windowText" lastClr="000000"/>
                </a:solidFill>
                <a:latin typeface="Bookman Old Style" pitchFamily="18" charset="0"/>
              </a:rPr>
              <a:t>Tataran</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Pengambil</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Kebijakan</a:t>
            </a:r>
            <a:endParaRPr lang="en-US" sz="2000" b="1" dirty="0" smtClean="0">
              <a:solidFill>
                <a:sysClr val="windowText" lastClr="000000"/>
              </a:solidFill>
              <a:latin typeface="Bookman Old Style" pitchFamily="18" charset="0"/>
            </a:endParaRPr>
          </a:p>
          <a:p>
            <a:pPr eaLnBrk="1" hangingPunct="1">
              <a:buFont typeface="Arial" charset="0"/>
              <a:buNone/>
            </a:pPr>
            <a:r>
              <a:rPr lang="en-US" sz="2000" b="1" dirty="0" smtClean="0">
                <a:solidFill>
                  <a:sysClr val="windowText" lastClr="000000"/>
                </a:solidFill>
                <a:latin typeface="Bookman Old Style" pitchFamily="18" charset="0"/>
              </a:rPr>
              <a:t>(</a:t>
            </a:r>
            <a:r>
              <a:rPr lang="en-US" sz="2000" b="1" dirty="0" err="1" smtClean="0">
                <a:solidFill>
                  <a:sysClr val="windowText" lastClr="000000"/>
                </a:solidFill>
                <a:latin typeface="Bookman Old Style" pitchFamily="18" charset="0"/>
              </a:rPr>
              <a:t>Lampiran</a:t>
            </a:r>
            <a:r>
              <a:rPr lang="en-US" sz="2000" b="1" dirty="0" smtClean="0">
                <a:solidFill>
                  <a:sysClr val="windowText" lastClr="000000"/>
                </a:solidFill>
                <a:latin typeface="Bookman Old Style" pitchFamily="18" charset="0"/>
              </a:rPr>
              <a:t> I.1 : Format IKK </a:t>
            </a:r>
            <a:r>
              <a:rPr lang="en-US" sz="2000" b="1" dirty="0" err="1" smtClean="0">
                <a:solidFill>
                  <a:sysClr val="windowText" lastClr="000000"/>
                </a:solidFill>
                <a:latin typeface="Bookman Old Style" pitchFamily="18" charset="0"/>
              </a:rPr>
              <a:t>Provinsi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terdiri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dari</a:t>
            </a:r>
            <a:r>
              <a:rPr lang="en-US" sz="2000" b="1" dirty="0" smtClean="0">
                <a:solidFill>
                  <a:sysClr val="windowText" lastClr="000000"/>
                </a:solidFill>
                <a:latin typeface="Bookman Old Style" pitchFamily="18" charset="0"/>
              </a:rPr>
              <a:t> :</a:t>
            </a:r>
          </a:p>
          <a:p>
            <a:pPr eaLnBrk="1" hangingPunct="1">
              <a:buFont typeface="Courier New" pitchFamily="49" charset="0"/>
              <a:buChar char="o"/>
            </a:pPr>
            <a:r>
              <a:rPr lang="en-US" sz="2000" b="1" dirty="0" smtClean="0">
                <a:solidFill>
                  <a:sysClr val="windowText" lastClr="000000"/>
                </a:solidFill>
                <a:latin typeface="Bookman Old Style" pitchFamily="18" charset="0"/>
              </a:rPr>
              <a:t>13 </a:t>
            </a:r>
            <a:r>
              <a:rPr lang="en-US" sz="2000" b="1" dirty="0" err="1" smtClean="0">
                <a:solidFill>
                  <a:sysClr val="windowText" lastClr="000000"/>
                </a:solidFill>
                <a:latin typeface="Bookman Old Style" pitchFamily="18" charset="0"/>
              </a:rPr>
              <a:t>aspek</a:t>
            </a:r>
            <a:r>
              <a:rPr lang="en-US" sz="2000" b="1" dirty="0" smtClean="0">
                <a:solidFill>
                  <a:sysClr val="windowText" lastClr="000000"/>
                </a:solidFill>
                <a:latin typeface="Bookman Old Style" pitchFamily="18" charset="0"/>
              </a:rPr>
              <a:t> </a:t>
            </a:r>
          </a:p>
          <a:p>
            <a:pPr eaLnBrk="1" hangingPunct="1">
              <a:buFont typeface="Courier New" pitchFamily="49" charset="0"/>
              <a:buChar char="o"/>
            </a:pPr>
            <a:r>
              <a:rPr lang="en-US" sz="2000" b="1" dirty="0" smtClean="0">
                <a:solidFill>
                  <a:sysClr val="windowText" lastClr="000000"/>
                </a:solidFill>
                <a:latin typeface="Bookman Old Style" pitchFamily="18" charset="0"/>
              </a:rPr>
              <a:t>35 </a:t>
            </a:r>
            <a:r>
              <a:rPr lang="en-US" sz="2000" b="1" dirty="0" err="1" smtClean="0">
                <a:solidFill>
                  <a:sysClr val="windowText" lastClr="000000"/>
                </a:solidFill>
                <a:latin typeface="Bookman Old Style" pitchFamily="18" charset="0"/>
              </a:rPr>
              <a:t>fokus</a:t>
            </a:r>
            <a:endParaRPr lang="en-US" sz="2000" b="1" dirty="0" smtClean="0">
              <a:solidFill>
                <a:sysClr val="windowText" lastClr="000000"/>
              </a:solidFill>
              <a:latin typeface="Bookman Old Style" pitchFamily="18" charset="0"/>
            </a:endParaRPr>
          </a:p>
          <a:p>
            <a:pPr eaLnBrk="1" hangingPunct="1">
              <a:buFont typeface="Courier New" pitchFamily="49" charset="0"/>
              <a:buChar char="o"/>
            </a:pPr>
            <a:r>
              <a:rPr lang="en-US" sz="2000" b="1" dirty="0" smtClean="0">
                <a:solidFill>
                  <a:sysClr val="windowText" lastClr="000000"/>
                </a:solidFill>
                <a:latin typeface="Bookman Old Style" pitchFamily="18" charset="0"/>
              </a:rPr>
              <a:t>39 IKK</a:t>
            </a:r>
          </a:p>
          <a:p>
            <a:pPr eaLnBrk="1" hangingPunct="1">
              <a:buFont typeface="Arial" charset="0"/>
              <a:buNone/>
            </a:pPr>
            <a:endParaRPr lang="en-US" sz="800" b="1" dirty="0" smtClean="0">
              <a:solidFill>
                <a:sysClr val="windowText" lastClr="000000"/>
              </a:solidFill>
              <a:latin typeface="Bookman Old Style" pitchFamily="18" charset="0"/>
            </a:endParaRPr>
          </a:p>
          <a:p>
            <a:pPr>
              <a:buFont typeface="Wingdings" pitchFamily="2" charset="2"/>
              <a:buChar char="Ø"/>
            </a:pPr>
            <a:r>
              <a:rPr lang="en-US" sz="2000" b="1" dirty="0" err="1" smtClean="0">
                <a:solidFill>
                  <a:sysClr val="windowText" lastClr="000000"/>
                </a:solidFill>
                <a:latin typeface="Bookman Old Style" pitchFamily="18" charset="0"/>
              </a:rPr>
              <a:t>Tataran</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Pelaksana</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Kebijakan</a:t>
            </a:r>
            <a:r>
              <a:rPr lang="id-ID" sz="2000" b="1" dirty="0" smtClean="0">
                <a:solidFill>
                  <a:sysClr val="windowText" lastClr="000000"/>
                </a:solidFill>
                <a:latin typeface="Bookman Old Style" pitchFamily="18" charset="0"/>
              </a:rPr>
              <a:t> - Admin. Umum</a:t>
            </a:r>
            <a:endParaRPr lang="en-US" sz="2000" b="1" dirty="0" smtClean="0">
              <a:solidFill>
                <a:sysClr val="windowText" lastClr="000000"/>
              </a:solidFill>
              <a:latin typeface="Bookman Old Style" pitchFamily="18" charset="0"/>
            </a:endParaRPr>
          </a:p>
          <a:p>
            <a:pPr eaLnBrk="1" hangingPunct="1">
              <a:buFont typeface="Arial" charset="0"/>
              <a:buNone/>
            </a:pPr>
            <a:r>
              <a:rPr lang="en-US" sz="2000" b="1" dirty="0" smtClean="0">
                <a:solidFill>
                  <a:sysClr val="windowText" lastClr="000000"/>
                </a:solidFill>
                <a:latin typeface="Bookman Old Style" pitchFamily="18" charset="0"/>
              </a:rPr>
              <a:t>(</a:t>
            </a:r>
            <a:r>
              <a:rPr lang="en-US" sz="2000" b="1" dirty="0" err="1" smtClean="0">
                <a:solidFill>
                  <a:sysClr val="windowText" lastClr="000000"/>
                </a:solidFill>
                <a:latin typeface="Bookman Old Style" pitchFamily="18" charset="0"/>
              </a:rPr>
              <a:t>Lampiran</a:t>
            </a:r>
            <a:r>
              <a:rPr lang="en-US" sz="2000" b="1" dirty="0" smtClean="0">
                <a:solidFill>
                  <a:sysClr val="windowText" lastClr="000000"/>
                </a:solidFill>
                <a:latin typeface="Bookman Old Style" pitchFamily="18" charset="0"/>
              </a:rPr>
              <a:t> I.2 : Format IKK </a:t>
            </a:r>
            <a:r>
              <a:rPr lang="en-US" sz="2000" b="1" dirty="0" err="1" smtClean="0">
                <a:solidFill>
                  <a:sysClr val="windowText" lastClr="000000"/>
                </a:solidFill>
                <a:latin typeface="Bookman Old Style" pitchFamily="18" charset="0"/>
              </a:rPr>
              <a:t>Provinsi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terdiri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dari</a:t>
            </a:r>
            <a:r>
              <a:rPr lang="en-US" sz="2000" b="1" dirty="0" smtClean="0">
                <a:solidFill>
                  <a:sysClr val="windowText" lastClr="000000"/>
                </a:solidFill>
                <a:latin typeface="Bookman Old Style" pitchFamily="18" charset="0"/>
              </a:rPr>
              <a:t> :</a:t>
            </a:r>
          </a:p>
          <a:p>
            <a:pPr eaLnBrk="1" hangingPunct="1">
              <a:buFont typeface="Courier New" pitchFamily="49" charset="0"/>
              <a:buChar char="o"/>
            </a:pPr>
            <a:r>
              <a:rPr lang="en-US" sz="2000" b="1" dirty="0" smtClean="0">
                <a:solidFill>
                  <a:sysClr val="windowText" lastClr="000000"/>
                </a:solidFill>
                <a:latin typeface="Bookman Old Style" pitchFamily="18" charset="0"/>
              </a:rPr>
              <a:t>8 </a:t>
            </a:r>
            <a:r>
              <a:rPr lang="en-US" sz="2000" b="1" dirty="0" err="1" smtClean="0">
                <a:solidFill>
                  <a:sysClr val="windowText" lastClr="000000"/>
                </a:solidFill>
                <a:latin typeface="Bookman Old Style" pitchFamily="18" charset="0"/>
              </a:rPr>
              <a:t>aspek</a:t>
            </a:r>
            <a:r>
              <a:rPr lang="en-US" sz="2000" b="1" dirty="0" smtClean="0">
                <a:solidFill>
                  <a:sysClr val="windowText" lastClr="000000"/>
                </a:solidFill>
                <a:latin typeface="Bookman Old Style" pitchFamily="18" charset="0"/>
              </a:rPr>
              <a:t> </a:t>
            </a:r>
          </a:p>
          <a:p>
            <a:pPr eaLnBrk="1" hangingPunct="1">
              <a:buFont typeface="Courier New" pitchFamily="49" charset="0"/>
              <a:buChar char="o"/>
            </a:pPr>
            <a:r>
              <a:rPr lang="en-US" sz="2000" b="1" dirty="0" smtClean="0">
                <a:solidFill>
                  <a:sysClr val="windowText" lastClr="000000"/>
                </a:solidFill>
                <a:latin typeface="Bookman Old Style" pitchFamily="18" charset="0"/>
              </a:rPr>
              <a:t>17 </a:t>
            </a:r>
            <a:r>
              <a:rPr lang="en-US" sz="2000" b="1" dirty="0" err="1" smtClean="0">
                <a:solidFill>
                  <a:sysClr val="windowText" lastClr="000000"/>
                </a:solidFill>
                <a:latin typeface="Bookman Old Style" pitchFamily="18" charset="0"/>
              </a:rPr>
              <a:t>fokus</a:t>
            </a:r>
            <a:endParaRPr lang="en-US" sz="2000" b="1" dirty="0" smtClean="0">
              <a:solidFill>
                <a:sysClr val="windowText" lastClr="000000"/>
              </a:solidFill>
              <a:latin typeface="Bookman Old Style" pitchFamily="18" charset="0"/>
            </a:endParaRPr>
          </a:p>
          <a:p>
            <a:pPr eaLnBrk="1" hangingPunct="1">
              <a:buFont typeface="Courier New" pitchFamily="49" charset="0"/>
              <a:buChar char="o"/>
            </a:pPr>
            <a:r>
              <a:rPr lang="en-US" sz="2000" b="1" dirty="0" smtClean="0">
                <a:solidFill>
                  <a:sysClr val="windowText" lastClr="000000"/>
                </a:solidFill>
                <a:latin typeface="Bookman Old Style" pitchFamily="18" charset="0"/>
              </a:rPr>
              <a:t>21 IKK</a:t>
            </a:r>
          </a:p>
          <a:p>
            <a:pPr eaLnBrk="1" hangingPunct="1">
              <a:buFont typeface="Arial" charset="0"/>
              <a:buNone/>
            </a:pPr>
            <a:endParaRPr lang="en-US" sz="800" b="1" dirty="0" smtClean="0">
              <a:solidFill>
                <a:sysClr val="windowText" lastClr="000000"/>
              </a:solidFill>
              <a:latin typeface="Bookman Old Style" pitchFamily="18" charset="0"/>
            </a:endParaRPr>
          </a:p>
          <a:p>
            <a:pPr eaLnBrk="1" hangingPunct="1">
              <a:buFont typeface="Wingdings" pitchFamily="2" charset="2"/>
              <a:buChar char="Ø"/>
            </a:pPr>
            <a:r>
              <a:rPr lang="id-ID" sz="2000" b="1" dirty="0" smtClean="0">
                <a:solidFill>
                  <a:sysClr val="windowText" lastClr="000000"/>
                </a:solidFill>
                <a:latin typeface="Bookman Old Style" pitchFamily="18" charset="0"/>
              </a:rPr>
              <a:t>Tataran Pelaksana Kebijakan (Aspek No. 9 - Tingkat Capaian SPM)</a:t>
            </a:r>
          </a:p>
          <a:p>
            <a:pPr eaLnBrk="1" hangingPunct="1">
              <a:buNone/>
            </a:pPr>
            <a:r>
              <a:rPr lang="id-ID" sz="2000" b="1" dirty="0" smtClean="0">
                <a:solidFill>
                  <a:sysClr val="windowText" lastClr="000000"/>
                </a:solidFill>
                <a:latin typeface="Bookman Old Style" pitchFamily="18" charset="0"/>
              </a:rPr>
              <a:t>Urusan Pemerintahan</a:t>
            </a:r>
            <a:endParaRPr lang="en-US" sz="2000" b="1" dirty="0" smtClean="0">
              <a:solidFill>
                <a:sysClr val="windowText" lastClr="000000"/>
              </a:solidFill>
              <a:latin typeface="Bookman Old Style" pitchFamily="18" charset="0"/>
            </a:endParaRPr>
          </a:p>
          <a:p>
            <a:pPr eaLnBrk="1" hangingPunct="1">
              <a:buFont typeface="Arial" charset="0"/>
              <a:buNone/>
            </a:pPr>
            <a:r>
              <a:rPr lang="en-US" sz="2000" b="1" dirty="0" smtClean="0">
                <a:solidFill>
                  <a:sysClr val="windowText" lastClr="000000"/>
                </a:solidFill>
                <a:latin typeface="Bookman Old Style" pitchFamily="18" charset="0"/>
              </a:rPr>
              <a:t>(</a:t>
            </a:r>
            <a:r>
              <a:rPr lang="en-US" sz="2000" b="1" dirty="0" err="1" smtClean="0">
                <a:solidFill>
                  <a:sysClr val="windowText" lastClr="000000"/>
                </a:solidFill>
                <a:latin typeface="Bookman Old Style" pitchFamily="18" charset="0"/>
              </a:rPr>
              <a:t>Lampiran</a:t>
            </a:r>
            <a:r>
              <a:rPr lang="en-US" sz="2000" b="1" dirty="0" smtClean="0">
                <a:solidFill>
                  <a:sysClr val="windowText" lastClr="000000"/>
                </a:solidFill>
                <a:latin typeface="Bookman Old Style" pitchFamily="18" charset="0"/>
              </a:rPr>
              <a:t> I.3 : Format IKK </a:t>
            </a:r>
            <a:r>
              <a:rPr lang="en-US" sz="2000" b="1" dirty="0" err="1" smtClean="0">
                <a:solidFill>
                  <a:sysClr val="windowText" lastClr="000000"/>
                </a:solidFill>
                <a:latin typeface="Bookman Old Style" pitchFamily="18" charset="0"/>
              </a:rPr>
              <a:t>Provinsi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terdiri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dari</a:t>
            </a:r>
            <a:r>
              <a:rPr lang="en-US" sz="2000" b="1" dirty="0" smtClean="0">
                <a:solidFill>
                  <a:sysClr val="windowText" lastClr="000000"/>
                </a:solidFill>
                <a:latin typeface="Bookman Old Style" pitchFamily="18" charset="0"/>
              </a:rPr>
              <a:t> :</a:t>
            </a:r>
          </a:p>
          <a:p>
            <a:pPr eaLnBrk="1" hangingPunct="1">
              <a:buFont typeface="Courier New" pitchFamily="49" charset="0"/>
              <a:buChar char="o"/>
            </a:pPr>
            <a:r>
              <a:rPr lang="en-US" sz="2000" b="1" dirty="0" smtClean="0">
                <a:solidFill>
                  <a:sysClr val="windowText" lastClr="000000"/>
                </a:solidFill>
                <a:latin typeface="Bookman Old Style" pitchFamily="18" charset="0"/>
              </a:rPr>
              <a:t>26 </a:t>
            </a:r>
            <a:r>
              <a:rPr lang="en-US" sz="2000" b="1" dirty="0" err="1" smtClean="0">
                <a:solidFill>
                  <a:sysClr val="windowText" lastClr="000000"/>
                </a:solidFill>
                <a:latin typeface="Bookman Old Style" pitchFamily="18" charset="0"/>
              </a:rPr>
              <a:t>Urusan</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Wajib</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terdiri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dari</a:t>
            </a:r>
            <a:r>
              <a:rPr lang="en-US" sz="2000" b="1" dirty="0" smtClean="0">
                <a:solidFill>
                  <a:sysClr val="windowText" lastClr="000000"/>
                </a:solidFill>
                <a:latin typeface="Bookman Old Style" pitchFamily="18" charset="0"/>
              </a:rPr>
              <a:t> 62 IKK</a:t>
            </a:r>
          </a:p>
          <a:p>
            <a:pPr eaLnBrk="1" hangingPunct="1">
              <a:buFont typeface="Courier New" pitchFamily="49" charset="0"/>
              <a:buChar char="o"/>
            </a:pPr>
            <a:r>
              <a:rPr lang="en-US" sz="2000" b="1" dirty="0" smtClean="0">
                <a:solidFill>
                  <a:sysClr val="windowText" lastClr="000000"/>
                </a:solidFill>
                <a:latin typeface="Bookman Old Style" pitchFamily="18" charset="0"/>
              </a:rPr>
              <a:t>8 </a:t>
            </a:r>
            <a:r>
              <a:rPr lang="en-US" sz="2000" b="1" dirty="0" err="1" smtClean="0">
                <a:solidFill>
                  <a:sysClr val="windowText" lastClr="000000"/>
                </a:solidFill>
                <a:latin typeface="Bookman Old Style" pitchFamily="18" charset="0"/>
              </a:rPr>
              <a:t>Urusan</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Pilihan</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terdiri</a:t>
            </a:r>
            <a:r>
              <a:rPr lang="en-US" sz="2000" b="1" dirty="0" smtClean="0">
                <a:solidFill>
                  <a:sysClr val="windowText" lastClr="000000"/>
                </a:solidFill>
                <a:latin typeface="Bookman Old Style" pitchFamily="18" charset="0"/>
              </a:rPr>
              <a:t> </a:t>
            </a:r>
            <a:r>
              <a:rPr lang="en-US" sz="2000" b="1" dirty="0" err="1" smtClean="0">
                <a:solidFill>
                  <a:sysClr val="windowText" lastClr="000000"/>
                </a:solidFill>
                <a:latin typeface="Bookman Old Style" pitchFamily="18" charset="0"/>
              </a:rPr>
              <a:t>dari</a:t>
            </a:r>
            <a:r>
              <a:rPr lang="en-US" sz="2000" b="1" dirty="0" smtClean="0">
                <a:solidFill>
                  <a:sysClr val="windowText" lastClr="000000"/>
                </a:solidFill>
                <a:latin typeface="Bookman Old Style" pitchFamily="18" charset="0"/>
              </a:rPr>
              <a:t> 16 IKK</a:t>
            </a:r>
          </a:p>
          <a:p>
            <a:pPr eaLnBrk="1" hangingPunct="1"/>
            <a:endParaRPr lang="en-US" b="1" dirty="0" smtClean="0">
              <a:solidFill>
                <a:sysClr val="windowText" lastClr="000000"/>
              </a:solidFill>
              <a:latin typeface="Bookman Old Style" pitchFamily="18" charset="0"/>
            </a:endParaRPr>
          </a:p>
          <a:p>
            <a:pPr eaLnBrk="1" hangingPunct="1">
              <a:buFont typeface="Arial" charset="0"/>
              <a:buNone/>
            </a:pPr>
            <a:endParaRPr lang="en-US" b="1" dirty="0" smtClean="0">
              <a:solidFill>
                <a:sysClr val="windowText" lastClr="000000"/>
              </a:solidFill>
              <a:latin typeface="Bookman Old Style" pitchFamily="18" charset="0"/>
            </a:endParaRPr>
          </a:p>
        </p:txBody>
      </p:sp>
      <p:sp>
        <p:nvSpPr>
          <p:cNvPr id="27652" name="Content Placeholder 2"/>
          <p:cNvSpPr txBox="1">
            <a:spLocks/>
          </p:cNvSpPr>
          <p:nvPr/>
        </p:nvSpPr>
        <p:spPr bwMode="auto">
          <a:xfrm>
            <a:off x="609600" y="1676400"/>
            <a:ext cx="8229600" cy="4525963"/>
          </a:xfrm>
          <a:prstGeom prst="rect">
            <a:avLst/>
          </a:prstGeom>
          <a:noFill/>
          <a:ln w="9525">
            <a:noFill/>
            <a:miter lim="800000"/>
            <a:headEnd/>
            <a:tailEnd/>
          </a:ln>
        </p:spPr>
        <p:txBody>
          <a:bodyPr/>
          <a:lstStyle/>
          <a:p>
            <a:pPr marL="895350" indent="-895350">
              <a:spcBef>
                <a:spcPct val="20000"/>
              </a:spcBef>
              <a:defRPr/>
            </a:pPr>
            <a:endParaRPr lang="en-US" sz="2000" dirty="0">
              <a:latin typeface="Calibri" pitchFamily="34" charset="0"/>
            </a:endParaRPr>
          </a:p>
          <a:p>
            <a:pPr marL="342900" indent="-342900">
              <a:spcBef>
                <a:spcPct val="20000"/>
              </a:spcBef>
              <a:buFont typeface="Arial" charset="0"/>
              <a:buChar char="•"/>
              <a:defRPr/>
            </a:pPr>
            <a:endParaRPr lang="en-US" sz="3200" dirty="0">
              <a:latin typeface="Calibri" pitchFamily="34" charset="0"/>
            </a:endParaRPr>
          </a:p>
        </p:txBody>
      </p:sp>
      <p:sp>
        <p:nvSpPr>
          <p:cNvPr id="5" name="Rounded Rectangle 4"/>
          <p:cNvSpPr/>
          <p:nvPr/>
        </p:nvSpPr>
        <p:spPr>
          <a:xfrm>
            <a:off x="304800" y="304800"/>
            <a:ext cx="82296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rIns="0" bIns="0" anchor="ctr">
            <a:noAutofit/>
          </a:bodyPr>
          <a:lstStyle/>
          <a:p>
            <a:pPr algn="ctr" eaLnBrk="0" fontAlgn="auto" hangingPunct="0">
              <a:lnSpc>
                <a:spcPct val="90000"/>
              </a:lnSpc>
              <a:spcBef>
                <a:spcPts val="0"/>
              </a:spcBef>
              <a:spcAft>
                <a:spcPts val="0"/>
              </a:spcAft>
              <a:buClr>
                <a:schemeClr val="tx1"/>
              </a:buClr>
              <a:buSzPct val="70000"/>
              <a:defRPr/>
            </a:pPr>
            <a:r>
              <a:rPr lang="id-ID" altLang="zh-CN" sz="2800" b="1" dirty="0" smtClean="0">
                <a:ln w="50800"/>
                <a:solidFill>
                  <a:srgbClr val="FFFF00"/>
                </a:solidFill>
                <a:latin typeface="Bookman Old Style" pitchFamily="18" charset="0"/>
              </a:rPr>
              <a:t>LAMPIRAN </a:t>
            </a:r>
            <a:r>
              <a:rPr lang="fi-FI" altLang="zh-CN" sz="2800" b="1" dirty="0" smtClean="0">
                <a:ln w="50800"/>
                <a:solidFill>
                  <a:srgbClr val="FFFF00"/>
                </a:solidFill>
                <a:latin typeface="Bookman Old Style" pitchFamily="18" charset="0"/>
              </a:rPr>
              <a:t>IKK</a:t>
            </a:r>
            <a:r>
              <a:rPr lang="id-ID" altLang="zh-CN" sz="2800" b="1" dirty="0" smtClean="0">
                <a:ln w="50800"/>
                <a:solidFill>
                  <a:srgbClr val="FFFF00"/>
                </a:solidFill>
                <a:latin typeface="Bookman Old Style" pitchFamily="18" charset="0"/>
              </a:rPr>
              <a:t> </a:t>
            </a:r>
            <a:r>
              <a:rPr lang="fi-FI" altLang="zh-CN" sz="2800" b="1" dirty="0" smtClean="0">
                <a:ln w="50800"/>
                <a:solidFill>
                  <a:srgbClr val="FFFF00"/>
                </a:solidFill>
                <a:latin typeface="Bookman Old Style" pitchFamily="18" charset="0"/>
              </a:rPr>
              <a:t>LPPD</a:t>
            </a:r>
            <a:r>
              <a:rPr lang="id-ID" altLang="zh-CN" sz="2800" b="1" dirty="0" smtClean="0">
                <a:ln w="50800"/>
                <a:solidFill>
                  <a:srgbClr val="FFFF00"/>
                </a:solidFill>
                <a:latin typeface="Bookman Old Style" pitchFamily="18" charset="0"/>
              </a:rPr>
              <a:t> PROVINSI</a:t>
            </a:r>
          </a:p>
        </p:txBody>
      </p:sp>
      <p:sp>
        <p:nvSpPr>
          <p:cNvPr id="6" name="Right Brace 5"/>
          <p:cNvSpPr/>
          <p:nvPr/>
        </p:nvSpPr>
        <p:spPr>
          <a:xfrm>
            <a:off x="2057400" y="3657600"/>
            <a:ext cx="381000" cy="762000"/>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b="1">
              <a:solidFill>
                <a:sysClr val="windowText" lastClr="000000"/>
              </a:solidFill>
              <a:latin typeface="Bookman Old Style" pitchFamily="18" charset="0"/>
            </a:endParaRPr>
          </a:p>
        </p:txBody>
      </p:sp>
      <p:sp>
        <p:nvSpPr>
          <p:cNvPr id="7" name="Rectangle 6"/>
          <p:cNvSpPr/>
          <p:nvPr/>
        </p:nvSpPr>
        <p:spPr>
          <a:xfrm>
            <a:off x="2362200" y="3810000"/>
            <a:ext cx="32004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b="1" dirty="0">
                <a:solidFill>
                  <a:sysClr val="windowText" lastClr="000000"/>
                </a:solidFill>
                <a:latin typeface="Bookman Old Style" pitchFamily="18" charset="0"/>
              </a:rPr>
              <a:t>34 Urusan </a:t>
            </a:r>
            <a:r>
              <a:rPr lang="id-ID" sz="1600" b="1" dirty="0" smtClean="0">
                <a:solidFill>
                  <a:sysClr val="windowText" lastClr="000000"/>
                </a:solidFill>
                <a:latin typeface="Bookman Old Style" pitchFamily="18" charset="0"/>
              </a:rPr>
              <a:t>Pemerintahan</a:t>
            </a:r>
            <a:endParaRPr lang="id-ID" sz="1600" b="1" dirty="0">
              <a:solidFill>
                <a:sysClr val="windowText" lastClr="000000"/>
              </a:solidFill>
              <a:latin typeface="Bookman Old Style"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457200" y="1219200"/>
            <a:ext cx="7924800" cy="5257800"/>
          </a:xfrm>
        </p:spPr>
        <p:txBody>
          <a:bodyPr vert="horz">
            <a:noAutofit/>
          </a:bodyPr>
          <a:lstStyle/>
          <a:p>
            <a:pPr>
              <a:buFont typeface="Wingdings" pitchFamily="2" charset="2"/>
              <a:buChar char="Ø"/>
            </a:pPr>
            <a:r>
              <a:rPr lang="en-US" sz="1800" b="1" dirty="0" err="1" smtClean="0">
                <a:solidFill>
                  <a:sysClr val="windowText" lastClr="000000"/>
                </a:solidFill>
                <a:latin typeface="Bookman Old Style" pitchFamily="18" charset="0"/>
              </a:rPr>
              <a:t>Tataran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Pengambil</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Kebijakan</a:t>
            </a:r>
            <a:endParaRPr lang="en-US" sz="1800" b="1" dirty="0" smtClean="0">
              <a:solidFill>
                <a:sysClr val="windowText" lastClr="000000"/>
              </a:solidFill>
              <a:latin typeface="Bookman Old Style" pitchFamily="18" charset="0"/>
            </a:endParaRPr>
          </a:p>
          <a:p>
            <a:pPr>
              <a:buFont typeface="Arial" charset="0"/>
              <a:buNone/>
            </a:pPr>
            <a:r>
              <a:rPr lang="en-US" sz="1800" b="1" dirty="0" smtClean="0">
                <a:solidFill>
                  <a:sysClr val="windowText" lastClr="000000"/>
                </a:solidFill>
                <a:latin typeface="Bookman Old Style" pitchFamily="18" charset="0"/>
              </a:rPr>
              <a:t>(</a:t>
            </a:r>
            <a:r>
              <a:rPr lang="en-US" sz="1800" b="1" dirty="0" err="1" smtClean="0">
                <a:solidFill>
                  <a:sysClr val="windowText" lastClr="000000"/>
                </a:solidFill>
                <a:latin typeface="Bookman Old Style" pitchFamily="18" charset="0"/>
              </a:rPr>
              <a:t>Lampiran</a:t>
            </a:r>
            <a:r>
              <a:rPr lang="en-US" sz="1800" b="1" dirty="0" smtClean="0">
                <a:solidFill>
                  <a:sysClr val="windowText" lastClr="000000"/>
                </a:solidFill>
                <a:latin typeface="Bookman Old Style" pitchFamily="18" charset="0"/>
              </a:rPr>
              <a:t> II</a:t>
            </a:r>
            <a:r>
              <a:rPr lang="id-ID" sz="1800" b="1" dirty="0" smtClean="0">
                <a:solidFill>
                  <a:sysClr val="windowText" lastClr="000000"/>
                </a:solidFill>
                <a:latin typeface="Bookman Old Style" pitchFamily="18" charset="0"/>
              </a:rPr>
              <a:t>I</a:t>
            </a:r>
            <a:r>
              <a:rPr lang="en-US" sz="1800" b="1" dirty="0" smtClean="0">
                <a:solidFill>
                  <a:sysClr val="windowText" lastClr="000000"/>
                </a:solidFill>
                <a:latin typeface="Bookman Old Style" pitchFamily="18" charset="0"/>
              </a:rPr>
              <a:t>.1 : Format IKK </a:t>
            </a:r>
            <a:r>
              <a:rPr lang="en-US" sz="1800" b="1" dirty="0" err="1" smtClean="0">
                <a:solidFill>
                  <a:sysClr val="windowText" lastClr="000000"/>
                </a:solidFill>
                <a:latin typeface="Bookman Old Style" pitchFamily="18" charset="0"/>
              </a:rPr>
              <a:t>Kabupaten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terdiri</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dari</a:t>
            </a:r>
            <a:r>
              <a:rPr lang="en-US" sz="1800" b="1" dirty="0" smtClean="0">
                <a:solidFill>
                  <a:sysClr val="windowText" lastClr="000000"/>
                </a:solidFill>
                <a:latin typeface="Bookman Old Style" pitchFamily="18" charset="0"/>
              </a:rPr>
              <a:t> :</a:t>
            </a:r>
          </a:p>
          <a:p>
            <a:pPr>
              <a:buFont typeface="Courier New" pitchFamily="49" charset="0"/>
              <a:buChar char="o"/>
            </a:pPr>
            <a:r>
              <a:rPr lang="en-US" sz="1800" b="1" dirty="0" smtClean="0">
                <a:solidFill>
                  <a:sysClr val="windowText" lastClr="000000"/>
                </a:solidFill>
                <a:latin typeface="Bookman Old Style" pitchFamily="18" charset="0"/>
              </a:rPr>
              <a:t>13 </a:t>
            </a:r>
            <a:r>
              <a:rPr lang="en-US" sz="1800" b="1" dirty="0" err="1" smtClean="0">
                <a:solidFill>
                  <a:sysClr val="windowText" lastClr="000000"/>
                </a:solidFill>
                <a:latin typeface="Bookman Old Style" pitchFamily="18" charset="0"/>
              </a:rPr>
              <a:t>aspek</a:t>
            </a:r>
            <a:r>
              <a:rPr lang="en-US" sz="1800" b="1" dirty="0" smtClean="0">
                <a:solidFill>
                  <a:sysClr val="windowText" lastClr="000000"/>
                </a:solidFill>
                <a:latin typeface="Bookman Old Style" pitchFamily="18" charset="0"/>
              </a:rPr>
              <a:t> </a:t>
            </a:r>
          </a:p>
          <a:p>
            <a:pPr>
              <a:buFont typeface="Courier New" pitchFamily="49" charset="0"/>
              <a:buChar char="o"/>
            </a:pPr>
            <a:r>
              <a:rPr lang="en-US" sz="1800" b="1" dirty="0" smtClean="0">
                <a:solidFill>
                  <a:sysClr val="windowText" lastClr="000000"/>
                </a:solidFill>
                <a:latin typeface="Bookman Old Style" pitchFamily="18" charset="0"/>
              </a:rPr>
              <a:t>36 </a:t>
            </a:r>
            <a:r>
              <a:rPr lang="en-US" sz="1800" b="1" dirty="0" err="1" smtClean="0">
                <a:solidFill>
                  <a:sysClr val="windowText" lastClr="000000"/>
                </a:solidFill>
                <a:latin typeface="Bookman Old Style" pitchFamily="18" charset="0"/>
              </a:rPr>
              <a:t>fokus</a:t>
            </a:r>
            <a:endParaRPr lang="en-US" sz="1800" b="1" dirty="0" smtClean="0">
              <a:solidFill>
                <a:sysClr val="windowText" lastClr="000000"/>
              </a:solidFill>
              <a:latin typeface="Bookman Old Style" pitchFamily="18" charset="0"/>
            </a:endParaRPr>
          </a:p>
          <a:p>
            <a:pPr>
              <a:buFont typeface="Courier New" pitchFamily="49" charset="0"/>
              <a:buChar char="o"/>
            </a:pPr>
            <a:r>
              <a:rPr lang="en-US" sz="1800" b="1" dirty="0" smtClean="0">
                <a:solidFill>
                  <a:sysClr val="windowText" lastClr="000000"/>
                </a:solidFill>
                <a:latin typeface="Bookman Old Style" pitchFamily="18" charset="0"/>
              </a:rPr>
              <a:t>43 IKK</a:t>
            </a:r>
          </a:p>
          <a:p>
            <a:pPr>
              <a:buFont typeface="Wingdings" pitchFamily="2" charset="2"/>
              <a:buChar char="Ø"/>
            </a:pPr>
            <a:r>
              <a:rPr lang="en-US" sz="1800" b="1" dirty="0" err="1" smtClean="0">
                <a:solidFill>
                  <a:sysClr val="windowText" lastClr="000000"/>
                </a:solidFill>
                <a:latin typeface="Bookman Old Style" pitchFamily="18" charset="0"/>
              </a:rPr>
              <a:t>Tataran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Pelaksana</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Kebijakan</a:t>
            </a:r>
            <a:endParaRPr lang="en-US" sz="1800" b="1" dirty="0" smtClean="0">
              <a:solidFill>
                <a:sysClr val="windowText" lastClr="000000"/>
              </a:solidFill>
              <a:latin typeface="Bookman Old Style" pitchFamily="18" charset="0"/>
            </a:endParaRPr>
          </a:p>
          <a:p>
            <a:pPr>
              <a:buFont typeface="Arial" charset="0"/>
              <a:buNone/>
            </a:pPr>
            <a:r>
              <a:rPr lang="en-US" sz="1800" b="1" dirty="0" smtClean="0">
                <a:solidFill>
                  <a:sysClr val="windowText" lastClr="000000"/>
                </a:solidFill>
                <a:latin typeface="Bookman Old Style" pitchFamily="18" charset="0"/>
              </a:rPr>
              <a:t>(</a:t>
            </a:r>
            <a:r>
              <a:rPr lang="en-US" sz="1800" b="1" dirty="0" err="1" smtClean="0">
                <a:solidFill>
                  <a:sysClr val="windowText" lastClr="000000"/>
                </a:solidFill>
                <a:latin typeface="Bookman Old Style" pitchFamily="18" charset="0"/>
              </a:rPr>
              <a:t>Lampiran</a:t>
            </a:r>
            <a:r>
              <a:rPr lang="en-US" sz="1800" b="1" dirty="0" smtClean="0">
                <a:solidFill>
                  <a:sysClr val="windowText" lastClr="000000"/>
                </a:solidFill>
                <a:latin typeface="Bookman Old Style" pitchFamily="18" charset="0"/>
              </a:rPr>
              <a:t> II</a:t>
            </a:r>
            <a:r>
              <a:rPr lang="id-ID" sz="1800" b="1" dirty="0" smtClean="0">
                <a:solidFill>
                  <a:sysClr val="windowText" lastClr="000000"/>
                </a:solidFill>
                <a:latin typeface="Bookman Old Style" pitchFamily="18" charset="0"/>
              </a:rPr>
              <a:t>I</a:t>
            </a:r>
            <a:r>
              <a:rPr lang="en-US" sz="1800" b="1" dirty="0" smtClean="0">
                <a:solidFill>
                  <a:sysClr val="windowText" lastClr="000000"/>
                </a:solidFill>
                <a:latin typeface="Bookman Old Style" pitchFamily="18" charset="0"/>
              </a:rPr>
              <a:t>.2 : Format IKK </a:t>
            </a:r>
            <a:r>
              <a:rPr lang="en-US" sz="1800" b="1" dirty="0" err="1" smtClean="0">
                <a:solidFill>
                  <a:sysClr val="windowText" lastClr="000000"/>
                </a:solidFill>
                <a:latin typeface="Bookman Old Style" pitchFamily="18" charset="0"/>
              </a:rPr>
              <a:t>Kabupaten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terdiri</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dari</a:t>
            </a:r>
            <a:r>
              <a:rPr lang="en-US" sz="1800" b="1" dirty="0" smtClean="0">
                <a:solidFill>
                  <a:sysClr val="windowText" lastClr="000000"/>
                </a:solidFill>
                <a:latin typeface="Bookman Old Style" pitchFamily="18" charset="0"/>
              </a:rPr>
              <a:t> :</a:t>
            </a:r>
          </a:p>
          <a:p>
            <a:pPr>
              <a:buFont typeface="Courier New" pitchFamily="49" charset="0"/>
              <a:buChar char="o"/>
            </a:pPr>
            <a:r>
              <a:rPr lang="en-US" sz="1800" b="1" dirty="0" smtClean="0">
                <a:solidFill>
                  <a:sysClr val="windowText" lastClr="000000"/>
                </a:solidFill>
                <a:latin typeface="Bookman Old Style" pitchFamily="18" charset="0"/>
              </a:rPr>
              <a:t>8 </a:t>
            </a:r>
            <a:r>
              <a:rPr lang="en-US" sz="1800" b="1" dirty="0" err="1" smtClean="0">
                <a:solidFill>
                  <a:sysClr val="windowText" lastClr="000000"/>
                </a:solidFill>
                <a:latin typeface="Bookman Old Style" pitchFamily="18" charset="0"/>
              </a:rPr>
              <a:t>aspek</a:t>
            </a:r>
            <a:r>
              <a:rPr lang="en-US" sz="1800" b="1" dirty="0" smtClean="0">
                <a:solidFill>
                  <a:sysClr val="windowText" lastClr="000000"/>
                </a:solidFill>
                <a:latin typeface="Bookman Old Style" pitchFamily="18" charset="0"/>
              </a:rPr>
              <a:t> </a:t>
            </a:r>
          </a:p>
          <a:p>
            <a:pPr>
              <a:buFont typeface="Courier New" pitchFamily="49" charset="0"/>
              <a:buChar char="o"/>
            </a:pPr>
            <a:r>
              <a:rPr lang="en-US" sz="1800" b="1" dirty="0" smtClean="0">
                <a:solidFill>
                  <a:sysClr val="windowText" lastClr="000000"/>
                </a:solidFill>
                <a:latin typeface="Bookman Old Style" pitchFamily="18" charset="0"/>
              </a:rPr>
              <a:t>17 </a:t>
            </a:r>
            <a:r>
              <a:rPr lang="en-US" sz="1800" b="1" dirty="0" err="1" smtClean="0">
                <a:solidFill>
                  <a:sysClr val="windowText" lastClr="000000"/>
                </a:solidFill>
                <a:latin typeface="Bookman Old Style" pitchFamily="18" charset="0"/>
              </a:rPr>
              <a:t>fokus</a:t>
            </a:r>
            <a:endParaRPr lang="en-US" sz="1800" b="1" dirty="0" smtClean="0">
              <a:solidFill>
                <a:sysClr val="windowText" lastClr="000000"/>
              </a:solidFill>
              <a:latin typeface="Bookman Old Style" pitchFamily="18" charset="0"/>
            </a:endParaRPr>
          </a:p>
          <a:p>
            <a:pPr>
              <a:buFont typeface="Courier New" pitchFamily="49" charset="0"/>
              <a:buChar char="o"/>
            </a:pPr>
            <a:r>
              <a:rPr lang="en-US" sz="1800" b="1" dirty="0" smtClean="0">
                <a:solidFill>
                  <a:sysClr val="windowText" lastClr="000000"/>
                </a:solidFill>
                <a:latin typeface="Bookman Old Style" pitchFamily="18" charset="0"/>
              </a:rPr>
              <a:t>21 IKK</a:t>
            </a:r>
          </a:p>
          <a:p>
            <a:pPr>
              <a:buFont typeface="Wingdings" pitchFamily="2" charset="2"/>
              <a:buChar char="Ø"/>
            </a:pPr>
            <a:r>
              <a:rPr lang="id-ID" sz="1800" b="1" dirty="0" smtClean="0">
                <a:solidFill>
                  <a:sysClr val="windowText" lastClr="000000"/>
                </a:solidFill>
                <a:latin typeface="Bookman Old Style" pitchFamily="18" charset="0"/>
              </a:rPr>
              <a:t>Tataran Pelaksana Kebijakan (Aspek No. 9 - Tingkat Capaian SPM)</a:t>
            </a:r>
          </a:p>
          <a:p>
            <a:pPr>
              <a:buNone/>
            </a:pPr>
            <a:r>
              <a:rPr lang="id-ID" sz="1800" b="1" dirty="0" smtClean="0">
                <a:solidFill>
                  <a:sysClr val="windowText" lastClr="000000"/>
                </a:solidFill>
                <a:latin typeface="Bookman Old Style" pitchFamily="18" charset="0"/>
              </a:rPr>
              <a:t>Urusan Pemerintahan</a:t>
            </a:r>
          </a:p>
          <a:p>
            <a:pPr>
              <a:buFont typeface="Arial" charset="0"/>
              <a:buNone/>
            </a:pPr>
            <a:r>
              <a:rPr lang="en-US" sz="1800" b="1" dirty="0" smtClean="0">
                <a:solidFill>
                  <a:sysClr val="windowText" lastClr="000000"/>
                </a:solidFill>
                <a:latin typeface="Bookman Old Style" pitchFamily="18" charset="0"/>
              </a:rPr>
              <a:t>(</a:t>
            </a:r>
            <a:r>
              <a:rPr lang="en-US" sz="1800" b="1" dirty="0" err="1" smtClean="0">
                <a:solidFill>
                  <a:sysClr val="windowText" lastClr="000000"/>
                </a:solidFill>
                <a:latin typeface="Bookman Old Style" pitchFamily="18" charset="0"/>
              </a:rPr>
              <a:t>Lampiran</a:t>
            </a:r>
            <a:r>
              <a:rPr lang="en-US" sz="1800" b="1" dirty="0" smtClean="0">
                <a:solidFill>
                  <a:sysClr val="windowText" lastClr="000000"/>
                </a:solidFill>
                <a:latin typeface="Bookman Old Style" pitchFamily="18" charset="0"/>
              </a:rPr>
              <a:t> II</a:t>
            </a:r>
            <a:r>
              <a:rPr lang="id-ID" sz="1800" b="1" dirty="0" smtClean="0">
                <a:solidFill>
                  <a:sysClr val="windowText" lastClr="000000"/>
                </a:solidFill>
                <a:latin typeface="Bookman Old Style" pitchFamily="18" charset="0"/>
              </a:rPr>
              <a:t>I</a:t>
            </a:r>
            <a:r>
              <a:rPr lang="en-US" sz="1800" b="1" dirty="0" smtClean="0">
                <a:solidFill>
                  <a:sysClr val="windowText" lastClr="000000"/>
                </a:solidFill>
                <a:latin typeface="Bookman Old Style" pitchFamily="18" charset="0"/>
              </a:rPr>
              <a:t>.3 : Format IKK </a:t>
            </a:r>
            <a:r>
              <a:rPr lang="en-US" sz="1800" b="1" dirty="0" err="1" smtClean="0">
                <a:solidFill>
                  <a:sysClr val="windowText" lastClr="000000"/>
                </a:solidFill>
                <a:latin typeface="Bookman Old Style" pitchFamily="18" charset="0"/>
              </a:rPr>
              <a:t>Kabupaten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terdiri</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dari</a:t>
            </a:r>
            <a:r>
              <a:rPr lang="en-US" sz="1800" b="1" dirty="0" smtClean="0">
                <a:solidFill>
                  <a:sysClr val="windowText" lastClr="000000"/>
                </a:solidFill>
                <a:latin typeface="Bookman Old Style" pitchFamily="18" charset="0"/>
              </a:rPr>
              <a:t> :</a:t>
            </a:r>
          </a:p>
          <a:p>
            <a:pPr>
              <a:buFont typeface="Courier New" pitchFamily="49" charset="0"/>
              <a:buChar char="o"/>
            </a:pPr>
            <a:r>
              <a:rPr lang="en-US" sz="1800" b="1" dirty="0" smtClean="0">
                <a:solidFill>
                  <a:sysClr val="windowText" lastClr="000000"/>
                </a:solidFill>
                <a:latin typeface="Bookman Old Style" pitchFamily="18" charset="0"/>
              </a:rPr>
              <a:t>26 </a:t>
            </a:r>
            <a:r>
              <a:rPr lang="en-US" sz="1800" b="1" dirty="0" err="1" smtClean="0">
                <a:solidFill>
                  <a:sysClr val="windowText" lastClr="000000"/>
                </a:solidFill>
                <a:latin typeface="Bookman Old Style" pitchFamily="18" charset="0"/>
              </a:rPr>
              <a:t>Urusan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Wajib</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terdiri</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dari</a:t>
            </a:r>
            <a:r>
              <a:rPr lang="en-US" sz="1800" b="1" dirty="0" smtClean="0">
                <a:solidFill>
                  <a:sysClr val="windowText" lastClr="000000"/>
                </a:solidFill>
                <a:latin typeface="Bookman Old Style" pitchFamily="18" charset="0"/>
              </a:rPr>
              <a:t> 79 IKK</a:t>
            </a:r>
          </a:p>
          <a:p>
            <a:pPr>
              <a:buFont typeface="Courier New" pitchFamily="49" charset="0"/>
              <a:buChar char="o"/>
            </a:pPr>
            <a:r>
              <a:rPr lang="en-US" sz="1800" b="1" dirty="0" smtClean="0">
                <a:solidFill>
                  <a:sysClr val="windowText" lastClr="000000"/>
                </a:solidFill>
                <a:latin typeface="Bookman Old Style" pitchFamily="18" charset="0"/>
              </a:rPr>
              <a:t>8 </a:t>
            </a:r>
            <a:r>
              <a:rPr lang="en-US" sz="1800" b="1" dirty="0" err="1" smtClean="0">
                <a:solidFill>
                  <a:sysClr val="windowText" lastClr="000000"/>
                </a:solidFill>
                <a:latin typeface="Bookman Old Style" pitchFamily="18" charset="0"/>
              </a:rPr>
              <a:t>Urusan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Pilihan</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terdiri</a:t>
            </a:r>
            <a:r>
              <a:rPr lang="en-US" sz="1800" b="1" dirty="0" smtClean="0">
                <a:solidFill>
                  <a:sysClr val="windowText" lastClr="000000"/>
                </a:solidFill>
                <a:latin typeface="Bookman Old Style" pitchFamily="18" charset="0"/>
              </a:rPr>
              <a:t> </a:t>
            </a:r>
            <a:r>
              <a:rPr lang="en-US" sz="1800" b="1" dirty="0" err="1" smtClean="0">
                <a:solidFill>
                  <a:sysClr val="windowText" lastClr="000000"/>
                </a:solidFill>
                <a:latin typeface="Bookman Old Style" pitchFamily="18" charset="0"/>
              </a:rPr>
              <a:t>dari</a:t>
            </a:r>
            <a:r>
              <a:rPr lang="en-US" sz="1800" b="1" dirty="0" smtClean="0">
                <a:solidFill>
                  <a:sysClr val="windowText" lastClr="000000"/>
                </a:solidFill>
                <a:latin typeface="Bookman Old Style" pitchFamily="18" charset="0"/>
              </a:rPr>
              <a:t> 15 IKK</a:t>
            </a:r>
          </a:p>
          <a:p>
            <a:endParaRPr lang="en-US" sz="1800" b="1" dirty="0" smtClean="0">
              <a:solidFill>
                <a:sysClr val="windowText" lastClr="000000"/>
              </a:solidFill>
              <a:latin typeface="Bookman Old Style" pitchFamily="18" charset="0"/>
            </a:endParaRPr>
          </a:p>
        </p:txBody>
      </p:sp>
      <p:sp>
        <p:nvSpPr>
          <p:cNvPr id="5" name="Rounded Rectangle 4"/>
          <p:cNvSpPr/>
          <p:nvPr/>
        </p:nvSpPr>
        <p:spPr>
          <a:xfrm>
            <a:off x="304800" y="304800"/>
            <a:ext cx="82296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rIns="0" bIns="0" anchor="ctr">
            <a:noAutofit/>
          </a:bodyPr>
          <a:lstStyle/>
          <a:p>
            <a:pPr algn="ctr" eaLnBrk="0" fontAlgn="auto" hangingPunct="0">
              <a:lnSpc>
                <a:spcPct val="90000"/>
              </a:lnSpc>
              <a:spcBef>
                <a:spcPts val="0"/>
              </a:spcBef>
              <a:spcAft>
                <a:spcPts val="0"/>
              </a:spcAft>
              <a:buClr>
                <a:schemeClr val="tx1"/>
              </a:buClr>
              <a:buSzPct val="70000"/>
              <a:defRPr/>
            </a:pPr>
            <a:r>
              <a:rPr lang="id-ID" altLang="zh-CN" sz="2800" b="1" dirty="0" smtClean="0">
                <a:ln w="50800"/>
                <a:solidFill>
                  <a:srgbClr val="FFFF00"/>
                </a:solidFill>
                <a:latin typeface="Bookman Old Style" pitchFamily="18" charset="0"/>
              </a:rPr>
              <a:t>LAMPIRAN </a:t>
            </a:r>
            <a:r>
              <a:rPr lang="fi-FI" altLang="zh-CN" sz="2800" b="1" dirty="0" smtClean="0">
                <a:ln w="50800"/>
                <a:solidFill>
                  <a:srgbClr val="FFFF00"/>
                </a:solidFill>
                <a:latin typeface="Bookman Old Style" pitchFamily="18" charset="0"/>
              </a:rPr>
              <a:t>IKK</a:t>
            </a:r>
            <a:r>
              <a:rPr lang="id-ID" altLang="zh-CN" sz="2800" b="1" dirty="0" smtClean="0">
                <a:ln w="50800"/>
                <a:solidFill>
                  <a:srgbClr val="FFFF00"/>
                </a:solidFill>
                <a:latin typeface="Bookman Old Style" pitchFamily="18" charset="0"/>
              </a:rPr>
              <a:t> </a:t>
            </a:r>
            <a:r>
              <a:rPr lang="fi-FI" altLang="zh-CN" sz="2800" b="1" dirty="0" smtClean="0">
                <a:ln w="50800"/>
                <a:solidFill>
                  <a:srgbClr val="FFFF00"/>
                </a:solidFill>
                <a:latin typeface="Bookman Old Style" pitchFamily="18" charset="0"/>
              </a:rPr>
              <a:t>LPPD</a:t>
            </a:r>
            <a:r>
              <a:rPr lang="id-ID" altLang="zh-CN" sz="2800" b="1" dirty="0" smtClean="0">
                <a:ln w="50800"/>
                <a:solidFill>
                  <a:srgbClr val="FFFF00"/>
                </a:solidFill>
                <a:latin typeface="Bookman Old Style" pitchFamily="18" charset="0"/>
              </a:rPr>
              <a:t> KABUPATEN/KOTA</a:t>
            </a:r>
          </a:p>
        </p:txBody>
      </p:sp>
      <p:sp>
        <p:nvSpPr>
          <p:cNvPr id="4" name="Right Brace 3"/>
          <p:cNvSpPr/>
          <p:nvPr/>
        </p:nvSpPr>
        <p:spPr>
          <a:xfrm>
            <a:off x="1981200" y="3657600"/>
            <a:ext cx="381000" cy="762000"/>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b="1">
              <a:solidFill>
                <a:sysClr val="windowText" lastClr="000000"/>
              </a:solidFill>
              <a:latin typeface="Bookman Old Style" pitchFamily="18" charset="0"/>
            </a:endParaRPr>
          </a:p>
        </p:txBody>
      </p:sp>
      <p:sp>
        <p:nvSpPr>
          <p:cNvPr id="6" name="Rectangle 5"/>
          <p:cNvSpPr/>
          <p:nvPr/>
        </p:nvSpPr>
        <p:spPr>
          <a:xfrm>
            <a:off x="2209800" y="3852333"/>
            <a:ext cx="3200400" cy="414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b="1" dirty="0">
                <a:solidFill>
                  <a:sysClr val="windowText" lastClr="000000"/>
                </a:solidFill>
                <a:latin typeface="Bookman Old Style" pitchFamily="18" charset="0"/>
              </a:rPr>
              <a:t>34 Urusan </a:t>
            </a:r>
            <a:r>
              <a:rPr lang="id-ID" sz="1600" b="1" dirty="0" smtClean="0">
                <a:solidFill>
                  <a:sysClr val="windowText" lastClr="000000"/>
                </a:solidFill>
                <a:latin typeface="Bookman Old Style" pitchFamily="18" charset="0"/>
              </a:rPr>
              <a:t>Pemerintahan</a:t>
            </a:r>
            <a:endParaRPr lang="id-ID" sz="1600" b="1" dirty="0">
              <a:solidFill>
                <a:sysClr val="windowText" lastClr="000000"/>
              </a:solidFill>
              <a:latin typeface="Bookman Old Style"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0"/>
            <a:ext cx="8382000" cy="4419600"/>
          </a:xfrm>
        </p:spPr>
        <p:txBody>
          <a:bodyPr>
            <a:noAutofit/>
          </a:bodyPr>
          <a:lstStyle/>
          <a:p>
            <a:pPr algn="just"/>
            <a:r>
              <a:rPr lang="nl-NL" sz="2200" dirty="0" smtClean="0">
                <a:solidFill>
                  <a:srgbClr val="000000"/>
                </a:solidFill>
                <a:latin typeface="Bookman Old Style" pitchFamily="18" charset="0"/>
              </a:rPr>
              <a:t>Tataran pengambil kebijakan dan pelaksana kebijakan dirinci ke </a:t>
            </a:r>
            <a:r>
              <a:rPr lang="id-ID" sz="2200" dirty="0" smtClean="0">
                <a:solidFill>
                  <a:srgbClr val="000000"/>
                </a:solidFill>
                <a:latin typeface="Bookman Old Style" pitchFamily="18" charset="0"/>
              </a:rPr>
              <a:t>dlm</a:t>
            </a:r>
            <a:r>
              <a:rPr lang="nl-NL" sz="2200" dirty="0" smtClean="0">
                <a:solidFill>
                  <a:srgbClr val="000000"/>
                </a:solidFill>
                <a:latin typeface="Bookman Old Style" pitchFamily="18" charset="0"/>
              </a:rPr>
              <a:t> aspek, fokus dan IKK</a:t>
            </a:r>
            <a:r>
              <a:rPr lang="id-ID" sz="2200" dirty="0" smtClean="0">
                <a:solidFill>
                  <a:srgbClr val="000000"/>
                </a:solidFill>
                <a:latin typeface="Bookman Old Style" pitchFamily="18" charset="0"/>
              </a:rPr>
              <a:t>.</a:t>
            </a:r>
          </a:p>
          <a:p>
            <a:pPr algn="just"/>
            <a:endParaRPr lang="id-ID" sz="800" dirty="0" smtClean="0">
              <a:solidFill>
                <a:srgbClr val="000000"/>
              </a:solidFill>
              <a:latin typeface="Bookman Old Style" pitchFamily="18" charset="0"/>
            </a:endParaRPr>
          </a:p>
          <a:p>
            <a:pPr algn="just"/>
            <a:r>
              <a:rPr lang="id-ID" sz="2200" b="1" dirty="0" smtClean="0">
                <a:solidFill>
                  <a:srgbClr val="000000"/>
                </a:solidFill>
                <a:latin typeface="Bookman Old Style" pitchFamily="18" charset="0"/>
              </a:rPr>
              <a:t>IKK </a:t>
            </a:r>
            <a:r>
              <a:rPr lang="nl-NL" sz="2200" dirty="0" smtClean="0">
                <a:solidFill>
                  <a:srgbClr val="000000"/>
                </a:solidFill>
                <a:latin typeface="Bookman Old Style" pitchFamily="18" charset="0"/>
              </a:rPr>
              <a:t>adalah, indikator kinerja utama yang mencerminkan keberhasilan atas penyelenggaraan suatu urusan pemerintahan. IKK berfungsi </a:t>
            </a:r>
            <a:r>
              <a:rPr lang="id-ID" sz="2200" dirty="0" smtClean="0">
                <a:solidFill>
                  <a:srgbClr val="000000"/>
                </a:solidFill>
                <a:latin typeface="Bookman Old Style" pitchFamily="18" charset="0"/>
              </a:rPr>
              <a:t>sbg </a:t>
            </a:r>
            <a:r>
              <a:rPr lang="nl-NL" sz="2200" dirty="0" smtClean="0">
                <a:solidFill>
                  <a:srgbClr val="000000"/>
                </a:solidFill>
                <a:latin typeface="Bookman Old Style" pitchFamily="18" charset="0"/>
              </a:rPr>
              <a:t>variabel penilai bagi fokus dan aspek tataran pengambil kebijakan dan tataran pelaksana kebijakan</a:t>
            </a:r>
            <a:r>
              <a:rPr lang="id-ID" sz="2200" dirty="0" smtClean="0">
                <a:solidFill>
                  <a:srgbClr val="000000"/>
                </a:solidFill>
                <a:latin typeface="Bookman Old Style" pitchFamily="18" charset="0"/>
              </a:rPr>
              <a:t>. </a:t>
            </a:r>
            <a:r>
              <a:rPr lang="nl-NL" sz="2200" dirty="0" smtClean="0">
                <a:solidFill>
                  <a:srgbClr val="000000"/>
                </a:solidFill>
                <a:latin typeface="Bookman Old Style" pitchFamily="18" charset="0"/>
              </a:rPr>
              <a:t>IKK disusun</a:t>
            </a:r>
            <a:r>
              <a:rPr lang="id-ID" sz="2200" dirty="0" smtClean="0">
                <a:solidFill>
                  <a:srgbClr val="000000"/>
                </a:solidFill>
                <a:latin typeface="Bookman Old Style" pitchFamily="18" charset="0"/>
              </a:rPr>
              <a:t> </a:t>
            </a:r>
            <a:r>
              <a:rPr lang="nl-NL" sz="2200" dirty="0" smtClean="0">
                <a:solidFill>
                  <a:srgbClr val="000000"/>
                </a:solidFill>
                <a:latin typeface="Bookman Old Style" pitchFamily="18" charset="0"/>
              </a:rPr>
              <a:t>ber</a:t>
            </a:r>
            <a:r>
              <a:rPr lang="id-ID" sz="2200" dirty="0" smtClean="0">
                <a:solidFill>
                  <a:srgbClr val="000000"/>
                </a:solidFill>
                <a:latin typeface="Bookman Old Style" pitchFamily="18" charset="0"/>
              </a:rPr>
              <a:t>dsrkan </a:t>
            </a:r>
            <a:r>
              <a:rPr lang="nl-NL" sz="2200" dirty="0" smtClean="0">
                <a:solidFill>
                  <a:srgbClr val="000000"/>
                </a:solidFill>
                <a:latin typeface="Bookman Old Style" pitchFamily="18" charset="0"/>
              </a:rPr>
              <a:t>usulan </a:t>
            </a:r>
            <a:r>
              <a:rPr lang="id-ID" sz="2200" dirty="0" smtClean="0">
                <a:solidFill>
                  <a:srgbClr val="000000"/>
                </a:solidFill>
                <a:latin typeface="Bookman Old Style" pitchFamily="18" charset="0"/>
              </a:rPr>
              <a:t>yg </a:t>
            </a:r>
            <a:r>
              <a:rPr lang="nl-NL" sz="2200" dirty="0" smtClean="0">
                <a:solidFill>
                  <a:srgbClr val="000000"/>
                </a:solidFill>
                <a:latin typeface="Bookman Old Style" pitchFamily="18" charset="0"/>
              </a:rPr>
              <a:t>diterima dari </a:t>
            </a:r>
            <a:r>
              <a:rPr lang="nl-NL" sz="2200" b="1" dirty="0" smtClean="0">
                <a:solidFill>
                  <a:srgbClr val="000000"/>
                </a:solidFill>
                <a:latin typeface="Bookman Old Style" pitchFamily="18" charset="0"/>
              </a:rPr>
              <a:t>Kementerian/LPNK</a:t>
            </a:r>
            <a:r>
              <a:rPr lang="nl-NL" sz="2200" dirty="0" smtClean="0">
                <a:solidFill>
                  <a:srgbClr val="000000"/>
                </a:solidFill>
                <a:latin typeface="Bookman Old Style" pitchFamily="18" charset="0"/>
              </a:rPr>
              <a:t> </a:t>
            </a:r>
            <a:r>
              <a:rPr lang="id-ID" sz="2200" dirty="0" smtClean="0">
                <a:solidFill>
                  <a:srgbClr val="000000"/>
                </a:solidFill>
                <a:latin typeface="Bookman Old Style" pitchFamily="18" charset="0"/>
              </a:rPr>
              <a:t>dgn </a:t>
            </a:r>
            <a:r>
              <a:rPr lang="nl-NL" sz="2200" dirty="0" smtClean="0">
                <a:solidFill>
                  <a:srgbClr val="000000"/>
                </a:solidFill>
                <a:latin typeface="Bookman Old Style" pitchFamily="18" charset="0"/>
              </a:rPr>
              <a:t>mempertimbangkan kesesuaian kebijakan daerah dan peraturan </a:t>
            </a:r>
            <a:r>
              <a:rPr lang="id-ID" sz="2200" dirty="0" smtClean="0">
                <a:solidFill>
                  <a:srgbClr val="000000"/>
                </a:solidFill>
                <a:latin typeface="Bookman Old Style" pitchFamily="18" charset="0"/>
              </a:rPr>
              <a:t>perUUan yg </a:t>
            </a:r>
            <a:r>
              <a:rPr lang="nl-NL" sz="2200" dirty="0" smtClean="0">
                <a:solidFill>
                  <a:srgbClr val="000000"/>
                </a:solidFill>
                <a:latin typeface="Bookman Old Style" pitchFamily="18" charset="0"/>
              </a:rPr>
              <a:t>lebih tinggi serta kepentingan umum, </a:t>
            </a:r>
            <a:r>
              <a:rPr lang="id-ID" sz="2200" dirty="0" smtClean="0">
                <a:solidFill>
                  <a:srgbClr val="000000"/>
                </a:solidFill>
                <a:latin typeface="Bookman Old Style" pitchFamily="18" charset="0"/>
              </a:rPr>
              <a:t>yg </a:t>
            </a:r>
            <a:r>
              <a:rPr lang="nl-NL" sz="2200" dirty="0" smtClean="0">
                <a:solidFill>
                  <a:srgbClr val="000000"/>
                </a:solidFill>
                <a:latin typeface="Bookman Old Style" pitchFamily="18" charset="0"/>
              </a:rPr>
              <a:t>digunakan </a:t>
            </a:r>
            <a:r>
              <a:rPr lang="id-ID" sz="2200" dirty="0" smtClean="0">
                <a:solidFill>
                  <a:srgbClr val="000000"/>
                </a:solidFill>
                <a:latin typeface="Bookman Old Style" pitchFamily="18" charset="0"/>
              </a:rPr>
              <a:t>dlm </a:t>
            </a:r>
            <a:r>
              <a:rPr lang="nl-NL" sz="2200" dirty="0" smtClean="0">
                <a:solidFill>
                  <a:srgbClr val="000000"/>
                </a:solidFill>
                <a:latin typeface="Bookman Old Style" pitchFamily="18" charset="0"/>
              </a:rPr>
              <a:t>mengevaluasi penyelenggaraan </a:t>
            </a:r>
            <a:r>
              <a:rPr lang="id-ID" sz="2200" dirty="0" smtClean="0">
                <a:solidFill>
                  <a:srgbClr val="000000"/>
                </a:solidFill>
                <a:latin typeface="Bookman Old Style" pitchFamily="18" charset="0"/>
              </a:rPr>
              <a:t>pemda  (Pasal 31 PP 6/2008 ttg P-EPPD)</a:t>
            </a:r>
            <a:r>
              <a:rPr lang="nl-NL" sz="2200" dirty="0" smtClean="0">
                <a:solidFill>
                  <a:srgbClr val="000000"/>
                </a:solidFill>
                <a:latin typeface="Bookman Old Style" pitchFamily="18" charset="0"/>
              </a:rPr>
              <a:t>.</a:t>
            </a:r>
            <a:endParaRPr lang="id-ID" sz="2200" dirty="0" smtClean="0">
              <a:solidFill>
                <a:srgbClr val="000000"/>
              </a:solidFill>
              <a:latin typeface="Bookman Old Style" pitchFamily="18" charset="0"/>
            </a:endParaRPr>
          </a:p>
          <a:p>
            <a:endParaRPr lang="id-ID" sz="2200" dirty="0">
              <a:solidFill>
                <a:srgbClr val="000000"/>
              </a:solidFill>
              <a:latin typeface="Bookman Old Style" pitchFamily="18" charset="0"/>
            </a:endParaRPr>
          </a:p>
        </p:txBody>
      </p:sp>
      <p:sp>
        <p:nvSpPr>
          <p:cNvPr id="4" name="Rounded Rectangle 3"/>
          <p:cNvSpPr/>
          <p:nvPr/>
        </p:nvSpPr>
        <p:spPr>
          <a:xfrm>
            <a:off x="457200" y="381000"/>
            <a:ext cx="8229600" cy="7620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rIns="0" bIns="0" anchor="ctr">
            <a:normAutofit/>
          </a:bodyPr>
          <a:lstStyle/>
          <a:p>
            <a:pPr algn="ctr" fontAlgn="auto">
              <a:spcBef>
                <a:spcPts val="0"/>
              </a:spcBef>
              <a:spcAft>
                <a:spcPts val="0"/>
              </a:spcAft>
              <a:buClr>
                <a:schemeClr val="tx1"/>
              </a:buClr>
              <a:buSzPct val="70000"/>
              <a:defRPr/>
            </a:pPr>
            <a:r>
              <a:rPr lang="id-ID" sz="3200" b="1" dirty="0" smtClean="0">
                <a:ln w="50800"/>
                <a:solidFill>
                  <a:srgbClr val="FFFF00"/>
                </a:solidFill>
              </a:rPr>
              <a:t>INDIKATOR KINERJA KUNCI (IKK)</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p:cNvSpPr>
          <p:nvPr>
            <p:ph type="title"/>
          </p:nvPr>
        </p:nvSpPr>
        <p:spPr>
          <a:xfrm>
            <a:off x="422031" y="381000"/>
            <a:ext cx="7959969" cy="914400"/>
          </a:xfrm>
          <a:noFill/>
          <a:ln>
            <a:solidFill>
              <a:schemeClr val="bg1"/>
            </a:solidFill>
            <a:miter lim="800000"/>
            <a:headEnd/>
            <a:tailEnd/>
          </a:ln>
        </p:spPr>
        <p:txBody>
          <a:bodyPr/>
          <a:lstStyle/>
          <a:p>
            <a:pPr algn="ctr"/>
            <a:r>
              <a:rPr lang="en-US" sz="3200" dirty="0" err="1" smtClean="0">
                <a:solidFill>
                  <a:schemeClr val="tx1"/>
                </a:solidFill>
              </a:rPr>
              <a:t>Tahapan</a:t>
            </a:r>
            <a:r>
              <a:rPr lang="en-US" sz="3200" dirty="0" smtClean="0">
                <a:solidFill>
                  <a:schemeClr val="tx1"/>
                </a:solidFill>
              </a:rPr>
              <a:t>   </a:t>
            </a:r>
            <a:r>
              <a:rPr lang="en-US" sz="3200" dirty="0" err="1" smtClean="0">
                <a:solidFill>
                  <a:schemeClr val="tx1"/>
                </a:solidFill>
              </a:rPr>
              <a:t>Evaluasi</a:t>
            </a:r>
            <a:r>
              <a:rPr lang="en-US" sz="3200" dirty="0" smtClean="0">
                <a:solidFill>
                  <a:schemeClr val="tx1"/>
                </a:solidFill>
              </a:rPr>
              <a:t>  </a:t>
            </a:r>
            <a:r>
              <a:rPr lang="en-US" sz="3200" dirty="0" err="1" smtClean="0">
                <a:solidFill>
                  <a:schemeClr val="tx1"/>
                </a:solidFill>
              </a:rPr>
              <a:t>Kabupaten</a:t>
            </a:r>
            <a:r>
              <a:rPr lang="en-US" sz="3200" dirty="0" smtClean="0">
                <a:solidFill>
                  <a:schemeClr val="tx1"/>
                </a:solidFill>
              </a:rPr>
              <a:t> </a:t>
            </a:r>
            <a:r>
              <a:rPr lang="en-US" sz="3200" dirty="0" err="1" smtClean="0">
                <a:solidFill>
                  <a:schemeClr val="tx1"/>
                </a:solidFill>
              </a:rPr>
              <a:t>dan</a:t>
            </a:r>
            <a:r>
              <a:rPr lang="en-US" sz="3200" dirty="0" smtClean="0">
                <a:solidFill>
                  <a:schemeClr val="tx1"/>
                </a:solidFill>
              </a:rPr>
              <a:t> Kota</a:t>
            </a:r>
          </a:p>
        </p:txBody>
      </p:sp>
      <p:sp>
        <p:nvSpPr>
          <p:cNvPr id="22532" name="Rectangle 3"/>
          <p:cNvSpPr>
            <a:spLocks noGrp="1"/>
          </p:cNvSpPr>
          <p:nvPr>
            <p:ph type="body" idx="1"/>
          </p:nvPr>
        </p:nvSpPr>
        <p:spPr>
          <a:xfrm>
            <a:off x="457200" y="1524000"/>
            <a:ext cx="7924800" cy="5562600"/>
          </a:xfrm>
          <a:noFill/>
          <a:ln>
            <a:solidFill>
              <a:schemeClr val="bg1"/>
            </a:solidFill>
            <a:miter lim="800000"/>
            <a:headEnd/>
            <a:tailEnd/>
          </a:ln>
        </p:spPr>
        <p:txBody>
          <a:bodyPr>
            <a:normAutofit fontScale="92500"/>
          </a:bodyPr>
          <a:lstStyle/>
          <a:p>
            <a:pPr marL="457200" indent="-457200">
              <a:lnSpc>
                <a:spcPct val="90000"/>
              </a:lnSpc>
            </a:pPr>
            <a:r>
              <a:rPr lang="en-US" sz="2200" dirty="0" smtClean="0"/>
              <a:t>1.     </a:t>
            </a:r>
            <a:r>
              <a:rPr lang="en-US" sz="2400" dirty="0" err="1" smtClean="0"/>
              <a:t>Dievaluasi</a:t>
            </a:r>
            <a:r>
              <a:rPr lang="en-US" sz="2400" dirty="0" smtClean="0"/>
              <a:t> </a:t>
            </a:r>
            <a:r>
              <a:rPr lang="en-US" sz="2400" dirty="0" err="1" smtClean="0"/>
              <a:t>oleh</a:t>
            </a:r>
            <a:r>
              <a:rPr lang="en-US" sz="2400" dirty="0" smtClean="0"/>
              <a:t> Tim Daerah </a:t>
            </a:r>
            <a:r>
              <a:rPr lang="en-US" sz="2400" dirty="0" err="1" smtClean="0"/>
              <a:t>dengan</a:t>
            </a:r>
            <a:r>
              <a:rPr lang="en-US" sz="2400" dirty="0" smtClean="0"/>
              <a:t> </a:t>
            </a:r>
            <a:r>
              <a:rPr lang="en-US" sz="2400" dirty="0" err="1" smtClean="0"/>
              <a:t>menggunakan</a:t>
            </a:r>
            <a:r>
              <a:rPr lang="en-US" sz="2400" dirty="0" smtClean="0"/>
              <a:t> template</a:t>
            </a:r>
          </a:p>
          <a:p>
            <a:pPr marL="457200" indent="-457200">
              <a:lnSpc>
                <a:spcPct val="90000"/>
              </a:lnSpc>
            </a:pPr>
            <a:r>
              <a:rPr lang="en-US" sz="2400" dirty="0" smtClean="0"/>
              <a:t>2.    </a:t>
            </a:r>
            <a:r>
              <a:rPr lang="en-US" sz="2400" dirty="0" err="1" smtClean="0"/>
              <a:t>Dalam</a:t>
            </a:r>
            <a:r>
              <a:rPr lang="en-US" sz="2400" dirty="0" smtClean="0"/>
              <a:t> </a:t>
            </a:r>
            <a:r>
              <a:rPr lang="en-US" sz="2400" dirty="0" err="1" smtClean="0"/>
              <a:t>melakukan</a:t>
            </a:r>
            <a:r>
              <a:rPr lang="en-US" sz="2400" dirty="0" smtClean="0"/>
              <a:t> </a:t>
            </a:r>
            <a:r>
              <a:rPr lang="en-US" sz="2400" dirty="0" err="1" smtClean="0"/>
              <a:t>evaluasi</a:t>
            </a:r>
            <a:r>
              <a:rPr lang="en-US" sz="2400" dirty="0" smtClean="0"/>
              <a:t> </a:t>
            </a:r>
            <a:r>
              <a:rPr lang="en-US" sz="2400" dirty="0" err="1" smtClean="0"/>
              <a:t>Timda</a:t>
            </a:r>
            <a:r>
              <a:rPr lang="en-US" sz="2400" dirty="0" smtClean="0"/>
              <a:t> </a:t>
            </a:r>
            <a:r>
              <a:rPr lang="en-US" sz="2400" dirty="0" err="1" smtClean="0"/>
              <a:t>melakukan</a:t>
            </a:r>
            <a:r>
              <a:rPr lang="en-US" sz="2400" dirty="0" smtClean="0"/>
              <a:t> </a:t>
            </a:r>
            <a:r>
              <a:rPr lang="en-US" sz="2400" dirty="0" err="1" smtClean="0"/>
              <a:t>kunjungan</a:t>
            </a:r>
            <a:r>
              <a:rPr lang="en-US" sz="2400" dirty="0" smtClean="0"/>
              <a:t> </a:t>
            </a:r>
            <a:r>
              <a:rPr lang="en-US" sz="2400" dirty="0" err="1" smtClean="0"/>
              <a:t>kemasing-masing</a:t>
            </a:r>
            <a:r>
              <a:rPr lang="en-US" sz="2400" dirty="0" smtClean="0"/>
              <a:t> </a:t>
            </a:r>
            <a:r>
              <a:rPr lang="en-US" sz="2400" dirty="0" err="1" smtClean="0"/>
              <a:t>kabupaten</a:t>
            </a:r>
            <a:r>
              <a:rPr lang="en-US" sz="2400" dirty="0" smtClean="0"/>
              <a:t> </a:t>
            </a:r>
            <a:r>
              <a:rPr lang="en-US" sz="2400" dirty="0" err="1" smtClean="0"/>
              <a:t>dan</a:t>
            </a:r>
            <a:r>
              <a:rPr lang="en-US" sz="2400" dirty="0" smtClean="0"/>
              <a:t> </a:t>
            </a:r>
            <a:r>
              <a:rPr lang="en-US" sz="2400" dirty="0" err="1" smtClean="0"/>
              <a:t>kota</a:t>
            </a:r>
            <a:r>
              <a:rPr lang="en-US" sz="2400" dirty="0" smtClean="0"/>
              <a:t> </a:t>
            </a:r>
            <a:r>
              <a:rPr lang="en-US" sz="2400" dirty="0" err="1" smtClean="0"/>
              <a:t>untuk</a:t>
            </a:r>
            <a:r>
              <a:rPr lang="en-US" sz="2400" dirty="0" smtClean="0"/>
              <a:t> </a:t>
            </a:r>
            <a:r>
              <a:rPr lang="en-US" sz="2400" dirty="0" err="1" smtClean="0"/>
              <a:t>meyakinkan</a:t>
            </a:r>
            <a:r>
              <a:rPr lang="en-US" sz="2400" dirty="0" smtClean="0"/>
              <a:t> </a:t>
            </a:r>
            <a:r>
              <a:rPr lang="en-US" sz="2400" dirty="0" err="1" smtClean="0"/>
              <a:t>capaian</a:t>
            </a:r>
            <a:r>
              <a:rPr lang="en-US" sz="2400" dirty="0" smtClean="0"/>
              <a:t> </a:t>
            </a:r>
            <a:r>
              <a:rPr lang="en-US" sz="2400" dirty="0" err="1" smtClean="0"/>
              <a:t>kinerja</a:t>
            </a:r>
            <a:r>
              <a:rPr lang="en-US" sz="2400" dirty="0" smtClean="0"/>
              <a:t> yang </a:t>
            </a:r>
            <a:r>
              <a:rPr lang="en-US" sz="2400" dirty="0" err="1" smtClean="0"/>
              <a:t>disajikan</a:t>
            </a:r>
            <a:r>
              <a:rPr lang="en-US" sz="2400" dirty="0" smtClean="0"/>
              <a:t> </a:t>
            </a:r>
            <a:r>
              <a:rPr lang="en-US" sz="2400" dirty="0" err="1" smtClean="0"/>
              <a:t>dalam</a:t>
            </a:r>
            <a:r>
              <a:rPr lang="en-US" sz="2400" dirty="0" smtClean="0"/>
              <a:t> LPPD </a:t>
            </a:r>
            <a:r>
              <a:rPr lang="en-US" sz="2400" dirty="0" err="1" smtClean="0"/>
              <a:t>dilengkapai</a:t>
            </a:r>
            <a:r>
              <a:rPr lang="en-US" sz="2400" dirty="0" smtClean="0"/>
              <a:t> </a:t>
            </a:r>
            <a:r>
              <a:rPr lang="en-US" sz="2400" dirty="0" err="1" smtClean="0"/>
              <a:t>dengan</a:t>
            </a:r>
            <a:r>
              <a:rPr lang="en-US" sz="2400" dirty="0" smtClean="0"/>
              <a:t> </a:t>
            </a:r>
            <a:r>
              <a:rPr lang="en-US" sz="2400" dirty="0" err="1" smtClean="0"/>
              <a:t>dokumen</a:t>
            </a:r>
            <a:r>
              <a:rPr lang="en-US" sz="2400" dirty="0" smtClean="0"/>
              <a:t> </a:t>
            </a:r>
            <a:r>
              <a:rPr lang="en-US" sz="2400" dirty="0" err="1" smtClean="0"/>
              <a:t>pendukung</a:t>
            </a:r>
            <a:r>
              <a:rPr lang="en-US" sz="2400" dirty="0" smtClean="0"/>
              <a:t> </a:t>
            </a:r>
            <a:r>
              <a:rPr lang="en-US" sz="2400" dirty="0" err="1" smtClean="0"/>
              <a:t>yg</a:t>
            </a:r>
            <a:r>
              <a:rPr lang="en-US" sz="2400" dirty="0" smtClean="0"/>
              <a:t> </a:t>
            </a:r>
            <a:r>
              <a:rPr lang="en-US" sz="2400" dirty="0" err="1" smtClean="0"/>
              <a:t>syah</a:t>
            </a:r>
            <a:r>
              <a:rPr lang="en-US" sz="2400" dirty="0" smtClean="0"/>
              <a:t>.</a:t>
            </a:r>
          </a:p>
          <a:p>
            <a:pPr marL="495300" indent="-495300">
              <a:lnSpc>
                <a:spcPct val="90000"/>
              </a:lnSpc>
            </a:pPr>
            <a:r>
              <a:rPr lang="en-US" sz="2400" dirty="0" smtClean="0"/>
              <a:t>3.    </a:t>
            </a:r>
            <a:r>
              <a:rPr lang="en-US" sz="2400" dirty="0" err="1" smtClean="0"/>
              <a:t>Hasil</a:t>
            </a:r>
            <a:r>
              <a:rPr lang="en-US" sz="2400" dirty="0" smtClean="0"/>
              <a:t> </a:t>
            </a:r>
            <a:r>
              <a:rPr lang="en-US" sz="2400" dirty="0" err="1" smtClean="0"/>
              <a:t>evaluasi</a:t>
            </a:r>
            <a:r>
              <a:rPr lang="en-US" sz="2400" dirty="0" smtClean="0"/>
              <a:t> (soft copy template) </a:t>
            </a:r>
            <a:r>
              <a:rPr lang="en-US" sz="2400" dirty="0" err="1" smtClean="0"/>
              <a:t>disampaikan</a:t>
            </a:r>
            <a:r>
              <a:rPr lang="en-US" sz="2400" dirty="0" smtClean="0"/>
              <a:t> </a:t>
            </a:r>
            <a:r>
              <a:rPr lang="en-US" sz="2400" dirty="0" err="1" smtClean="0"/>
              <a:t>oleh</a:t>
            </a:r>
            <a:r>
              <a:rPr lang="en-US" sz="2400" dirty="0" smtClean="0"/>
              <a:t> </a:t>
            </a:r>
            <a:r>
              <a:rPr lang="en-US" sz="2400" dirty="0" err="1" smtClean="0"/>
              <a:t>Timda</a:t>
            </a:r>
            <a:r>
              <a:rPr lang="en-US" sz="2400" dirty="0" smtClean="0"/>
              <a:t> </a:t>
            </a:r>
            <a:r>
              <a:rPr lang="en-US" sz="2400" dirty="0" err="1" smtClean="0"/>
              <a:t>kepada</a:t>
            </a:r>
            <a:r>
              <a:rPr lang="en-US" sz="2400" dirty="0" smtClean="0"/>
              <a:t> Tim </a:t>
            </a:r>
            <a:r>
              <a:rPr lang="en-US" sz="2400" dirty="0" err="1" smtClean="0"/>
              <a:t>Teknis</a:t>
            </a:r>
            <a:r>
              <a:rPr lang="en-US" sz="2400" dirty="0" smtClean="0"/>
              <a:t> </a:t>
            </a:r>
            <a:r>
              <a:rPr lang="en-US" sz="2400" dirty="0" err="1" smtClean="0"/>
              <a:t>Pusat</a:t>
            </a:r>
            <a:r>
              <a:rPr lang="en-US" sz="2400" dirty="0" smtClean="0"/>
              <a:t> </a:t>
            </a:r>
            <a:r>
              <a:rPr lang="en-US" sz="2400" dirty="0" err="1" smtClean="0"/>
              <a:t>untuk</a:t>
            </a:r>
            <a:r>
              <a:rPr lang="en-US" sz="2400" dirty="0" smtClean="0"/>
              <a:t> </a:t>
            </a:r>
            <a:r>
              <a:rPr lang="en-US" sz="2400" dirty="0" err="1" smtClean="0"/>
              <a:t>divalidasi</a:t>
            </a:r>
            <a:endParaRPr lang="en-US" sz="2400" dirty="0" smtClean="0"/>
          </a:p>
          <a:p>
            <a:pPr marL="495300" indent="-495300">
              <a:lnSpc>
                <a:spcPct val="90000"/>
              </a:lnSpc>
            </a:pPr>
            <a:r>
              <a:rPr lang="en-US" sz="2400" dirty="0" smtClean="0"/>
              <a:t>4.    </a:t>
            </a:r>
            <a:r>
              <a:rPr lang="en-US" sz="2400" dirty="0" err="1" smtClean="0"/>
              <a:t>Setelah</a:t>
            </a:r>
            <a:r>
              <a:rPr lang="en-US" sz="2400" dirty="0" smtClean="0"/>
              <a:t> </a:t>
            </a:r>
            <a:r>
              <a:rPr lang="en-US" sz="2400" dirty="0" err="1" smtClean="0"/>
              <a:t>divalidasi</a:t>
            </a:r>
            <a:r>
              <a:rPr lang="en-US" sz="2400" dirty="0" smtClean="0"/>
              <a:t> </a:t>
            </a:r>
            <a:r>
              <a:rPr lang="en-US" sz="2400" dirty="0" err="1" smtClean="0"/>
              <a:t>dikembalikan</a:t>
            </a:r>
            <a:r>
              <a:rPr lang="en-US" sz="2400" dirty="0" smtClean="0"/>
              <a:t> </a:t>
            </a:r>
            <a:r>
              <a:rPr lang="en-US" sz="2400" dirty="0" err="1" smtClean="0"/>
              <a:t>kepada</a:t>
            </a:r>
            <a:r>
              <a:rPr lang="en-US" sz="2400" dirty="0" smtClean="0"/>
              <a:t> </a:t>
            </a:r>
            <a:r>
              <a:rPr lang="en-US" sz="2400" dirty="0" err="1" smtClean="0"/>
              <a:t>Timda</a:t>
            </a:r>
            <a:r>
              <a:rPr lang="en-US" sz="2400" dirty="0" smtClean="0"/>
              <a:t> (</a:t>
            </a:r>
            <a:r>
              <a:rPr lang="en-US" sz="2400" dirty="0" err="1" smtClean="0"/>
              <a:t>diperbaiki</a:t>
            </a:r>
            <a:r>
              <a:rPr lang="en-US" sz="2400" dirty="0" smtClean="0"/>
              <a:t> </a:t>
            </a:r>
            <a:r>
              <a:rPr lang="en-US" sz="2400" dirty="0" err="1" smtClean="0"/>
              <a:t>oleh</a:t>
            </a:r>
            <a:r>
              <a:rPr lang="en-US" sz="2400" dirty="0" smtClean="0"/>
              <a:t> </a:t>
            </a:r>
            <a:r>
              <a:rPr lang="en-US" sz="2400" dirty="0" err="1" smtClean="0"/>
              <a:t>Timda</a:t>
            </a:r>
            <a:r>
              <a:rPr lang="en-US" sz="2400" dirty="0" smtClean="0"/>
              <a:t> ),</a:t>
            </a:r>
            <a:r>
              <a:rPr lang="en-US" sz="2400" dirty="0" err="1" smtClean="0"/>
              <a:t>kemudian</a:t>
            </a:r>
            <a:r>
              <a:rPr lang="en-US" sz="2400" dirty="0" smtClean="0"/>
              <a:t> </a:t>
            </a:r>
            <a:r>
              <a:rPr lang="en-US" sz="2400" dirty="0" err="1" smtClean="0"/>
              <a:t>dikembali</a:t>
            </a:r>
            <a:r>
              <a:rPr lang="en-US" sz="2400" dirty="0" smtClean="0"/>
              <a:t> </a:t>
            </a:r>
            <a:r>
              <a:rPr lang="en-US" sz="2400" dirty="0" err="1" smtClean="0"/>
              <a:t>kepada</a:t>
            </a:r>
            <a:r>
              <a:rPr lang="en-US" sz="2400" dirty="0" smtClean="0"/>
              <a:t> Tim </a:t>
            </a:r>
            <a:r>
              <a:rPr lang="en-US" sz="2400" dirty="0" err="1" smtClean="0"/>
              <a:t>Teknis</a:t>
            </a:r>
            <a:r>
              <a:rPr lang="en-US" sz="2400" dirty="0" smtClean="0"/>
              <a:t>.</a:t>
            </a:r>
          </a:p>
          <a:p>
            <a:pPr marL="495300" indent="-495300">
              <a:lnSpc>
                <a:spcPct val="90000"/>
              </a:lnSpc>
            </a:pPr>
            <a:r>
              <a:rPr lang="en-US" sz="2400" dirty="0" smtClean="0"/>
              <a:t>5.    Soft copy template yang </a:t>
            </a:r>
            <a:r>
              <a:rPr lang="en-US" sz="2400" dirty="0" err="1" smtClean="0"/>
              <a:t>sudah</a:t>
            </a:r>
            <a:r>
              <a:rPr lang="en-US" sz="2400" dirty="0" smtClean="0"/>
              <a:t> </a:t>
            </a:r>
            <a:r>
              <a:rPr lang="en-US" sz="2400" dirty="0" err="1" smtClean="0"/>
              <a:t>diperbaiki</a:t>
            </a:r>
            <a:r>
              <a:rPr lang="en-US" sz="2400" dirty="0" smtClean="0"/>
              <a:t> </a:t>
            </a:r>
            <a:r>
              <a:rPr lang="en-US" sz="2400" dirty="0" err="1" smtClean="0"/>
              <a:t>ditetapkan</a:t>
            </a:r>
            <a:r>
              <a:rPr lang="en-US" sz="2400" dirty="0" smtClean="0"/>
              <a:t> </a:t>
            </a:r>
            <a:r>
              <a:rPr lang="en-US" sz="2400" dirty="0" err="1" smtClean="0"/>
              <a:t>dalam</a:t>
            </a:r>
            <a:r>
              <a:rPr lang="en-US" sz="2400" dirty="0" smtClean="0"/>
              <a:t> </a:t>
            </a:r>
            <a:r>
              <a:rPr lang="en-US" sz="2400" dirty="0" err="1" smtClean="0"/>
              <a:t>pemeringkatan</a:t>
            </a:r>
            <a:r>
              <a:rPr lang="en-US" sz="2400" dirty="0" smtClean="0"/>
              <a:t> </a:t>
            </a:r>
            <a:r>
              <a:rPr lang="en-US" sz="2400" dirty="0" err="1" smtClean="0"/>
              <a:t>tingkat</a:t>
            </a:r>
            <a:r>
              <a:rPr lang="en-US" sz="2400" dirty="0" smtClean="0"/>
              <a:t> </a:t>
            </a:r>
            <a:r>
              <a:rPr lang="en-US" sz="2400" dirty="0" err="1" smtClean="0"/>
              <a:t>wilayah</a:t>
            </a:r>
            <a:r>
              <a:rPr lang="en-US" sz="2400" dirty="0" smtClean="0"/>
              <a:t> </a:t>
            </a:r>
            <a:r>
              <a:rPr lang="en-US" sz="2400" dirty="0" err="1" smtClean="0"/>
              <a:t>provinsi</a:t>
            </a:r>
            <a:r>
              <a:rPr lang="en-US" sz="2400" dirty="0" smtClean="0"/>
              <a:t> (</a:t>
            </a:r>
            <a:r>
              <a:rPr lang="en-US" sz="2400" dirty="0" err="1" smtClean="0"/>
              <a:t>kabupaten</a:t>
            </a:r>
            <a:r>
              <a:rPr lang="en-US" sz="2400" dirty="0" smtClean="0"/>
              <a:t> </a:t>
            </a:r>
            <a:r>
              <a:rPr lang="en-US" sz="2400" dirty="0" err="1" smtClean="0"/>
              <a:t>dan</a:t>
            </a:r>
            <a:r>
              <a:rPr lang="en-US" sz="2400" dirty="0" smtClean="0"/>
              <a:t> </a:t>
            </a:r>
            <a:r>
              <a:rPr lang="en-US" sz="2400" dirty="0" err="1" smtClean="0"/>
              <a:t>kota</a:t>
            </a:r>
            <a:r>
              <a:rPr lang="en-US" sz="2400" dirty="0" smtClean="0"/>
              <a:t> </a:t>
            </a:r>
            <a:r>
              <a:rPr lang="en-US" sz="2400" dirty="0" err="1" smtClean="0"/>
              <a:t>digabung</a:t>
            </a:r>
            <a:r>
              <a:rPr lang="en-US" sz="2400" dirty="0" smtClean="0"/>
              <a:t>).</a:t>
            </a:r>
          </a:p>
          <a:p>
            <a:pPr marL="495300" indent="-495300">
              <a:lnSpc>
                <a:spcPct val="90000"/>
              </a:lnSpc>
            </a:pPr>
            <a:r>
              <a:rPr lang="en-US" sz="2400" dirty="0" smtClean="0"/>
              <a:t>6.    </a:t>
            </a:r>
            <a:r>
              <a:rPr lang="en-US" sz="2400" dirty="0" err="1" smtClean="0"/>
              <a:t>Dilakukan</a:t>
            </a:r>
            <a:r>
              <a:rPr lang="en-US" sz="2400" dirty="0" smtClean="0"/>
              <a:t> </a:t>
            </a:r>
            <a:r>
              <a:rPr lang="en-US" sz="2400" dirty="0" err="1" smtClean="0"/>
              <a:t>penggabungan</a:t>
            </a:r>
            <a:r>
              <a:rPr lang="en-US" sz="2400" dirty="0" smtClean="0"/>
              <a:t> </a:t>
            </a:r>
            <a:r>
              <a:rPr lang="en-US" sz="2400" dirty="0" err="1" smtClean="0"/>
              <a:t>secara</a:t>
            </a:r>
            <a:r>
              <a:rPr lang="en-US" sz="2400" dirty="0" smtClean="0"/>
              <a:t> </a:t>
            </a:r>
            <a:r>
              <a:rPr lang="en-US" sz="2400" dirty="0" err="1" smtClean="0"/>
              <a:t>Nasional</a:t>
            </a:r>
            <a:r>
              <a:rPr lang="en-US" sz="2400" dirty="0" smtClean="0"/>
              <a:t> </a:t>
            </a:r>
            <a:r>
              <a:rPr lang="en-US" sz="2400" dirty="0" err="1" smtClean="0"/>
              <a:t>baik</a:t>
            </a:r>
            <a:r>
              <a:rPr lang="en-US" sz="2400" dirty="0" smtClean="0"/>
              <a:t> (</a:t>
            </a:r>
            <a:r>
              <a:rPr lang="en-US" sz="2400" dirty="0" err="1" smtClean="0"/>
              <a:t>untuk</a:t>
            </a:r>
            <a:r>
              <a:rPr lang="en-US" sz="2400" dirty="0" smtClean="0"/>
              <a:t> </a:t>
            </a:r>
            <a:r>
              <a:rPr lang="en-US" sz="2400" dirty="0" err="1" smtClean="0"/>
              <a:t>pemerintah</a:t>
            </a:r>
            <a:r>
              <a:rPr lang="en-US" sz="2400" dirty="0" smtClean="0"/>
              <a:t> </a:t>
            </a:r>
            <a:r>
              <a:rPr lang="en-US" sz="2400" dirty="0" err="1" smtClean="0"/>
              <a:t>kabupaten</a:t>
            </a:r>
            <a:r>
              <a:rPr lang="en-US" sz="2400" dirty="0" smtClean="0"/>
              <a:t> </a:t>
            </a:r>
            <a:r>
              <a:rPr lang="en-US" sz="2400" dirty="0" err="1" smtClean="0"/>
              <a:t>dan</a:t>
            </a:r>
            <a:r>
              <a:rPr lang="en-US" sz="2400" dirty="0" smtClean="0"/>
              <a:t> </a:t>
            </a:r>
            <a:r>
              <a:rPr lang="en-US" sz="2400" dirty="0" err="1" smtClean="0"/>
              <a:t>kota</a:t>
            </a:r>
            <a:r>
              <a:rPr lang="en-US" sz="2400" dirty="0" smtClean="0"/>
              <a:t>)</a:t>
            </a:r>
          </a:p>
          <a:p>
            <a:pPr marL="495300" indent="-495300">
              <a:lnSpc>
                <a:spcPct val="90000"/>
              </a:lnSpc>
            </a:pPr>
            <a:r>
              <a:rPr lang="en-US" sz="2400" dirty="0" smtClean="0"/>
              <a:t>7.    </a:t>
            </a:r>
            <a:r>
              <a:rPr lang="en-US" sz="2400" dirty="0" err="1" smtClean="0"/>
              <a:t>Pemeringkatan</a:t>
            </a:r>
            <a:r>
              <a:rPr lang="en-US" sz="2400" dirty="0" smtClean="0"/>
              <a:t>  </a:t>
            </a:r>
            <a:r>
              <a:rPr lang="en-US" sz="2400" dirty="0" err="1" smtClean="0"/>
              <a:t>Kabupaten</a:t>
            </a:r>
            <a:r>
              <a:rPr lang="en-US" sz="2400" dirty="0" smtClean="0"/>
              <a:t> </a:t>
            </a:r>
            <a:r>
              <a:rPr lang="en-US" sz="2400" dirty="0" err="1" smtClean="0"/>
              <a:t>dan</a:t>
            </a:r>
            <a:r>
              <a:rPr lang="en-US" sz="2400" dirty="0" smtClean="0"/>
              <a:t> Kota </a:t>
            </a:r>
            <a:r>
              <a:rPr lang="en-US" sz="2400" dirty="0" err="1" smtClean="0"/>
              <a:t>secara</a:t>
            </a:r>
            <a:r>
              <a:rPr lang="en-US" sz="2400" dirty="0" smtClean="0"/>
              <a:t> </a:t>
            </a:r>
            <a:r>
              <a:rPr lang="en-US" sz="2400" dirty="0" err="1" smtClean="0"/>
              <a:t>nasional</a:t>
            </a:r>
            <a:r>
              <a:rPr lang="en-US" sz="2400" dirty="0" smtClean="0"/>
              <a:t> (draft).</a:t>
            </a:r>
          </a:p>
        </p:txBody>
      </p:sp>
      <p:sp>
        <p:nvSpPr>
          <p:cNvPr id="4" name="Slide Number Placeholder 5"/>
          <p:cNvSpPr>
            <a:spLocks noGrp="1"/>
          </p:cNvSpPr>
          <p:nvPr>
            <p:ph type="sldNum" sz="quarter" idx="12"/>
          </p:nvPr>
        </p:nvSpPr>
        <p:spPr/>
        <p:txBody>
          <a:bodyPr/>
          <a:lstStyle/>
          <a:p>
            <a:pPr>
              <a:defRPr/>
            </a:pPr>
            <a:fld id="{6CB95FB7-4909-4918-BEEC-BA4176F2116E}" type="slidenum">
              <a:rPr lang="en-US"/>
              <a:pPr>
                <a:defRPr/>
              </a:pPr>
              <a:t>16</a:t>
            </a:fld>
            <a:endParaRPr lang="en-US"/>
          </a:p>
        </p:txBody>
      </p:sp>
    </p:spTree>
    <p:extLst>
      <p:ext uri="{BB962C8B-B14F-4D97-AF65-F5344CB8AC3E}">
        <p14:creationId xmlns:p14="http://schemas.microsoft.com/office/powerpoint/2010/main" val="21880781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609600" y="0"/>
            <a:ext cx="77724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rIns="0" bIns="0" anchor="ctr">
            <a:normAutofit/>
          </a:bodyPr>
          <a:lstStyle/>
          <a:p>
            <a:pPr algn="ctr" fontAlgn="auto">
              <a:spcBef>
                <a:spcPts val="0"/>
              </a:spcBef>
              <a:spcAft>
                <a:spcPts val="0"/>
              </a:spcAft>
              <a:buClr>
                <a:schemeClr val="tx1"/>
              </a:buClr>
              <a:buSzPct val="70000"/>
              <a:defRPr/>
            </a:pPr>
            <a:r>
              <a:rPr lang="id-ID" sz="3600" b="1" dirty="0" smtClean="0">
                <a:ln w="50800"/>
                <a:solidFill>
                  <a:srgbClr val="FFFF00"/>
                </a:solidFill>
              </a:rPr>
              <a:t>PELAKSANAAN EVALUASI</a:t>
            </a:r>
          </a:p>
        </p:txBody>
      </p:sp>
      <p:sp>
        <p:nvSpPr>
          <p:cNvPr id="13" name="Rounded Rectangle 12"/>
          <p:cNvSpPr/>
          <p:nvPr/>
        </p:nvSpPr>
        <p:spPr>
          <a:xfrm>
            <a:off x="304800" y="685800"/>
            <a:ext cx="8153400" cy="5943600"/>
          </a:xfrm>
          <a:prstGeom prst="roundRect">
            <a:avLst/>
          </a:prstGeom>
          <a:ln>
            <a:noFill/>
          </a:ln>
        </p:spPr>
        <p:style>
          <a:lnRef idx="2">
            <a:schemeClr val="accent6"/>
          </a:lnRef>
          <a:fillRef idx="1">
            <a:schemeClr val="lt1"/>
          </a:fillRef>
          <a:effectRef idx="0">
            <a:schemeClr val="accent6"/>
          </a:effectRef>
          <a:fontRef idx="minor">
            <a:schemeClr val="dk1"/>
          </a:fontRef>
        </p:style>
        <p:txBody>
          <a:bodyPr vert="horz" anchor="ctr">
            <a:noAutofit/>
          </a:bodyPr>
          <a:lstStyle/>
          <a:p>
            <a:pPr marL="0" lvl="1" algn="just" eaLnBrk="0" hangingPunct="0">
              <a:buClr>
                <a:srgbClr val="FF0000"/>
              </a:buClr>
              <a:buSzPct val="100000"/>
              <a:defRPr/>
            </a:pPr>
            <a:r>
              <a:rPr lang="id-ID" altLang="zh-CN" b="1" dirty="0" smtClean="0">
                <a:solidFill>
                  <a:sysClr val="windowText" lastClr="000000"/>
                </a:solidFill>
                <a:latin typeface="Bookman Old Style" pitchFamily="18" charset="0"/>
                <a:cs typeface="华文楷体"/>
              </a:rPr>
              <a:t>EKPPD thdp LPPD, dilakukan dgn menggunakan cara:</a:t>
            </a:r>
          </a:p>
          <a:p>
            <a:pPr marL="0" lvl="1" algn="just" eaLnBrk="0" hangingPunct="0">
              <a:buClr>
                <a:srgbClr val="FF0000"/>
              </a:buClr>
              <a:buSzPct val="100000"/>
              <a:defRPr/>
            </a:pPr>
            <a:endParaRPr lang="id-ID" altLang="zh-CN" sz="800" b="1" dirty="0" smtClean="0">
              <a:solidFill>
                <a:sysClr val="windowText" lastClr="000000"/>
              </a:solidFill>
              <a:latin typeface="Bookman Old Style" pitchFamily="18" charset="0"/>
              <a:cs typeface="华文楷体"/>
            </a:endParaRPr>
          </a:p>
          <a:p>
            <a:pPr marL="358775" lvl="1" indent="-358775" algn="just" eaLnBrk="0" hangingPunct="0">
              <a:buClr>
                <a:srgbClr val="FF0000"/>
              </a:buClr>
              <a:buSzPct val="100000"/>
              <a:buFont typeface="+mj-lt"/>
              <a:buAutoNum type="arabicPeriod"/>
              <a:defRPr/>
            </a:pPr>
            <a:r>
              <a:rPr lang="id-ID" altLang="zh-CN" b="1" dirty="0" smtClean="0">
                <a:solidFill>
                  <a:sysClr val="windowText" lastClr="000000"/>
                </a:solidFill>
                <a:latin typeface="Bookman Old Style" pitchFamily="18" charset="0"/>
                <a:cs typeface="华文楷体"/>
              </a:rPr>
              <a:t>Desk Evaluation</a:t>
            </a:r>
            <a:r>
              <a:rPr lang="en-US" altLang="zh-CN" b="1" dirty="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untuk</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validasi</a:t>
            </a:r>
            <a:r>
              <a:rPr lang="en-US" altLang="zh-CN" b="1" dirty="0" smtClean="0">
                <a:solidFill>
                  <a:sysClr val="windowText" lastClr="000000"/>
                </a:solidFill>
                <a:latin typeface="Bookman Old Style" pitchFamily="18" charset="0"/>
                <a:cs typeface="华文楷体"/>
              </a:rPr>
              <a:t> data </a:t>
            </a:r>
            <a:r>
              <a:rPr lang="en-US" altLang="zh-CN" b="1" dirty="0" err="1" smtClean="0">
                <a:solidFill>
                  <a:sysClr val="windowText" lastClr="000000"/>
                </a:solidFill>
                <a:latin typeface="Bookman Old Style" pitchFamily="18" charset="0"/>
                <a:cs typeface="华文楷体"/>
              </a:rPr>
              <a:t>sesuai</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dengan</a:t>
            </a:r>
            <a:r>
              <a:rPr lang="en-US" altLang="zh-CN" b="1" dirty="0" smtClean="0">
                <a:solidFill>
                  <a:sysClr val="windowText" lastClr="000000"/>
                </a:solidFill>
                <a:latin typeface="Bookman Old Style" pitchFamily="18" charset="0"/>
                <a:cs typeface="华文楷体"/>
              </a:rPr>
              <a:t> IKK</a:t>
            </a:r>
            <a:endParaRPr lang="id-ID" altLang="zh-CN" b="1" dirty="0" smtClean="0">
              <a:solidFill>
                <a:sysClr val="windowText" lastClr="000000"/>
              </a:solidFill>
              <a:latin typeface="Bookman Old Style" pitchFamily="18" charset="0"/>
              <a:cs typeface="华文楷体"/>
            </a:endParaRPr>
          </a:p>
          <a:p>
            <a:pPr marL="534988" lvl="1" indent="-179388"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Penetapan Indikator Kinerja Kunci;</a:t>
            </a:r>
          </a:p>
          <a:p>
            <a:pPr marL="534988" lvl="1" indent="-179388"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Pengumpulan Dok./Data Pendukung Kinerja Provinsi dan Kabupaten/Kota yg dituangkan dlm LPPD setiap tahunnya;</a:t>
            </a:r>
          </a:p>
          <a:p>
            <a:pPr marL="534988" lvl="1" indent="-179388"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Pengukuran Kinerja;</a:t>
            </a:r>
          </a:p>
          <a:p>
            <a:pPr marL="534988" lvl="1" indent="-179388"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Klarifikasi dan validasi data, pembobotan, analisis dan interpretasi kinerja;</a:t>
            </a:r>
          </a:p>
          <a:p>
            <a:pPr marL="534988" lvl="1" indent="-179388"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Penyusunan hasil (pemeringkatan sementara).</a:t>
            </a:r>
          </a:p>
          <a:p>
            <a:pPr marL="534988" lvl="1" indent="-179388" algn="just" eaLnBrk="0" hangingPunct="0">
              <a:buClr>
                <a:srgbClr val="FF0000"/>
              </a:buClr>
              <a:buSzPct val="100000"/>
              <a:buFont typeface="Arial" pitchFamily="34" charset="0"/>
              <a:buChar char="•"/>
              <a:defRPr/>
            </a:pPr>
            <a:endParaRPr lang="id-ID" altLang="zh-CN" sz="800" b="1" dirty="0" smtClean="0">
              <a:solidFill>
                <a:sysClr val="windowText" lastClr="000000"/>
              </a:solidFill>
              <a:latin typeface="Bookman Old Style" pitchFamily="18" charset="0"/>
              <a:cs typeface="华文楷体"/>
            </a:endParaRPr>
          </a:p>
          <a:p>
            <a:pPr marL="342900" lvl="1" indent="-342900" algn="just" eaLnBrk="0" hangingPunct="0">
              <a:buClr>
                <a:srgbClr val="FF0000"/>
              </a:buClr>
              <a:buSzPct val="100000"/>
              <a:buFont typeface="+mj-lt"/>
              <a:buAutoNum type="arabicPeriod" startAt="2"/>
              <a:defRPr/>
            </a:pPr>
            <a:r>
              <a:rPr lang="en-US" altLang="zh-CN" b="1" dirty="0" err="1" smtClean="0">
                <a:solidFill>
                  <a:sysClr val="windowText" lastClr="000000"/>
                </a:solidFill>
                <a:latin typeface="Bookman Old Style" pitchFamily="18" charset="0"/>
                <a:cs typeface="华文楷体"/>
              </a:rPr>
              <a:t>Comm</a:t>
            </a:r>
            <a:r>
              <a:rPr lang="id-ID" altLang="zh-CN" b="1" dirty="0" smtClean="0">
                <a:solidFill>
                  <a:sysClr val="windowText" lastClr="000000"/>
                </a:solidFill>
                <a:latin typeface="Bookman Old Style" pitchFamily="18" charset="0"/>
                <a:cs typeface="华文楷体"/>
              </a:rPr>
              <a:t>o</a:t>
            </a:r>
            <a:r>
              <a:rPr lang="en-US" altLang="zh-CN" b="1" dirty="0" smtClean="0">
                <a:solidFill>
                  <a:sysClr val="windowText" lastClr="000000"/>
                </a:solidFill>
                <a:latin typeface="Bookman Old Style" pitchFamily="18" charset="0"/>
                <a:cs typeface="华文楷体"/>
              </a:rPr>
              <a:t>n </a:t>
            </a:r>
            <a:r>
              <a:rPr lang="id-ID" altLang="zh-CN" b="1" dirty="0" smtClean="0">
                <a:solidFill>
                  <a:sysClr val="windowText" lastClr="000000"/>
                </a:solidFill>
                <a:latin typeface="Bookman Old Style" pitchFamily="18" charset="0"/>
                <a:cs typeface="华文楷体"/>
              </a:rPr>
              <a:t>S</a:t>
            </a:r>
            <a:r>
              <a:rPr lang="en-US" altLang="zh-CN" b="1" dirty="0" err="1" smtClean="0">
                <a:solidFill>
                  <a:sysClr val="windowText" lastClr="000000"/>
                </a:solidFill>
                <a:latin typeface="Bookman Old Style" pitchFamily="18" charset="0"/>
                <a:cs typeface="华文楷体"/>
              </a:rPr>
              <a:t>ense</a:t>
            </a:r>
            <a:r>
              <a:rPr lang="id-ID" altLang="zh-CN" b="1" dirty="0" smtClean="0">
                <a:solidFill>
                  <a:sysClr val="windowText" lastClr="000000"/>
                </a:solidFill>
                <a:latin typeface="Bookman Old Style" pitchFamily="18" charset="0"/>
                <a:cs typeface="华文楷体"/>
              </a:rPr>
              <a:t> Survey (verifikasi lapangan).</a:t>
            </a:r>
          </a:p>
          <a:p>
            <a:pPr marL="358775" lvl="1" indent="-358775" algn="just" eaLnBrk="0" hangingPunct="0">
              <a:buClr>
                <a:srgbClr val="FF0000"/>
              </a:buClr>
              <a:buSzPct val="100000"/>
              <a:defRPr/>
            </a:pPr>
            <a:r>
              <a:rPr lang="id-ID" altLang="zh-CN" b="1" dirty="0" smtClean="0">
                <a:solidFill>
                  <a:sysClr val="windowText" lastClr="000000"/>
                </a:solidFill>
                <a:latin typeface="Bookman Old Style" pitchFamily="18" charset="0"/>
                <a:cs typeface="华文楷体"/>
              </a:rPr>
              <a:t>	Untuk mendukung objektivitas thdp </a:t>
            </a:r>
            <a:r>
              <a:rPr lang="en-US" altLang="zh-CN" b="1" dirty="0" err="1" smtClean="0">
                <a:solidFill>
                  <a:sysClr val="windowText" lastClr="000000"/>
                </a:solidFill>
                <a:latin typeface="Bookman Old Style" pitchFamily="18" charset="0"/>
                <a:cs typeface="华文楷体"/>
              </a:rPr>
              <a:t>hasil</a:t>
            </a:r>
            <a:r>
              <a:rPr lang="id-ID" altLang="zh-CN" b="1" dirty="0" smtClean="0">
                <a:solidFill>
                  <a:sysClr val="windowText" lastClr="000000"/>
                </a:solidFill>
                <a:latin typeface="Bookman Old Style" pitchFamily="18" charset="0"/>
                <a:cs typeface="华文楷体"/>
              </a:rPr>
              <a:t> pemeringkatan sementara EKPPD Tahun 201</a:t>
            </a:r>
            <a:r>
              <a:rPr lang="en-US" altLang="zh-CN" b="1" dirty="0" smtClean="0">
                <a:solidFill>
                  <a:sysClr val="windowText" lastClr="000000"/>
                </a:solidFill>
                <a:latin typeface="Bookman Old Style" pitchFamily="18" charset="0"/>
                <a:cs typeface="华文楷体"/>
              </a:rPr>
              <a:t>6</a:t>
            </a:r>
            <a:r>
              <a:rPr lang="id-ID" altLang="zh-CN" b="1" dirty="0" smtClean="0">
                <a:solidFill>
                  <a:sysClr val="windowText" lastClr="000000"/>
                </a:solidFill>
                <a:latin typeface="Bookman Old Style" pitchFamily="18" charset="0"/>
                <a:cs typeface="华文楷体"/>
              </a:rPr>
              <a:t> thdp LPPD Tahun 201</a:t>
            </a:r>
            <a:r>
              <a:rPr lang="en-US" altLang="zh-CN" b="1" dirty="0" smtClean="0">
                <a:solidFill>
                  <a:sysClr val="windowText" lastClr="000000"/>
                </a:solidFill>
                <a:latin typeface="Bookman Old Style" pitchFamily="18" charset="0"/>
                <a:cs typeface="华文楷体"/>
              </a:rPr>
              <a:t>5</a:t>
            </a:r>
            <a:r>
              <a:rPr lang="id-ID" altLang="zh-CN" b="1" dirty="0" smtClean="0">
                <a:solidFill>
                  <a:sysClr val="windowText" lastClr="000000"/>
                </a:solidFill>
                <a:latin typeface="Bookman Old Style" pitchFamily="18" charset="0"/>
                <a:cs typeface="华文楷体"/>
              </a:rPr>
              <a:t>, </a:t>
            </a:r>
            <a:r>
              <a:rPr lang="en-US" altLang="zh-CN" b="1" dirty="0" smtClean="0">
                <a:solidFill>
                  <a:sysClr val="windowText" lastClr="000000"/>
                </a:solidFill>
                <a:latin typeface="Bookman Old Style" pitchFamily="18" charset="0"/>
                <a:cs typeface="华文楷体"/>
              </a:rPr>
              <a:t>Tim </a:t>
            </a:r>
            <a:r>
              <a:rPr lang="en-US" altLang="zh-CN" b="1" dirty="0" err="1" smtClean="0">
                <a:solidFill>
                  <a:sysClr val="windowText" lastClr="000000"/>
                </a:solidFill>
                <a:latin typeface="Bookman Old Style" pitchFamily="18" charset="0"/>
                <a:cs typeface="华文楷体"/>
              </a:rPr>
              <a:t>Teknis</a:t>
            </a:r>
            <a:r>
              <a:rPr lang="en-US" altLang="zh-CN" b="1" dirty="0" smtClean="0">
                <a:solidFill>
                  <a:sysClr val="windowText" lastClr="000000"/>
                </a:solidFill>
                <a:latin typeface="Bookman Old Style" pitchFamily="18" charset="0"/>
                <a:cs typeface="华文楷体"/>
              </a:rPr>
              <a:t> EPPD </a:t>
            </a:r>
            <a:r>
              <a:rPr lang="en-US" altLang="zh-CN" b="1" dirty="0" err="1" smtClean="0">
                <a:solidFill>
                  <a:sysClr val="windowText" lastClr="000000"/>
                </a:solidFill>
                <a:latin typeface="Bookman Old Style" pitchFamily="18" charset="0"/>
                <a:cs typeface="华文楷体"/>
              </a:rPr>
              <a:t>melakukan</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verifikasi </a:t>
            </a:r>
            <a:r>
              <a:rPr lang="en-US" altLang="zh-CN" b="1" dirty="0" err="1" smtClean="0">
                <a:solidFill>
                  <a:sysClr val="windowText" lastClr="000000"/>
                </a:solidFill>
                <a:latin typeface="Bookman Old Style" pitchFamily="18" charset="0"/>
                <a:cs typeface="华文楷体"/>
              </a:rPr>
              <a:t>lapangan</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Common Sense Survey</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thdp Pemda yg </a:t>
            </a:r>
            <a:r>
              <a:rPr lang="en-US" altLang="zh-CN" b="1" dirty="0" err="1" smtClean="0">
                <a:solidFill>
                  <a:sysClr val="windowText" lastClr="000000"/>
                </a:solidFill>
                <a:latin typeface="Bookman Old Style" pitchFamily="18" charset="0"/>
                <a:cs typeface="华文楷体"/>
              </a:rPr>
              <a:t>berprestasi</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terbaik</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dlm </a:t>
            </a:r>
            <a:r>
              <a:rPr lang="en-US" altLang="zh-CN" b="1" dirty="0" err="1" smtClean="0">
                <a:solidFill>
                  <a:sysClr val="windowText" lastClr="000000"/>
                </a:solidFill>
                <a:latin typeface="Bookman Old Style" pitchFamily="18" charset="0"/>
                <a:cs typeface="华文楷体"/>
              </a:rPr>
              <a:t>rangka</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penetapan</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peringkat</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secara</a:t>
            </a:r>
            <a:r>
              <a:rPr lang="en-US"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nasional</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(final) </a:t>
            </a:r>
            <a:r>
              <a:rPr lang="en-US" altLang="zh-CN" b="1" dirty="0" err="1" smtClean="0">
                <a:solidFill>
                  <a:sysClr val="windowText" lastClr="000000"/>
                </a:solidFill>
                <a:latin typeface="Bookman Old Style" pitchFamily="18" charset="0"/>
                <a:cs typeface="华文楷体"/>
              </a:rPr>
              <a:t>pemprov</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pem</a:t>
            </a:r>
            <a:r>
              <a:rPr lang="en-US" altLang="zh-CN" b="1" dirty="0" err="1" smtClean="0">
                <a:solidFill>
                  <a:sysClr val="windowText" lastClr="000000"/>
                </a:solidFill>
                <a:latin typeface="Bookman Old Style" pitchFamily="18" charset="0"/>
                <a:cs typeface="华文楷体"/>
              </a:rPr>
              <a:t>kab</a:t>
            </a:r>
            <a:r>
              <a:rPr lang="id-ID" altLang="zh-CN" b="1" dirty="0" smtClean="0">
                <a:solidFill>
                  <a:sysClr val="windowText" lastClr="000000"/>
                </a:solidFill>
                <a:latin typeface="Bookman Old Style" pitchFamily="18" charset="0"/>
                <a:cs typeface="华文楷体"/>
              </a:rPr>
              <a:t> </a:t>
            </a:r>
            <a:r>
              <a:rPr lang="en-US" altLang="zh-CN" b="1" dirty="0" err="1" smtClean="0">
                <a:solidFill>
                  <a:sysClr val="windowText" lastClr="000000"/>
                </a:solidFill>
                <a:latin typeface="Bookman Old Style" pitchFamily="18" charset="0"/>
                <a:cs typeface="华文楷体"/>
              </a:rPr>
              <a:t>dan</a:t>
            </a:r>
            <a:r>
              <a:rPr lang="en-US" altLang="zh-CN" b="1" dirty="0" smtClean="0">
                <a:solidFill>
                  <a:sysClr val="windowText" lastClr="000000"/>
                </a:solidFill>
                <a:latin typeface="Bookman Old Style" pitchFamily="18" charset="0"/>
                <a:cs typeface="华文楷体"/>
              </a:rPr>
              <a:t> </a:t>
            </a:r>
            <a:r>
              <a:rPr lang="id-ID" altLang="zh-CN" b="1" dirty="0" smtClean="0">
                <a:solidFill>
                  <a:sysClr val="windowText" lastClr="000000"/>
                </a:solidFill>
                <a:latin typeface="Bookman Old Style" pitchFamily="18" charset="0"/>
                <a:cs typeface="华文楷体"/>
              </a:rPr>
              <a:t>pem</a:t>
            </a:r>
            <a:r>
              <a:rPr lang="en-US" altLang="zh-CN" b="1" dirty="0" err="1" smtClean="0">
                <a:solidFill>
                  <a:sysClr val="windowText" lastClr="000000"/>
                </a:solidFill>
                <a:latin typeface="Bookman Old Style" pitchFamily="18" charset="0"/>
                <a:cs typeface="华文楷体"/>
              </a:rPr>
              <a:t>kot</a:t>
            </a:r>
            <a:r>
              <a:rPr lang="id-ID" altLang="zh-CN" b="1" dirty="0" smtClean="0">
                <a:solidFill>
                  <a:sysClr val="windowText" lastClr="000000"/>
                </a:solidFill>
                <a:latin typeface="Bookman Old Style" pitchFamily="18" charset="0"/>
                <a:cs typeface="华文楷体"/>
              </a:rPr>
              <a:t>.</a:t>
            </a: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40934" y="2590800"/>
            <a:ext cx="7993466" cy="2819400"/>
          </a:xfrm>
          <a:prstGeom prst="rect">
            <a:avLst/>
          </a:prstGeom>
        </p:spPr>
        <p:style>
          <a:lnRef idx="2">
            <a:schemeClr val="accent6"/>
          </a:lnRef>
          <a:fillRef idx="1">
            <a:schemeClr val="lt1"/>
          </a:fillRef>
          <a:effectRef idx="0">
            <a:schemeClr val="accent6"/>
          </a:effectRef>
          <a:fontRef idx="minor">
            <a:schemeClr val="dk1"/>
          </a:fontRef>
        </p:style>
        <p:txBody>
          <a:bodyPr vert="horz" anchor="ctr">
            <a:noAutofit/>
          </a:bodyPr>
          <a:lstStyle/>
          <a:p>
            <a:pPr marL="358775" lvl="1" indent="-358775" algn="just" eaLnBrk="0" hangingPunct="0">
              <a:buClr>
                <a:srgbClr val="FF0000"/>
              </a:buClr>
              <a:buSzPct val="100000"/>
              <a:buFont typeface="+mj-lt"/>
              <a:buAutoNum type="arabicPeriod"/>
              <a:defRPr/>
            </a:pPr>
            <a:r>
              <a:rPr lang="id-ID" altLang="zh-CN" b="1" dirty="0" smtClean="0">
                <a:solidFill>
                  <a:sysClr val="windowText" lastClr="000000"/>
                </a:solidFill>
                <a:latin typeface="Bookman Old Style" pitchFamily="18" charset="0"/>
                <a:cs typeface="华文楷体"/>
              </a:rPr>
              <a:t>Indeks Capaian Kinerja </a:t>
            </a:r>
          </a:p>
          <a:p>
            <a:pPr marL="339725" lvl="1" algn="just" eaLnBrk="0" hangingPunct="0">
              <a:buClr>
                <a:srgbClr val="FF0000"/>
              </a:buClr>
              <a:buSzPct val="100000"/>
              <a:defRPr/>
            </a:pPr>
            <a:r>
              <a:rPr lang="id-ID" altLang="zh-CN" b="1" dirty="0" smtClean="0">
                <a:solidFill>
                  <a:sysClr val="windowText" lastClr="000000"/>
                </a:solidFill>
                <a:latin typeface="Bookman Old Style" pitchFamily="18" charset="0"/>
                <a:cs typeface="华文楷体"/>
              </a:rPr>
              <a:t>Penilaian thdp variabel Indeks Capaian Kinerja terdiri dari penilaian</a:t>
            </a:r>
            <a:r>
              <a:rPr lang="en-US" altLang="zh-CN" b="1" dirty="0" smtClean="0">
                <a:solidFill>
                  <a:sysClr val="windowText" lastClr="000000"/>
                </a:solidFill>
                <a:latin typeface="Bookman Old Style" pitchFamily="18" charset="0"/>
                <a:cs typeface="华文楷体"/>
              </a:rPr>
              <a:t>:</a:t>
            </a:r>
            <a:r>
              <a:rPr lang="id-ID" altLang="zh-CN" b="1" dirty="0" smtClean="0">
                <a:solidFill>
                  <a:sysClr val="windowText" lastClr="000000"/>
                </a:solidFill>
                <a:latin typeface="Bookman Old Style" pitchFamily="18" charset="0"/>
                <a:cs typeface="华文楷体"/>
              </a:rPr>
              <a:t> </a:t>
            </a:r>
            <a:endParaRPr lang="en-US" altLang="zh-CN" b="1" dirty="0" smtClean="0">
              <a:solidFill>
                <a:sysClr val="windowText" lastClr="000000"/>
              </a:solidFill>
              <a:latin typeface="Bookman Old Style" pitchFamily="18" charset="0"/>
              <a:cs typeface="华文楷体"/>
            </a:endParaRPr>
          </a:p>
          <a:p>
            <a:pPr marL="515938" lvl="1" indent="-176213"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Tataran </a:t>
            </a:r>
            <a:r>
              <a:rPr lang="id-ID" altLang="zh-CN" b="1" dirty="0">
                <a:solidFill>
                  <a:sysClr val="windowText" lastClr="000000"/>
                </a:solidFill>
                <a:latin typeface="Bookman Old Style" pitchFamily="18" charset="0"/>
                <a:cs typeface="华文楷体"/>
              </a:rPr>
              <a:t>Pengambil Kebijakan meliputi kinerja </a:t>
            </a:r>
            <a:r>
              <a:rPr lang="id-ID" altLang="zh-CN" b="1" dirty="0" smtClean="0">
                <a:solidFill>
                  <a:sysClr val="windowText" lastClr="000000"/>
                </a:solidFill>
                <a:latin typeface="Bookman Old Style" pitchFamily="18" charset="0"/>
                <a:cs typeface="华文楷体"/>
              </a:rPr>
              <a:t>KDH dan </a:t>
            </a:r>
            <a:r>
              <a:rPr lang="id-ID" altLang="zh-CN" b="1" dirty="0">
                <a:solidFill>
                  <a:sysClr val="windowText" lastClr="000000"/>
                </a:solidFill>
                <a:latin typeface="Bookman Old Style" pitchFamily="18" charset="0"/>
                <a:cs typeface="华文楷体"/>
              </a:rPr>
              <a:t>DPRD, yg terdiri dari 13 aspek.</a:t>
            </a:r>
            <a:endParaRPr lang="en-US" altLang="zh-CN" b="1" dirty="0">
              <a:solidFill>
                <a:sysClr val="windowText" lastClr="000000"/>
              </a:solidFill>
              <a:latin typeface="Bookman Old Style" pitchFamily="18" charset="0"/>
              <a:cs typeface="华文楷体"/>
            </a:endParaRPr>
          </a:p>
          <a:p>
            <a:pPr marL="515938" lvl="1" indent="-176213" algn="just" eaLnBrk="0" hangingPunct="0">
              <a:buClr>
                <a:srgbClr val="FF0000"/>
              </a:buClr>
              <a:buSzPct val="100000"/>
              <a:buFont typeface="Arial" pitchFamily="34" charset="0"/>
              <a:buChar char="•"/>
              <a:defRPr/>
            </a:pPr>
            <a:r>
              <a:rPr lang="id-ID" altLang="zh-CN" b="1" dirty="0" smtClean="0">
                <a:solidFill>
                  <a:sysClr val="windowText" lastClr="000000"/>
                </a:solidFill>
                <a:latin typeface="Bookman Old Style" pitchFamily="18" charset="0"/>
                <a:cs typeface="华文楷体"/>
              </a:rPr>
              <a:t>Tataran </a:t>
            </a:r>
            <a:r>
              <a:rPr lang="id-ID" altLang="zh-CN" b="1" dirty="0">
                <a:solidFill>
                  <a:sysClr val="windowText" lastClr="000000"/>
                </a:solidFill>
                <a:latin typeface="Bookman Old Style" pitchFamily="18" charset="0"/>
                <a:cs typeface="华文楷体"/>
              </a:rPr>
              <a:t>Pelaksana Kebijakan, dilakukan thdp </a:t>
            </a:r>
            <a:r>
              <a:rPr lang="id-ID" altLang="zh-CN" b="1" dirty="0" smtClean="0">
                <a:solidFill>
                  <a:sysClr val="windowText" lastClr="000000"/>
                </a:solidFill>
                <a:latin typeface="Bookman Old Style" pitchFamily="18" charset="0"/>
                <a:cs typeface="华文楷体"/>
              </a:rPr>
              <a:t>SKPD </a:t>
            </a:r>
            <a:r>
              <a:rPr lang="id-ID" altLang="zh-CN" b="1" dirty="0">
                <a:solidFill>
                  <a:sysClr val="windowText" lastClr="000000"/>
                </a:solidFill>
                <a:latin typeface="Bookman Old Style" pitchFamily="18" charset="0"/>
                <a:cs typeface="华文楷体"/>
              </a:rPr>
              <a:t>yg terdiri dari 9 aspek, yaitu 8 aspek Administrasi Umum dan 1 aspek Tingkat Capaian Kinerja/SPM </a:t>
            </a:r>
            <a:r>
              <a:rPr lang="en-US" altLang="zh-CN" b="1" dirty="0">
                <a:solidFill>
                  <a:sysClr val="windowText" lastClr="000000"/>
                </a:solidFill>
                <a:latin typeface="Bookman Old Style" pitchFamily="18" charset="0"/>
                <a:cs typeface="华文楷体"/>
              </a:rPr>
              <a:t>yang </a:t>
            </a:r>
            <a:r>
              <a:rPr lang="en-US" altLang="zh-CN" b="1" dirty="0" err="1" smtClean="0">
                <a:solidFill>
                  <a:sysClr val="windowText" lastClr="000000"/>
                </a:solidFill>
                <a:latin typeface="Bookman Old Style" pitchFamily="18" charset="0"/>
                <a:cs typeface="华文楷体"/>
              </a:rPr>
              <a:t>meliputi</a:t>
            </a:r>
            <a:r>
              <a:rPr lang="en-US" altLang="zh-CN" b="1" dirty="0" smtClean="0">
                <a:solidFill>
                  <a:sysClr val="windowText" lastClr="000000"/>
                </a:solidFill>
                <a:latin typeface="Bookman Old Style" pitchFamily="18" charset="0"/>
                <a:cs typeface="华文楷体"/>
              </a:rPr>
              <a:t> </a:t>
            </a:r>
            <a:r>
              <a:rPr lang="id-ID" altLang="zh-CN" b="1" dirty="0">
                <a:solidFill>
                  <a:sysClr val="windowText" lastClr="000000"/>
                </a:solidFill>
                <a:latin typeface="Bookman Old Style" pitchFamily="18" charset="0"/>
                <a:cs typeface="华文楷体"/>
              </a:rPr>
              <a:t>26 urusan wajib dan 8 urusan pilihan</a:t>
            </a:r>
            <a:r>
              <a:rPr lang="id-ID" altLang="zh-CN" b="1" dirty="0" smtClean="0">
                <a:solidFill>
                  <a:sysClr val="windowText" lastClr="000000"/>
                </a:solidFill>
                <a:latin typeface="Bookman Old Style" pitchFamily="18" charset="0"/>
                <a:cs typeface="华文楷体"/>
              </a:rPr>
              <a:t>.</a:t>
            </a:r>
          </a:p>
        </p:txBody>
      </p:sp>
      <p:sp>
        <p:nvSpPr>
          <p:cNvPr id="11" name="Rounded Rectangle 10"/>
          <p:cNvSpPr/>
          <p:nvPr/>
        </p:nvSpPr>
        <p:spPr>
          <a:xfrm>
            <a:off x="533400" y="304800"/>
            <a:ext cx="80010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rIns="0" bIns="0" anchor="ctr">
            <a:normAutofit/>
          </a:bodyPr>
          <a:lstStyle/>
          <a:p>
            <a:pPr algn="ctr" fontAlgn="auto">
              <a:spcBef>
                <a:spcPts val="0"/>
              </a:spcBef>
              <a:spcAft>
                <a:spcPts val="0"/>
              </a:spcAft>
              <a:buClr>
                <a:schemeClr val="tx1"/>
              </a:buClr>
              <a:buSzPct val="70000"/>
              <a:defRPr/>
            </a:pPr>
            <a:r>
              <a:rPr lang="id-ID" sz="3600" b="1" dirty="0" smtClean="0">
                <a:ln w="50800"/>
                <a:solidFill>
                  <a:srgbClr val="FFFF00"/>
                </a:solidFill>
              </a:rPr>
              <a:t>PENILAIAN EKPPD</a:t>
            </a:r>
          </a:p>
        </p:txBody>
      </p:sp>
      <p:sp>
        <p:nvSpPr>
          <p:cNvPr id="13" name="Round Diagonal Corner Rectangle 12"/>
          <p:cNvSpPr/>
          <p:nvPr/>
        </p:nvSpPr>
        <p:spPr>
          <a:xfrm>
            <a:off x="533400" y="1219200"/>
            <a:ext cx="8077200" cy="1219200"/>
          </a:xfrm>
          <a:prstGeom prst="round2DiagRect">
            <a:avLst/>
          </a:prstGeom>
        </p:spPr>
        <p:style>
          <a:lnRef idx="2">
            <a:schemeClr val="accent6"/>
          </a:lnRef>
          <a:fillRef idx="1">
            <a:schemeClr val="lt1"/>
          </a:fillRef>
          <a:effectRef idx="0">
            <a:schemeClr val="accent6"/>
          </a:effectRef>
          <a:fontRef idx="minor">
            <a:schemeClr val="dk1"/>
          </a:fontRef>
        </p:style>
        <p:txBody>
          <a:bodyPr vert="horz" anchor="ctr">
            <a:noAutofit/>
          </a:bodyPr>
          <a:lstStyle/>
          <a:p>
            <a:pPr algn="just"/>
            <a:r>
              <a:rPr lang="id-ID" altLang="zh-CN" b="1" dirty="0" smtClean="0">
                <a:solidFill>
                  <a:sysClr val="windowText" lastClr="000000"/>
                </a:solidFill>
                <a:latin typeface="Bookman Old Style" pitchFamily="18" charset="0"/>
                <a:cs typeface="华文楷体"/>
              </a:rPr>
              <a:t>Penilaian EKPPD P</a:t>
            </a:r>
            <a:r>
              <a:rPr lang="en-US" altLang="zh-CN" b="1" dirty="0" err="1" smtClean="0">
                <a:solidFill>
                  <a:sysClr val="windowText" lastClr="000000"/>
                </a:solidFill>
                <a:latin typeface="Bookman Old Style" pitchFamily="18" charset="0"/>
                <a:cs typeface="华文楷体"/>
              </a:rPr>
              <a:t>ro</a:t>
            </a:r>
            <a:r>
              <a:rPr lang="id-ID" altLang="zh-CN" b="1" dirty="0" smtClean="0">
                <a:solidFill>
                  <a:sysClr val="windowText" lastClr="000000"/>
                </a:solidFill>
                <a:latin typeface="Bookman Old Style" pitchFamily="18" charset="0"/>
                <a:cs typeface="华文楷体"/>
              </a:rPr>
              <a:t>v, Kab,dan K</a:t>
            </a:r>
            <a:r>
              <a:rPr lang="en-US" altLang="zh-CN" b="1" dirty="0" err="1" smtClean="0">
                <a:solidFill>
                  <a:sysClr val="windowText" lastClr="000000"/>
                </a:solidFill>
                <a:latin typeface="Bookman Old Style" pitchFamily="18" charset="0"/>
                <a:cs typeface="华文楷体"/>
              </a:rPr>
              <a:t>ota</a:t>
            </a:r>
            <a:r>
              <a:rPr lang="id-ID" altLang="zh-CN" b="1" dirty="0" smtClean="0">
                <a:solidFill>
                  <a:sysClr val="windowText" lastClr="000000"/>
                </a:solidFill>
                <a:latin typeface="Bookman Old Style" pitchFamily="18" charset="0"/>
                <a:cs typeface="华文楷体"/>
              </a:rPr>
              <a:t>, dilakukan dgn cara menghitung dan menilai </a:t>
            </a:r>
            <a:r>
              <a:rPr lang="id-ID" altLang="zh-CN" b="1" u="sng" dirty="0" smtClean="0">
                <a:solidFill>
                  <a:sysClr val="windowText" lastClr="000000"/>
                </a:solidFill>
                <a:latin typeface="Bookman Old Style" pitchFamily="18" charset="0"/>
                <a:cs typeface="华文楷体"/>
              </a:rPr>
              <a:t>total indeks komposit</a:t>
            </a:r>
            <a:r>
              <a:rPr lang="id-ID" altLang="zh-CN" b="1" dirty="0" smtClean="0">
                <a:solidFill>
                  <a:sysClr val="windowText" lastClr="000000"/>
                </a:solidFill>
                <a:latin typeface="Bookman Old Style" pitchFamily="18" charset="0"/>
                <a:cs typeface="华文楷体"/>
              </a:rPr>
              <a:t> thdp 2 variabel utama yaitu </a:t>
            </a:r>
            <a:r>
              <a:rPr lang="id-ID" altLang="zh-CN" b="1" u="sng" dirty="0" smtClean="0">
                <a:solidFill>
                  <a:sysClr val="windowText" lastClr="000000"/>
                </a:solidFill>
                <a:latin typeface="Bookman Old Style" pitchFamily="18" charset="0"/>
                <a:cs typeface="华文楷体"/>
              </a:rPr>
              <a:t>Indeks Capaian Kinerja</a:t>
            </a:r>
            <a:r>
              <a:rPr lang="id-ID" altLang="zh-CN" b="1" dirty="0" smtClean="0">
                <a:solidFill>
                  <a:sysClr val="windowText" lastClr="000000"/>
                </a:solidFill>
                <a:latin typeface="Bookman Old Style" pitchFamily="18" charset="0"/>
                <a:cs typeface="华文楷体"/>
              </a:rPr>
              <a:t> dan </a:t>
            </a:r>
            <a:r>
              <a:rPr lang="id-ID" altLang="zh-CN" b="1" u="sng" dirty="0" smtClean="0">
                <a:solidFill>
                  <a:sysClr val="windowText" lastClr="000000"/>
                </a:solidFill>
                <a:latin typeface="Bookman Old Style" pitchFamily="18" charset="0"/>
                <a:cs typeface="华文楷体"/>
              </a:rPr>
              <a:t>Indeks Kesesuaian Materi</a:t>
            </a:r>
            <a:r>
              <a:rPr lang="id-ID" altLang="zh-CN" b="1" dirty="0" smtClean="0">
                <a:solidFill>
                  <a:sysClr val="windowText" lastClr="000000"/>
                </a:solidFill>
                <a:latin typeface="Bookman Old Style" pitchFamily="18" charset="0"/>
                <a:cs typeface="华文楷体"/>
              </a:rPr>
              <a:t> :</a:t>
            </a:r>
          </a:p>
        </p:txBody>
      </p:sp>
      <p:sp>
        <p:nvSpPr>
          <p:cNvPr id="6" name="Content Placeholder 2"/>
          <p:cNvSpPr>
            <a:spLocks noGrp="1"/>
          </p:cNvSpPr>
          <p:nvPr>
            <p:ph idx="1"/>
          </p:nvPr>
        </p:nvSpPr>
        <p:spPr>
          <a:xfrm>
            <a:off x="533400" y="5495616"/>
            <a:ext cx="7995924" cy="1209984"/>
          </a:xfrm>
        </p:spPr>
        <p:style>
          <a:lnRef idx="2">
            <a:schemeClr val="accent6"/>
          </a:lnRef>
          <a:fillRef idx="1">
            <a:schemeClr val="lt1"/>
          </a:fillRef>
          <a:effectRef idx="0">
            <a:schemeClr val="accent6"/>
          </a:effectRef>
          <a:fontRef idx="minor">
            <a:schemeClr val="dk1"/>
          </a:fontRef>
        </p:style>
        <p:txBody>
          <a:bodyPr vert="horz" anchor="ctr">
            <a:noAutofit/>
          </a:bodyPr>
          <a:lstStyle/>
          <a:p>
            <a:pPr marL="457200" lvl="1" indent="-457200" algn="just" eaLnBrk="0" fontAlgn="base" hangingPunct="0">
              <a:spcBef>
                <a:spcPct val="0"/>
              </a:spcBef>
              <a:spcAft>
                <a:spcPct val="0"/>
              </a:spcAft>
              <a:buClr>
                <a:srgbClr val="FF0000"/>
              </a:buClr>
              <a:buSzPct val="100000"/>
              <a:buFont typeface="+mj-lt"/>
              <a:buAutoNum type="arabicPeriod" startAt="2"/>
              <a:defRPr/>
            </a:pPr>
            <a:r>
              <a:rPr lang="id-ID" altLang="zh-CN" sz="1800" b="1" dirty="0">
                <a:solidFill>
                  <a:sysClr val="windowText" lastClr="000000"/>
                </a:solidFill>
                <a:latin typeface="Bookman Old Style" pitchFamily="18" charset="0"/>
                <a:cs typeface="华文楷体"/>
              </a:rPr>
              <a:t>Penilaian variabel Indeks Kesesuaian Materi dilakukan </a:t>
            </a:r>
            <a:r>
              <a:rPr lang="en-US" altLang="zh-CN" sz="1800" b="1" dirty="0" err="1" smtClean="0">
                <a:solidFill>
                  <a:sysClr val="windowText" lastClr="000000"/>
                </a:solidFill>
                <a:latin typeface="Bookman Old Style" pitchFamily="18" charset="0"/>
                <a:cs typeface="华文楷体"/>
              </a:rPr>
              <a:t>dgn</a:t>
            </a:r>
            <a:r>
              <a:rPr lang="en-US" altLang="zh-CN" sz="1800" b="1" dirty="0" smtClean="0">
                <a:solidFill>
                  <a:sysClr val="windowText" lastClr="000000"/>
                </a:solidFill>
                <a:latin typeface="Bookman Old Style" pitchFamily="18" charset="0"/>
                <a:cs typeface="华文楷体"/>
              </a:rPr>
              <a:t> </a:t>
            </a:r>
            <a:r>
              <a:rPr lang="id-ID" altLang="zh-CN" sz="1800" b="1" dirty="0" smtClean="0">
                <a:solidFill>
                  <a:sysClr val="windowText" lastClr="000000"/>
                </a:solidFill>
                <a:latin typeface="Bookman Old Style" pitchFamily="18" charset="0"/>
                <a:cs typeface="华文楷体"/>
              </a:rPr>
              <a:t>membandingkan </a:t>
            </a:r>
            <a:r>
              <a:rPr lang="id-ID" altLang="zh-CN" sz="1800" b="1" dirty="0">
                <a:solidFill>
                  <a:sysClr val="windowText" lastClr="000000"/>
                </a:solidFill>
                <a:latin typeface="Bookman Old Style" pitchFamily="18" charset="0"/>
                <a:cs typeface="华文楷体"/>
              </a:rPr>
              <a:t>materi </a:t>
            </a:r>
            <a:r>
              <a:rPr lang="en-US" altLang="zh-CN" sz="1800" b="1" dirty="0" err="1" smtClean="0">
                <a:solidFill>
                  <a:sysClr val="windowText" lastClr="000000"/>
                </a:solidFill>
                <a:latin typeface="Bookman Old Style" pitchFamily="18" charset="0"/>
                <a:cs typeface="华文楷体"/>
              </a:rPr>
              <a:t>yg</a:t>
            </a:r>
            <a:r>
              <a:rPr lang="en-US" altLang="zh-CN" sz="1800" b="1" dirty="0" smtClean="0">
                <a:solidFill>
                  <a:sysClr val="windowText" lastClr="000000"/>
                </a:solidFill>
                <a:latin typeface="Bookman Old Style" pitchFamily="18" charset="0"/>
                <a:cs typeface="华文楷体"/>
              </a:rPr>
              <a:t> </a:t>
            </a:r>
            <a:r>
              <a:rPr lang="id-ID" altLang="zh-CN" sz="1800" b="1" dirty="0" smtClean="0">
                <a:solidFill>
                  <a:sysClr val="windowText" lastClr="000000"/>
                </a:solidFill>
                <a:latin typeface="Bookman Old Style" pitchFamily="18" charset="0"/>
                <a:cs typeface="华文楷体"/>
              </a:rPr>
              <a:t>disajikan </a:t>
            </a:r>
            <a:r>
              <a:rPr lang="en-US" altLang="zh-CN" sz="1800" b="1" dirty="0" err="1" smtClean="0">
                <a:solidFill>
                  <a:sysClr val="windowText" lastClr="000000"/>
                </a:solidFill>
                <a:latin typeface="Bookman Old Style" pitchFamily="18" charset="0"/>
                <a:cs typeface="华文楷体"/>
              </a:rPr>
              <a:t>dlm</a:t>
            </a:r>
            <a:r>
              <a:rPr lang="en-US" altLang="zh-CN" sz="1800" b="1" dirty="0" smtClean="0">
                <a:solidFill>
                  <a:sysClr val="windowText" lastClr="000000"/>
                </a:solidFill>
                <a:latin typeface="Bookman Old Style" pitchFamily="18" charset="0"/>
                <a:cs typeface="华文楷体"/>
              </a:rPr>
              <a:t> </a:t>
            </a:r>
            <a:r>
              <a:rPr lang="id-ID" altLang="zh-CN" sz="1800" b="1" dirty="0" smtClean="0">
                <a:solidFill>
                  <a:sysClr val="windowText" lastClr="000000"/>
                </a:solidFill>
                <a:latin typeface="Bookman Old Style" pitchFamily="18" charset="0"/>
                <a:cs typeface="华文楷体"/>
              </a:rPr>
              <a:t>LPPD </a:t>
            </a:r>
            <a:r>
              <a:rPr lang="en-US" altLang="zh-CN" sz="1800" b="1" dirty="0" err="1" smtClean="0">
                <a:solidFill>
                  <a:sysClr val="windowText" lastClr="000000"/>
                </a:solidFill>
                <a:latin typeface="Bookman Old Style" pitchFamily="18" charset="0"/>
                <a:cs typeface="华文楷体"/>
              </a:rPr>
              <a:t>dgn</a:t>
            </a:r>
            <a:r>
              <a:rPr lang="en-US" altLang="zh-CN" sz="1800" b="1" dirty="0" smtClean="0">
                <a:solidFill>
                  <a:sysClr val="windowText" lastClr="000000"/>
                </a:solidFill>
                <a:latin typeface="Bookman Old Style" pitchFamily="18" charset="0"/>
                <a:cs typeface="华文楷体"/>
              </a:rPr>
              <a:t> </a:t>
            </a:r>
            <a:r>
              <a:rPr lang="id-ID" altLang="zh-CN" sz="1800" b="1" dirty="0" smtClean="0">
                <a:solidFill>
                  <a:sysClr val="windowText" lastClr="000000"/>
                </a:solidFill>
                <a:latin typeface="Bookman Old Style" pitchFamily="18" charset="0"/>
                <a:cs typeface="华文楷体"/>
              </a:rPr>
              <a:t>materi </a:t>
            </a:r>
            <a:r>
              <a:rPr lang="en-US" altLang="zh-CN" sz="1800" b="1" dirty="0" err="1" smtClean="0">
                <a:solidFill>
                  <a:sysClr val="windowText" lastClr="000000"/>
                </a:solidFill>
                <a:latin typeface="Bookman Old Style" pitchFamily="18" charset="0"/>
                <a:cs typeface="华文楷体"/>
              </a:rPr>
              <a:t>yg</a:t>
            </a:r>
            <a:r>
              <a:rPr lang="en-US" altLang="zh-CN" sz="1800" b="1" dirty="0" smtClean="0">
                <a:solidFill>
                  <a:sysClr val="windowText" lastClr="000000"/>
                </a:solidFill>
                <a:latin typeface="Bookman Old Style" pitchFamily="18" charset="0"/>
                <a:cs typeface="华文楷体"/>
              </a:rPr>
              <a:t> </a:t>
            </a:r>
            <a:r>
              <a:rPr lang="id-ID" altLang="zh-CN" sz="1800" b="1" dirty="0" smtClean="0">
                <a:solidFill>
                  <a:sysClr val="windowText" lastClr="000000"/>
                </a:solidFill>
                <a:latin typeface="Bookman Old Style" pitchFamily="18" charset="0"/>
                <a:cs typeface="华文楷体"/>
              </a:rPr>
              <a:t>seharusnya disajikan (sesuai </a:t>
            </a:r>
            <a:r>
              <a:rPr lang="id-ID" altLang="zh-CN" sz="1800" b="1" dirty="0">
                <a:solidFill>
                  <a:sysClr val="windowText" lastClr="000000"/>
                </a:solidFill>
                <a:latin typeface="Bookman Old Style" pitchFamily="18" charset="0"/>
                <a:cs typeface="华文楷体"/>
              </a:rPr>
              <a:t>PP </a:t>
            </a:r>
            <a:r>
              <a:rPr lang="en-US" altLang="zh-CN" sz="1800" b="1" dirty="0" smtClean="0">
                <a:solidFill>
                  <a:sysClr val="windowText" lastClr="000000"/>
                </a:solidFill>
                <a:latin typeface="Bookman Old Style" pitchFamily="18" charset="0"/>
                <a:cs typeface="华文楷体"/>
              </a:rPr>
              <a:t>No. </a:t>
            </a:r>
            <a:r>
              <a:rPr lang="id-ID" altLang="zh-CN" sz="1800" b="1" dirty="0" smtClean="0">
                <a:solidFill>
                  <a:sysClr val="windowText" lastClr="000000"/>
                </a:solidFill>
                <a:latin typeface="Bookman Old Style" pitchFamily="18" charset="0"/>
                <a:cs typeface="华文楷体"/>
              </a:rPr>
              <a:t>3 </a:t>
            </a:r>
            <a:r>
              <a:rPr lang="id-ID" altLang="zh-CN" sz="1800" b="1" dirty="0">
                <a:solidFill>
                  <a:sysClr val="windowText" lastClr="000000"/>
                </a:solidFill>
                <a:latin typeface="Bookman Old Style" pitchFamily="18" charset="0"/>
                <a:cs typeface="华文楷体"/>
              </a:rPr>
              <a:t>Tahun </a:t>
            </a:r>
            <a:r>
              <a:rPr lang="id-ID" altLang="zh-CN" sz="1800" b="1" dirty="0" smtClean="0">
                <a:solidFill>
                  <a:sysClr val="windowText" lastClr="000000"/>
                </a:solidFill>
                <a:latin typeface="Bookman Old Style" pitchFamily="18" charset="0"/>
                <a:cs typeface="华文楷体"/>
              </a:rPr>
              <a:t>2007 dan turunannya).</a:t>
            </a:r>
            <a:endParaRPr lang="en-US" altLang="zh-CN" sz="1800" b="1" dirty="0">
              <a:solidFill>
                <a:sysClr val="windowText" lastClr="000000"/>
              </a:solidFill>
              <a:latin typeface="Bookman Old Style" pitchFamily="18" charset="0"/>
              <a:cs typeface="华文楷体"/>
            </a:endParaRP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0" y="260350"/>
            <a:ext cx="9144000" cy="738188"/>
          </a:xfrm>
          <a:prstGeom prst="rect">
            <a:avLst/>
          </a:prstGeom>
          <a:solidFill>
            <a:srgbClr val="FFF64B"/>
          </a:solidFill>
          <a:ln w="12700" cap="sq">
            <a:noFill/>
            <a:miter lim="800000"/>
            <a:headEnd type="none" w="sm" len="sm"/>
            <a:tailEnd type="none" w="sm" len="sm"/>
          </a:ln>
        </p:spPr>
        <p:txBody>
          <a:bodyPr>
            <a:spAutoFit/>
          </a:bodyPr>
          <a:lstStyle/>
          <a:p>
            <a:pPr algn="ctr"/>
            <a:r>
              <a:rPr lang="id-ID" sz="2100" b="1">
                <a:latin typeface="Tahoma" pitchFamily="34" charset="0"/>
              </a:rPr>
              <a:t>Bagan Bobot </a:t>
            </a:r>
            <a:r>
              <a:rPr lang="en-US" sz="2100" b="1">
                <a:latin typeface="Tahoma" pitchFamily="34" charset="0"/>
              </a:rPr>
              <a:t>Total Indeks Kinerja Pemda </a:t>
            </a:r>
          </a:p>
          <a:p>
            <a:pPr algn="ctr"/>
            <a:r>
              <a:rPr lang="id-ID" sz="2100" b="1">
                <a:latin typeface="Tahoma" pitchFamily="34" charset="0"/>
              </a:rPr>
              <a:t>per Komponen  EKPPD</a:t>
            </a:r>
            <a:endParaRPr lang="id-ID" sz="2400">
              <a:latin typeface="Tahoma" pitchFamily="34" charset="0"/>
            </a:endParaRPr>
          </a:p>
        </p:txBody>
      </p:sp>
      <p:sp>
        <p:nvSpPr>
          <p:cNvPr id="21507" name="AutoShape 5"/>
          <p:cNvSpPr>
            <a:spLocks noChangeArrowheads="1"/>
          </p:cNvSpPr>
          <p:nvPr/>
        </p:nvSpPr>
        <p:spPr bwMode="auto">
          <a:xfrm>
            <a:off x="7646989" y="4587875"/>
            <a:ext cx="1330325" cy="749300"/>
          </a:xfrm>
          <a:prstGeom prst="roundRect">
            <a:avLst>
              <a:gd name="adj" fmla="val 16667"/>
            </a:avLst>
          </a:prstGeom>
          <a:solidFill>
            <a:srgbClr val="FFFFCC"/>
          </a:solidFill>
          <a:ln w="9525">
            <a:solidFill>
              <a:srgbClr val="666699"/>
            </a:solidFill>
            <a:round/>
            <a:headEnd/>
            <a:tailEnd/>
          </a:ln>
        </p:spPr>
        <p:txBody>
          <a:bodyPr lIns="54000" tIns="10800" rIns="54000" bIns="10800"/>
          <a:lstStyle/>
          <a:p>
            <a:pPr algn="ctr"/>
            <a:r>
              <a:rPr lang="id-ID" sz="1400" b="1">
                <a:solidFill>
                  <a:srgbClr val="000000"/>
                </a:solidFill>
                <a:latin typeface="Constantia" pitchFamily="18" charset="0"/>
              </a:rPr>
              <a:t>Manajemen</a:t>
            </a:r>
          </a:p>
          <a:p>
            <a:pPr algn="ctr"/>
            <a:r>
              <a:rPr lang="id-ID" sz="1400" b="1">
                <a:solidFill>
                  <a:srgbClr val="000000"/>
                </a:solidFill>
                <a:latin typeface="Constantia" pitchFamily="18" charset="0"/>
              </a:rPr>
              <a:t>Otonomi</a:t>
            </a:r>
          </a:p>
          <a:p>
            <a:pPr algn="ctr"/>
            <a:r>
              <a:rPr lang="id-ID" sz="1400" b="1">
                <a:solidFill>
                  <a:srgbClr val="000000"/>
                </a:solidFill>
                <a:latin typeface="Constantia" pitchFamily="18" charset="0"/>
              </a:rPr>
              <a:t>Daerah</a:t>
            </a:r>
            <a:endParaRPr lang="id-ID" sz="1400">
              <a:latin typeface="Constantia" pitchFamily="18" charset="0"/>
            </a:endParaRPr>
          </a:p>
        </p:txBody>
      </p:sp>
      <p:sp>
        <p:nvSpPr>
          <p:cNvPr id="21508" name="Text Box 7"/>
          <p:cNvSpPr txBox="1">
            <a:spLocks noChangeArrowheads="1"/>
          </p:cNvSpPr>
          <p:nvPr/>
        </p:nvSpPr>
        <p:spPr bwMode="auto">
          <a:xfrm>
            <a:off x="76200" y="6248402"/>
            <a:ext cx="2209800" cy="549275"/>
          </a:xfrm>
          <a:prstGeom prst="rect">
            <a:avLst/>
          </a:prstGeom>
          <a:solidFill>
            <a:schemeClr val="accent1"/>
          </a:solidFill>
          <a:ln w="9525">
            <a:noFill/>
            <a:miter lim="800000"/>
            <a:headEnd/>
            <a:tailEnd/>
          </a:ln>
        </p:spPr>
        <p:txBody>
          <a:bodyPr>
            <a:spAutoFit/>
          </a:bodyPr>
          <a:lstStyle/>
          <a:p>
            <a:r>
              <a:rPr lang="id-ID" sz="1000" b="1">
                <a:solidFill>
                  <a:schemeClr val="bg1"/>
                </a:solidFill>
              </a:rPr>
              <a:t>Catatan : </a:t>
            </a:r>
          </a:p>
          <a:p>
            <a:r>
              <a:rPr lang="id-ID" sz="1000" b="1">
                <a:solidFill>
                  <a:schemeClr val="bg1"/>
                </a:solidFill>
              </a:rPr>
              <a:t>IKM = Indeks Kesesuaian Materi</a:t>
            </a:r>
          </a:p>
          <a:p>
            <a:r>
              <a:rPr lang="id-ID" sz="1000" b="1">
                <a:solidFill>
                  <a:schemeClr val="bg1"/>
                </a:solidFill>
              </a:rPr>
              <a:t>ICK = Indeks Capaian Kinerja</a:t>
            </a:r>
          </a:p>
        </p:txBody>
      </p:sp>
      <p:grpSp>
        <p:nvGrpSpPr>
          <p:cNvPr id="2" name="Group 10"/>
          <p:cNvGrpSpPr>
            <a:grpSpLocks noChangeAspect="1"/>
          </p:cNvGrpSpPr>
          <p:nvPr/>
        </p:nvGrpSpPr>
        <p:grpSpPr bwMode="auto">
          <a:xfrm>
            <a:off x="-1588" y="1084265"/>
            <a:ext cx="9145588" cy="5773737"/>
            <a:chOff x="-1" y="683"/>
            <a:chExt cx="5761" cy="3637"/>
          </a:xfrm>
        </p:grpSpPr>
        <p:sp>
          <p:nvSpPr>
            <p:cNvPr id="21510" name="AutoShape 9"/>
            <p:cNvSpPr>
              <a:spLocks noChangeAspect="1" noChangeArrowheads="1" noTextEdit="1"/>
            </p:cNvSpPr>
            <p:nvPr/>
          </p:nvSpPr>
          <p:spPr bwMode="auto">
            <a:xfrm>
              <a:off x="0" y="684"/>
              <a:ext cx="5760" cy="3636"/>
            </a:xfrm>
            <a:prstGeom prst="rect">
              <a:avLst/>
            </a:prstGeom>
            <a:solidFill>
              <a:srgbClr val="FFFFCC"/>
            </a:solidFill>
            <a:ln w="9525">
              <a:noFill/>
              <a:miter lim="800000"/>
              <a:headEnd/>
              <a:tailEnd/>
            </a:ln>
          </p:spPr>
          <p:txBody>
            <a:bodyPr/>
            <a:lstStyle/>
            <a:p>
              <a:endParaRPr lang="en-US"/>
            </a:p>
          </p:txBody>
        </p:sp>
        <p:sp>
          <p:nvSpPr>
            <p:cNvPr id="21511" name="Rectangle 11"/>
            <p:cNvSpPr>
              <a:spLocks noChangeArrowheads="1"/>
            </p:cNvSpPr>
            <p:nvPr/>
          </p:nvSpPr>
          <p:spPr bwMode="auto">
            <a:xfrm>
              <a:off x="-1" y="683"/>
              <a:ext cx="5760" cy="3636"/>
            </a:xfrm>
            <a:prstGeom prst="rect">
              <a:avLst/>
            </a:prstGeom>
            <a:solidFill>
              <a:srgbClr val="FFFFE1"/>
            </a:solidFill>
            <a:ln w="9525">
              <a:noFill/>
              <a:miter lim="800000"/>
              <a:headEnd/>
              <a:tailEnd/>
            </a:ln>
          </p:spPr>
          <p:txBody>
            <a:bodyPr/>
            <a:lstStyle/>
            <a:p>
              <a:endParaRPr lang="en-US"/>
            </a:p>
          </p:txBody>
        </p:sp>
        <p:grpSp>
          <p:nvGrpSpPr>
            <p:cNvPr id="3" name="Group 16"/>
            <p:cNvGrpSpPr>
              <a:grpSpLocks/>
            </p:cNvGrpSpPr>
            <p:nvPr/>
          </p:nvGrpSpPr>
          <p:grpSpPr bwMode="auto">
            <a:xfrm>
              <a:off x="-1" y="683"/>
              <a:ext cx="5472" cy="2586"/>
              <a:chOff x="-1" y="683"/>
              <a:chExt cx="5472" cy="2586"/>
            </a:xfrm>
          </p:grpSpPr>
          <p:sp>
            <p:nvSpPr>
              <p:cNvPr id="21852" name="Rectangle 12"/>
              <p:cNvSpPr>
                <a:spLocks noChangeArrowheads="1"/>
              </p:cNvSpPr>
              <p:nvPr/>
            </p:nvSpPr>
            <p:spPr bwMode="auto">
              <a:xfrm>
                <a:off x="-1" y="683"/>
                <a:ext cx="384" cy="2586"/>
              </a:xfrm>
              <a:prstGeom prst="rect">
                <a:avLst/>
              </a:prstGeom>
              <a:solidFill>
                <a:srgbClr val="CCCC99"/>
              </a:solidFill>
              <a:ln w="9525">
                <a:noFill/>
                <a:miter lim="800000"/>
                <a:headEnd/>
                <a:tailEnd/>
              </a:ln>
            </p:spPr>
            <p:txBody>
              <a:bodyPr/>
              <a:lstStyle/>
              <a:p>
                <a:endParaRPr lang="en-US"/>
              </a:p>
            </p:txBody>
          </p:sp>
          <p:grpSp>
            <p:nvGrpSpPr>
              <p:cNvPr id="4" name="Group 15"/>
              <p:cNvGrpSpPr>
                <a:grpSpLocks/>
              </p:cNvGrpSpPr>
              <p:nvPr/>
            </p:nvGrpSpPr>
            <p:grpSpPr bwMode="auto">
              <a:xfrm>
                <a:off x="239" y="1435"/>
                <a:ext cx="5232" cy="97"/>
                <a:chOff x="239" y="1435"/>
                <a:chExt cx="5232" cy="97"/>
              </a:xfrm>
            </p:grpSpPr>
            <p:sp>
              <p:nvSpPr>
                <p:cNvPr id="21854" name="Rectangle 13"/>
                <p:cNvSpPr>
                  <a:spLocks noChangeArrowheads="1"/>
                </p:cNvSpPr>
                <p:nvPr/>
              </p:nvSpPr>
              <p:spPr bwMode="auto">
                <a:xfrm>
                  <a:off x="4319" y="1435"/>
                  <a:ext cx="1152" cy="97"/>
                </a:xfrm>
                <a:prstGeom prst="rect">
                  <a:avLst/>
                </a:prstGeom>
                <a:solidFill>
                  <a:srgbClr val="B2B2B2"/>
                </a:solidFill>
                <a:ln w="9525">
                  <a:noFill/>
                  <a:miter lim="800000"/>
                  <a:headEnd/>
                  <a:tailEnd/>
                </a:ln>
              </p:spPr>
              <p:txBody>
                <a:bodyPr/>
                <a:lstStyle/>
                <a:p>
                  <a:endParaRPr lang="en-US"/>
                </a:p>
              </p:txBody>
            </p:sp>
            <p:sp>
              <p:nvSpPr>
                <p:cNvPr id="21855" name="Line 14"/>
                <p:cNvSpPr>
                  <a:spLocks noChangeShapeType="1"/>
                </p:cNvSpPr>
                <p:nvPr/>
              </p:nvSpPr>
              <p:spPr bwMode="auto">
                <a:xfrm>
                  <a:off x="239" y="1475"/>
                  <a:ext cx="5232" cy="1"/>
                </a:xfrm>
                <a:prstGeom prst="line">
                  <a:avLst/>
                </a:prstGeom>
                <a:noFill/>
                <a:ln w="19050">
                  <a:solidFill>
                    <a:srgbClr val="330033"/>
                  </a:solidFill>
                  <a:round/>
                  <a:headEnd/>
                  <a:tailEnd/>
                </a:ln>
              </p:spPr>
              <p:txBody>
                <a:bodyPr/>
                <a:lstStyle/>
                <a:p>
                  <a:endParaRPr lang="en-US"/>
                </a:p>
              </p:txBody>
            </p:sp>
          </p:grpSp>
        </p:grpSp>
        <p:sp>
          <p:nvSpPr>
            <p:cNvPr id="21513" name="Line 17"/>
            <p:cNvSpPr>
              <a:spLocks noChangeShapeType="1"/>
            </p:cNvSpPr>
            <p:nvPr/>
          </p:nvSpPr>
          <p:spPr bwMode="auto">
            <a:xfrm>
              <a:off x="-1" y="3269"/>
              <a:ext cx="384" cy="1"/>
            </a:xfrm>
            <a:prstGeom prst="line">
              <a:avLst/>
            </a:prstGeom>
            <a:noFill/>
            <a:ln w="44450">
              <a:solidFill>
                <a:srgbClr val="330033"/>
              </a:solidFill>
              <a:round/>
              <a:headEnd/>
              <a:tailEnd/>
            </a:ln>
          </p:spPr>
          <p:txBody>
            <a:bodyPr/>
            <a:lstStyle/>
            <a:p>
              <a:endParaRPr lang="en-US"/>
            </a:p>
          </p:txBody>
        </p:sp>
        <p:grpSp>
          <p:nvGrpSpPr>
            <p:cNvPr id="5" name="Group 21"/>
            <p:cNvGrpSpPr>
              <a:grpSpLocks/>
            </p:cNvGrpSpPr>
            <p:nvPr/>
          </p:nvGrpSpPr>
          <p:grpSpPr bwMode="auto">
            <a:xfrm>
              <a:off x="1792" y="3341"/>
              <a:ext cx="881" cy="411"/>
              <a:chOff x="1792" y="3341"/>
              <a:chExt cx="881" cy="411"/>
            </a:xfrm>
          </p:grpSpPr>
          <p:sp>
            <p:nvSpPr>
              <p:cNvPr id="21849" name="Freeform 18"/>
              <p:cNvSpPr>
                <a:spLocks/>
              </p:cNvSpPr>
              <p:nvPr/>
            </p:nvSpPr>
            <p:spPr bwMode="auto">
              <a:xfrm>
                <a:off x="1800" y="3355"/>
                <a:ext cx="873" cy="397"/>
              </a:xfrm>
              <a:custGeom>
                <a:avLst/>
                <a:gdLst>
                  <a:gd name="T0" fmla="*/ 0 w 7275"/>
                  <a:gd name="T1" fmla="*/ 0 h 3934"/>
                  <a:gd name="T2" fmla="*/ 0 w 7275"/>
                  <a:gd name="T3" fmla="*/ 0 h 3934"/>
                  <a:gd name="T4" fmla="*/ 0 w 7275"/>
                  <a:gd name="T5" fmla="*/ 0 h 3934"/>
                  <a:gd name="T6" fmla="*/ 0 w 7275"/>
                  <a:gd name="T7" fmla="*/ 0 h 3934"/>
                  <a:gd name="T8" fmla="*/ 0 w 7275"/>
                  <a:gd name="T9" fmla="*/ 0 h 3934"/>
                  <a:gd name="T10" fmla="*/ 0 w 7275"/>
                  <a:gd name="T11" fmla="*/ 0 h 3934"/>
                  <a:gd name="T12" fmla="*/ 0 w 7275"/>
                  <a:gd name="T13" fmla="*/ 0 h 3934"/>
                  <a:gd name="T14" fmla="*/ 0 w 7275"/>
                  <a:gd name="T15" fmla="*/ 0 h 3934"/>
                  <a:gd name="T16" fmla="*/ 0 w 7275"/>
                  <a:gd name="T17" fmla="*/ 0 h 39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75"/>
                  <a:gd name="T28" fmla="*/ 0 h 3934"/>
                  <a:gd name="T29" fmla="*/ 7275 w 7275"/>
                  <a:gd name="T30" fmla="*/ 3934 h 39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75" h="3934">
                    <a:moveTo>
                      <a:pt x="491" y="0"/>
                    </a:moveTo>
                    <a:cubicBezTo>
                      <a:pt x="220" y="0"/>
                      <a:pt x="0" y="221"/>
                      <a:pt x="0" y="492"/>
                    </a:cubicBezTo>
                    <a:lnTo>
                      <a:pt x="0" y="3442"/>
                    </a:lnTo>
                    <a:cubicBezTo>
                      <a:pt x="0" y="3714"/>
                      <a:pt x="220" y="3934"/>
                      <a:pt x="491" y="3934"/>
                    </a:cubicBezTo>
                    <a:lnTo>
                      <a:pt x="6783" y="3934"/>
                    </a:lnTo>
                    <a:cubicBezTo>
                      <a:pt x="7055" y="3934"/>
                      <a:pt x="7275" y="3714"/>
                      <a:pt x="7275" y="3442"/>
                    </a:cubicBezTo>
                    <a:lnTo>
                      <a:pt x="7275" y="492"/>
                    </a:lnTo>
                    <a:cubicBezTo>
                      <a:pt x="7275" y="221"/>
                      <a:pt x="7055" y="0"/>
                      <a:pt x="6783" y="0"/>
                    </a:cubicBezTo>
                    <a:lnTo>
                      <a:pt x="491" y="0"/>
                    </a:lnTo>
                    <a:close/>
                  </a:path>
                </a:pathLst>
              </a:custGeom>
              <a:solidFill>
                <a:srgbClr val="622423"/>
              </a:solidFill>
              <a:ln w="0">
                <a:solidFill>
                  <a:srgbClr val="000000"/>
                </a:solidFill>
                <a:round/>
                <a:headEnd/>
                <a:tailEnd/>
              </a:ln>
            </p:spPr>
            <p:txBody>
              <a:bodyPr/>
              <a:lstStyle/>
              <a:p>
                <a:endParaRPr lang="en-US"/>
              </a:p>
            </p:txBody>
          </p:sp>
          <p:sp>
            <p:nvSpPr>
              <p:cNvPr id="21850" name="Freeform 19"/>
              <p:cNvSpPr>
                <a:spLocks/>
              </p:cNvSpPr>
              <p:nvPr/>
            </p:nvSpPr>
            <p:spPr bwMode="auto">
              <a:xfrm>
                <a:off x="1792" y="3341"/>
                <a:ext cx="873" cy="398"/>
              </a:xfrm>
              <a:custGeom>
                <a:avLst/>
                <a:gdLst>
                  <a:gd name="T0" fmla="*/ 0 w 7275"/>
                  <a:gd name="T1" fmla="*/ 0 h 3933"/>
                  <a:gd name="T2" fmla="*/ 0 w 7275"/>
                  <a:gd name="T3" fmla="*/ 0 h 3933"/>
                  <a:gd name="T4" fmla="*/ 0 w 7275"/>
                  <a:gd name="T5" fmla="*/ 0 h 3933"/>
                  <a:gd name="T6" fmla="*/ 0 w 7275"/>
                  <a:gd name="T7" fmla="*/ 0 h 3933"/>
                  <a:gd name="T8" fmla="*/ 0 w 7275"/>
                  <a:gd name="T9" fmla="*/ 0 h 3933"/>
                  <a:gd name="T10" fmla="*/ 0 w 7275"/>
                  <a:gd name="T11" fmla="*/ 0 h 3933"/>
                  <a:gd name="T12" fmla="*/ 0 w 7275"/>
                  <a:gd name="T13" fmla="*/ 0 h 3933"/>
                  <a:gd name="T14" fmla="*/ 0 w 7275"/>
                  <a:gd name="T15" fmla="*/ 0 h 3933"/>
                  <a:gd name="T16" fmla="*/ 0 w 7275"/>
                  <a:gd name="T17" fmla="*/ 0 h 39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75"/>
                  <a:gd name="T28" fmla="*/ 0 h 3933"/>
                  <a:gd name="T29" fmla="*/ 7275 w 7275"/>
                  <a:gd name="T30" fmla="*/ 3933 h 39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75" h="3933">
                    <a:moveTo>
                      <a:pt x="492" y="0"/>
                    </a:moveTo>
                    <a:cubicBezTo>
                      <a:pt x="220" y="0"/>
                      <a:pt x="0" y="220"/>
                      <a:pt x="0" y="492"/>
                    </a:cubicBezTo>
                    <a:lnTo>
                      <a:pt x="0" y="3442"/>
                    </a:lnTo>
                    <a:cubicBezTo>
                      <a:pt x="0" y="3713"/>
                      <a:pt x="220" y="3933"/>
                      <a:pt x="492" y="3933"/>
                    </a:cubicBezTo>
                    <a:lnTo>
                      <a:pt x="6783" y="3933"/>
                    </a:lnTo>
                    <a:cubicBezTo>
                      <a:pt x="7055" y="3933"/>
                      <a:pt x="7275" y="3713"/>
                      <a:pt x="7275" y="3442"/>
                    </a:cubicBezTo>
                    <a:lnTo>
                      <a:pt x="7275" y="492"/>
                    </a:lnTo>
                    <a:cubicBezTo>
                      <a:pt x="7275" y="220"/>
                      <a:pt x="7055" y="0"/>
                      <a:pt x="6783" y="0"/>
                    </a:cubicBezTo>
                    <a:lnTo>
                      <a:pt x="492" y="0"/>
                    </a:lnTo>
                    <a:close/>
                  </a:path>
                </a:pathLst>
              </a:custGeom>
              <a:solidFill>
                <a:srgbClr val="CCFF99"/>
              </a:solidFill>
              <a:ln w="0">
                <a:solidFill>
                  <a:srgbClr val="000000"/>
                </a:solidFill>
                <a:round/>
                <a:headEnd/>
                <a:tailEnd/>
              </a:ln>
            </p:spPr>
            <p:txBody>
              <a:bodyPr/>
              <a:lstStyle/>
              <a:p>
                <a:endParaRPr lang="en-US"/>
              </a:p>
            </p:txBody>
          </p:sp>
          <p:sp>
            <p:nvSpPr>
              <p:cNvPr id="21851" name="Freeform 20"/>
              <p:cNvSpPr>
                <a:spLocks/>
              </p:cNvSpPr>
              <p:nvPr/>
            </p:nvSpPr>
            <p:spPr bwMode="auto">
              <a:xfrm>
                <a:off x="1792" y="3341"/>
                <a:ext cx="873" cy="398"/>
              </a:xfrm>
              <a:custGeom>
                <a:avLst/>
                <a:gdLst>
                  <a:gd name="T0" fmla="*/ 0 w 7275"/>
                  <a:gd name="T1" fmla="*/ 0 h 3933"/>
                  <a:gd name="T2" fmla="*/ 0 w 7275"/>
                  <a:gd name="T3" fmla="*/ 0 h 3933"/>
                  <a:gd name="T4" fmla="*/ 0 w 7275"/>
                  <a:gd name="T5" fmla="*/ 0 h 3933"/>
                  <a:gd name="T6" fmla="*/ 0 w 7275"/>
                  <a:gd name="T7" fmla="*/ 0 h 3933"/>
                  <a:gd name="T8" fmla="*/ 0 w 7275"/>
                  <a:gd name="T9" fmla="*/ 0 h 3933"/>
                  <a:gd name="T10" fmla="*/ 0 w 7275"/>
                  <a:gd name="T11" fmla="*/ 0 h 3933"/>
                  <a:gd name="T12" fmla="*/ 0 w 7275"/>
                  <a:gd name="T13" fmla="*/ 0 h 3933"/>
                  <a:gd name="T14" fmla="*/ 0 w 7275"/>
                  <a:gd name="T15" fmla="*/ 0 h 3933"/>
                  <a:gd name="T16" fmla="*/ 0 w 7275"/>
                  <a:gd name="T17" fmla="*/ 0 h 39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75"/>
                  <a:gd name="T28" fmla="*/ 0 h 3933"/>
                  <a:gd name="T29" fmla="*/ 7275 w 7275"/>
                  <a:gd name="T30" fmla="*/ 3933 h 39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75" h="3933">
                    <a:moveTo>
                      <a:pt x="492" y="0"/>
                    </a:moveTo>
                    <a:cubicBezTo>
                      <a:pt x="220" y="0"/>
                      <a:pt x="0" y="220"/>
                      <a:pt x="0" y="492"/>
                    </a:cubicBezTo>
                    <a:lnTo>
                      <a:pt x="0" y="3442"/>
                    </a:lnTo>
                    <a:cubicBezTo>
                      <a:pt x="0" y="3713"/>
                      <a:pt x="220" y="3933"/>
                      <a:pt x="492" y="3933"/>
                    </a:cubicBezTo>
                    <a:lnTo>
                      <a:pt x="6783" y="3933"/>
                    </a:lnTo>
                    <a:cubicBezTo>
                      <a:pt x="7055" y="3933"/>
                      <a:pt x="7275" y="3713"/>
                      <a:pt x="7275" y="3442"/>
                    </a:cubicBezTo>
                    <a:lnTo>
                      <a:pt x="7275" y="492"/>
                    </a:lnTo>
                    <a:cubicBezTo>
                      <a:pt x="7275" y="220"/>
                      <a:pt x="7055" y="0"/>
                      <a:pt x="6783" y="0"/>
                    </a:cubicBezTo>
                    <a:lnTo>
                      <a:pt x="492" y="0"/>
                    </a:lnTo>
                    <a:close/>
                  </a:path>
                </a:pathLst>
              </a:custGeom>
              <a:noFill/>
              <a:ln w="12700" cap="rnd">
                <a:solidFill>
                  <a:srgbClr val="C0504D"/>
                </a:solidFill>
                <a:miter lim="800000"/>
                <a:headEnd/>
                <a:tailEnd/>
              </a:ln>
            </p:spPr>
            <p:txBody>
              <a:bodyPr/>
              <a:lstStyle/>
              <a:p>
                <a:endParaRPr lang="en-US"/>
              </a:p>
            </p:txBody>
          </p:sp>
        </p:grpSp>
        <p:sp>
          <p:nvSpPr>
            <p:cNvPr id="21515" name="Rectangle 22"/>
            <p:cNvSpPr>
              <a:spLocks noChangeArrowheads="1"/>
            </p:cNvSpPr>
            <p:nvPr/>
          </p:nvSpPr>
          <p:spPr bwMode="auto">
            <a:xfrm>
              <a:off x="1899" y="3386"/>
              <a:ext cx="224" cy="107"/>
            </a:xfrm>
            <a:prstGeom prst="rect">
              <a:avLst/>
            </a:prstGeom>
            <a:noFill/>
            <a:ln w="9525">
              <a:noFill/>
              <a:miter lim="800000"/>
              <a:headEnd/>
              <a:tailEnd/>
            </a:ln>
          </p:spPr>
          <p:txBody>
            <a:bodyPr wrap="none" lIns="0" tIns="0" rIns="0" bIns="0">
              <a:spAutoFit/>
            </a:bodyPr>
            <a:lstStyle/>
            <a:p>
              <a:r>
                <a:rPr lang="en-US" sz="1100" b="1">
                  <a:solidFill>
                    <a:srgbClr val="000000"/>
                  </a:solidFill>
                </a:rPr>
                <a:t>Tugas</a:t>
              </a:r>
              <a:endParaRPr lang="en-US"/>
            </a:p>
          </p:txBody>
        </p:sp>
        <p:sp>
          <p:nvSpPr>
            <p:cNvPr id="21516" name="Rectangle 23"/>
            <p:cNvSpPr>
              <a:spLocks noChangeArrowheads="1"/>
            </p:cNvSpPr>
            <p:nvPr/>
          </p:nvSpPr>
          <p:spPr bwMode="auto">
            <a:xfrm>
              <a:off x="2235" y="3386"/>
              <a:ext cx="247" cy="107"/>
            </a:xfrm>
            <a:prstGeom prst="rect">
              <a:avLst/>
            </a:prstGeom>
            <a:noFill/>
            <a:ln w="9525">
              <a:noFill/>
              <a:miter lim="800000"/>
              <a:headEnd/>
              <a:tailEnd/>
            </a:ln>
          </p:spPr>
          <p:txBody>
            <a:bodyPr wrap="none" lIns="0" tIns="0" rIns="0" bIns="0">
              <a:spAutoFit/>
            </a:bodyPr>
            <a:lstStyle/>
            <a:p>
              <a:r>
                <a:rPr lang="en-US" sz="1100" b="1">
                  <a:solidFill>
                    <a:srgbClr val="000000"/>
                  </a:solidFill>
                </a:rPr>
                <a:t>Umum</a:t>
              </a:r>
              <a:endParaRPr lang="en-US"/>
            </a:p>
          </p:txBody>
        </p:sp>
        <p:sp>
          <p:nvSpPr>
            <p:cNvPr id="21517" name="Rectangle 24"/>
            <p:cNvSpPr>
              <a:spLocks noChangeArrowheads="1"/>
            </p:cNvSpPr>
            <p:nvPr/>
          </p:nvSpPr>
          <p:spPr bwMode="auto">
            <a:xfrm>
              <a:off x="1885" y="3491"/>
              <a:ext cx="532" cy="107"/>
            </a:xfrm>
            <a:prstGeom prst="rect">
              <a:avLst/>
            </a:prstGeom>
            <a:noFill/>
            <a:ln w="9525">
              <a:noFill/>
              <a:miter lim="800000"/>
              <a:headEnd/>
              <a:tailEnd/>
            </a:ln>
          </p:spPr>
          <p:txBody>
            <a:bodyPr wrap="none" lIns="0" tIns="0" rIns="0" bIns="0">
              <a:spAutoFit/>
            </a:bodyPr>
            <a:lstStyle/>
            <a:p>
              <a:r>
                <a:rPr lang="en-US" sz="1100" b="1">
                  <a:solidFill>
                    <a:srgbClr val="000000"/>
                  </a:solidFill>
                </a:rPr>
                <a:t>Pemerintahan</a:t>
              </a:r>
              <a:endParaRPr lang="en-US"/>
            </a:p>
          </p:txBody>
        </p:sp>
        <p:sp>
          <p:nvSpPr>
            <p:cNvPr id="21518" name="Rectangle 25"/>
            <p:cNvSpPr>
              <a:spLocks noChangeArrowheads="1"/>
            </p:cNvSpPr>
            <p:nvPr/>
          </p:nvSpPr>
          <p:spPr bwMode="auto">
            <a:xfrm>
              <a:off x="2093" y="3596"/>
              <a:ext cx="232" cy="107"/>
            </a:xfrm>
            <a:prstGeom prst="rect">
              <a:avLst/>
            </a:prstGeom>
            <a:noFill/>
            <a:ln w="9525">
              <a:noFill/>
              <a:miter lim="800000"/>
              <a:headEnd/>
              <a:tailEnd/>
            </a:ln>
          </p:spPr>
          <p:txBody>
            <a:bodyPr wrap="none" lIns="0" tIns="0" rIns="0" bIns="0">
              <a:spAutoFit/>
            </a:bodyPr>
            <a:lstStyle/>
            <a:p>
              <a:r>
                <a:rPr lang="en-US" sz="1100" b="1">
                  <a:solidFill>
                    <a:srgbClr val="000000"/>
                  </a:solidFill>
                </a:rPr>
                <a:t>(0,10)</a:t>
              </a:r>
              <a:endParaRPr lang="en-US"/>
            </a:p>
          </p:txBody>
        </p:sp>
        <p:grpSp>
          <p:nvGrpSpPr>
            <p:cNvPr id="6" name="Group 29"/>
            <p:cNvGrpSpPr>
              <a:grpSpLocks/>
            </p:cNvGrpSpPr>
            <p:nvPr/>
          </p:nvGrpSpPr>
          <p:grpSpPr bwMode="auto">
            <a:xfrm>
              <a:off x="1790" y="2455"/>
              <a:ext cx="870" cy="419"/>
              <a:chOff x="1790" y="2455"/>
              <a:chExt cx="870" cy="419"/>
            </a:xfrm>
          </p:grpSpPr>
          <p:sp>
            <p:nvSpPr>
              <p:cNvPr id="21846" name="Freeform 26"/>
              <p:cNvSpPr>
                <a:spLocks/>
              </p:cNvSpPr>
              <p:nvPr/>
            </p:nvSpPr>
            <p:spPr bwMode="auto">
              <a:xfrm>
                <a:off x="1798" y="2468"/>
                <a:ext cx="862" cy="406"/>
              </a:xfrm>
              <a:custGeom>
                <a:avLst/>
                <a:gdLst>
                  <a:gd name="T0" fmla="*/ 0 w 7183"/>
                  <a:gd name="T1" fmla="*/ 0 h 4017"/>
                  <a:gd name="T2" fmla="*/ 0 w 7183"/>
                  <a:gd name="T3" fmla="*/ 0 h 4017"/>
                  <a:gd name="T4" fmla="*/ 0 w 7183"/>
                  <a:gd name="T5" fmla="*/ 0 h 4017"/>
                  <a:gd name="T6" fmla="*/ 0 w 7183"/>
                  <a:gd name="T7" fmla="*/ 0 h 4017"/>
                  <a:gd name="T8" fmla="*/ 0 w 7183"/>
                  <a:gd name="T9" fmla="*/ 0 h 4017"/>
                  <a:gd name="T10" fmla="*/ 0 w 7183"/>
                  <a:gd name="T11" fmla="*/ 0 h 4017"/>
                  <a:gd name="T12" fmla="*/ 0 w 7183"/>
                  <a:gd name="T13" fmla="*/ 0 h 4017"/>
                  <a:gd name="T14" fmla="*/ 0 w 7183"/>
                  <a:gd name="T15" fmla="*/ 0 h 4017"/>
                  <a:gd name="T16" fmla="*/ 0 w 7183"/>
                  <a:gd name="T17" fmla="*/ 0 h 40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83"/>
                  <a:gd name="T28" fmla="*/ 0 h 4017"/>
                  <a:gd name="T29" fmla="*/ 7183 w 7183"/>
                  <a:gd name="T30" fmla="*/ 4017 h 40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83" h="4017">
                    <a:moveTo>
                      <a:pt x="502" y="0"/>
                    </a:moveTo>
                    <a:cubicBezTo>
                      <a:pt x="225" y="0"/>
                      <a:pt x="0" y="225"/>
                      <a:pt x="0" y="503"/>
                    </a:cubicBezTo>
                    <a:lnTo>
                      <a:pt x="0" y="3515"/>
                    </a:lnTo>
                    <a:cubicBezTo>
                      <a:pt x="0" y="3792"/>
                      <a:pt x="225" y="4017"/>
                      <a:pt x="502" y="4017"/>
                    </a:cubicBezTo>
                    <a:lnTo>
                      <a:pt x="6681" y="4017"/>
                    </a:lnTo>
                    <a:cubicBezTo>
                      <a:pt x="6959" y="4017"/>
                      <a:pt x="7183" y="3792"/>
                      <a:pt x="7183" y="3515"/>
                    </a:cubicBezTo>
                    <a:lnTo>
                      <a:pt x="7183" y="503"/>
                    </a:lnTo>
                    <a:cubicBezTo>
                      <a:pt x="7183" y="225"/>
                      <a:pt x="6959" y="0"/>
                      <a:pt x="6681" y="0"/>
                    </a:cubicBezTo>
                    <a:lnTo>
                      <a:pt x="502" y="0"/>
                    </a:lnTo>
                    <a:close/>
                  </a:path>
                </a:pathLst>
              </a:custGeom>
              <a:solidFill>
                <a:srgbClr val="622423"/>
              </a:solidFill>
              <a:ln w="0">
                <a:solidFill>
                  <a:srgbClr val="000000"/>
                </a:solidFill>
                <a:round/>
                <a:headEnd/>
                <a:tailEnd/>
              </a:ln>
            </p:spPr>
            <p:txBody>
              <a:bodyPr/>
              <a:lstStyle/>
              <a:p>
                <a:endParaRPr lang="en-US"/>
              </a:p>
            </p:txBody>
          </p:sp>
          <p:sp>
            <p:nvSpPr>
              <p:cNvPr id="21847" name="Freeform 27"/>
              <p:cNvSpPr>
                <a:spLocks/>
              </p:cNvSpPr>
              <p:nvPr/>
            </p:nvSpPr>
            <p:spPr bwMode="auto">
              <a:xfrm>
                <a:off x="1790" y="2455"/>
                <a:ext cx="862" cy="406"/>
              </a:xfrm>
              <a:custGeom>
                <a:avLst/>
                <a:gdLst>
                  <a:gd name="T0" fmla="*/ 0 w 7184"/>
                  <a:gd name="T1" fmla="*/ 0 h 4017"/>
                  <a:gd name="T2" fmla="*/ 0 w 7184"/>
                  <a:gd name="T3" fmla="*/ 0 h 4017"/>
                  <a:gd name="T4" fmla="*/ 0 w 7184"/>
                  <a:gd name="T5" fmla="*/ 0 h 4017"/>
                  <a:gd name="T6" fmla="*/ 0 w 7184"/>
                  <a:gd name="T7" fmla="*/ 0 h 4017"/>
                  <a:gd name="T8" fmla="*/ 0 w 7184"/>
                  <a:gd name="T9" fmla="*/ 0 h 4017"/>
                  <a:gd name="T10" fmla="*/ 0 w 7184"/>
                  <a:gd name="T11" fmla="*/ 0 h 4017"/>
                  <a:gd name="T12" fmla="*/ 0 w 7184"/>
                  <a:gd name="T13" fmla="*/ 0 h 4017"/>
                  <a:gd name="T14" fmla="*/ 0 w 7184"/>
                  <a:gd name="T15" fmla="*/ 0 h 4017"/>
                  <a:gd name="T16" fmla="*/ 0 w 7184"/>
                  <a:gd name="T17" fmla="*/ 0 h 40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84"/>
                  <a:gd name="T28" fmla="*/ 0 h 4017"/>
                  <a:gd name="T29" fmla="*/ 7184 w 7184"/>
                  <a:gd name="T30" fmla="*/ 4017 h 40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84" h="4017">
                    <a:moveTo>
                      <a:pt x="503" y="0"/>
                    </a:moveTo>
                    <a:cubicBezTo>
                      <a:pt x="225" y="0"/>
                      <a:pt x="0" y="225"/>
                      <a:pt x="0" y="502"/>
                    </a:cubicBezTo>
                    <a:lnTo>
                      <a:pt x="0" y="3515"/>
                    </a:lnTo>
                    <a:cubicBezTo>
                      <a:pt x="0" y="3792"/>
                      <a:pt x="225" y="4017"/>
                      <a:pt x="503" y="4017"/>
                    </a:cubicBezTo>
                    <a:lnTo>
                      <a:pt x="6682" y="4017"/>
                    </a:lnTo>
                    <a:cubicBezTo>
                      <a:pt x="6959" y="4017"/>
                      <a:pt x="7184" y="3792"/>
                      <a:pt x="7184" y="3515"/>
                    </a:cubicBezTo>
                    <a:lnTo>
                      <a:pt x="7184" y="502"/>
                    </a:lnTo>
                    <a:cubicBezTo>
                      <a:pt x="7184" y="225"/>
                      <a:pt x="6959" y="0"/>
                      <a:pt x="6682" y="0"/>
                    </a:cubicBezTo>
                    <a:lnTo>
                      <a:pt x="503" y="0"/>
                    </a:lnTo>
                    <a:close/>
                  </a:path>
                </a:pathLst>
              </a:custGeom>
              <a:solidFill>
                <a:srgbClr val="CCCC99"/>
              </a:solidFill>
              <a:ln w="0">
                <a:solidFill>
                  <a:srgbClr val="000000"/>
                </a:solidFill>
                <a:round/>
                <a:headEnd/>
                <a:tailEnd/>
              </a:ln>
            </p:spPr>
            <p:txBody>
              <a:bodyPr/>
              <a:lstStyle/>
              <a:p>
                <a:endParaRPr lang="en-US"/>
              </a:p>
            </p:txBody>
          </p:sp>
          <p:sp>
            <p:nvSpPr>
              <p:cNvPr id="21848" name="Freeform 28"/>
              <p:cNvSpPr>
                <a:spLocks/>
              </p:cNvSpPr>
              <p:nvPr/>
            </p:nvSpPr>
            <p:spPr bwMode="auto">
              <a:xfrm>
                <a:off x="1790" y="2455"/>
                <a:ext cx="862" cy="406"/>
              </a:xfrm>
              <a:custGeom>
                <a:avLst/>
                <a:gdLst>
                  <a:gd name="T0" fmla="*/ 0 w 7184"/>
                  <a:gd name="T1" fmla="*/ 0 h 4017"/>
                  <a:gd name="T2" fmla="*/ 0 w 7184"/>
                  <a:gd name="T3" fmla="*/ 0 h 4017"/>
                  <a:gd name="T4" fmla="*/ 0 w 7184"/>
                  <a:gd name="T5" fmla="*/ 0 h 4017"/>
                  <a:gd name="T6" fmla="*/ 0 w 7184"/>
                  <a:gd name="T7" fmla="*/ 0 h 4017"/>
                  <a:gd name="T8" fmla="*/ 0 w 7184"/>
                  <a:gd name="T9" fmla="*/ 0 h 4017"/>
                  <a:gd name="T10" fmla="*/ 0 w 7184"/>
                  <a:gd name="T11" fmla="*/ 0 h 4017"/>
                  <a:gd name="T12" fmla="*/ 0 w 7184"/>
                  <a:gd name="T13" fmla="*/ 0 h 4017"/>
                  <a:gd name="T14" fmla="*/ 0 w 7184"/>
                  <a:gd name="T15" fmla="*/ 0 h 4017"/>
                  <a:gd name="T16" fmla="*/ 0 w 7184"/>
                  <a:gd name="T17" fmla="*/ 0 h 40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84"/>
                  <a:gd name="T28" fmla="*/ 0 h 4017"/>
                  <a:gd name="T29" fmla="*/ 7184 w 7184"/>
                  <a:gd name="T30" fmla="*/ 4017 h 40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84" h="4017">
                    <a:moveTo>
                      <a:pt x="503" y="0"/>
                    </a:moveTo>
                    <a:cubicBezTo>
                      <a:pt x="225" y="0"/>
                      <a:pt x="0" y="225"/>
                      <a:pt x="0" y="502"/>
                    </a:cubicBezTo>
                    <a:lnTo>
                      <a:pt x="0" y="3515"/>
                    </a:lnTo>
                    <a:cubicBezTo>
                      <a:pt x="0" y="3792"/>
                      <a:pt x="225" y="4017"/>
                      <a:pt x="503" y="4017"/>
                    </a:cubicBezTo>
                    <a:lnTo>
                      <a:pt x="6682" y="4017"/>
                    </a:lnTo>
                    <a:cubicBezTo>
                      <a:pt x="6959" y="4017"/>
                      <a:pt x="7184" y="3792"/>
                      <a:pt x="7184" y="3515"/>
                    </a:cubicBezTo>
                    <a:lnTo>
                      <a:pt x="7184" y="502"/>
                    </a:lnTo>
                    <a:cubicBezTo>
                      <a:pt x="7184" y="225"/>
                      <a:pt x="6959" y="0"/>
                      <a:pt x="6682" y="0"/>
                    </a:cubicBezTo>
                    <a:lnTo>
                      <a:pt x="503" y="0"/>
                    </a:lnTo>
                    <a:close/>
                  </a:path>
                </a:pathLst>
              </a:custGeom>
              <a:noFill/>
              <a:ln w="12700" cap="rnd">
                <a:solidFill>
                  <a:srgbClr val="C0504D"/>
                </a:solidFill>
                <a:miter lim="800000"/>
                <a:headEnd/>
                <a:tailEnd/>
              </a:ln>
            </p:spPr>
            <p:txBody>
              <a:bodyPr/>
              <a:lstStyle/>
              <a:p>
                <a:endParaRPr lang="en-US"/>
              </a:p>
            </p:txBody>
          </p:sp>
        </p:grpSp>
        <p:sp>
          <p:nvSpPr>
            <p:cNvPr id="21520" name="Rectangle 30"/>
            <p:cNvSpPr>
              <a:spLocks noChangeArrowheads="1"/>
            </p:cNvSpPr>
            <p:nvPr/>
          </p:nvSpPr>
          <p:spPr bwMode="auto">
            <a:xfrm>
              <a:off x="2058" y="2501"/>
              <a:ext cx="242" cy="97"/>
            </a:xfrm>
            <a:prstGeom prst="rect">
              <a:avLst/>
            </a:prstGeom>
            <a:noFill/>
            <a:ln w="9525">
              <a:noFill/>
              <a:miter lim="800000"/>
              <a:headEnd/>
              <a:tailEnd/>
            </a:ln>
          </p:spPr>
          <p:txBody>
            <a:bodyPr wrap="none" lIns="0" tIns="0" rIns="0" bIns="0">
              <a:spAutoFit/>
            </a:bodyPr>
            <a:lstStyle/>
            <a:p>
              <a:r>
                <a:rPr lang="en-US" sz="1000" b="1">
                  <a:solidFill>
                    <a:srgbClr val="000000"/>
                  </a:solidFill>
                </a:rPr>
                <a:t>Urusan</a:t>
              </a:r>
              <a:endParaRPr lang="en-US"/>
            </a:p>
          </p:txBody>
        </p:sp>
        <p:sp>
          <p:nvSpPr>
            <p:cNvPr id="21521" name="Rectangle 31"/>
            <p:cNvSpPr>
              <a:spLocks noChangeArrowheads="1"/>
            </p:cNvSpPr>
            <p:nvPr/>
          </p:nvSpPr>
          <p:spPr bwMode="auto">
            <a:xfrm>
              <a:off x="1897" y="2609"/>
              <a:ext cx="484" cy="97"/>
            </a:xfrm>
            <a:prstGeom prst="rect">
              <a:avLst/>
            </a:prstGeom>
            <a:noFill/>
            <a:ln w="9525">
              <a:noFill/>
              <a:miter lim="800000"/>
              <a:headEnd/>
              <a:tailEnd/>
            </a:ln>
          </p:spPr>
          <p:txBody>
            <a:bodyPr wrap="none" lIns="0" tIns="0" rIns="0" bIns="0">
              <a:spAutoFit/>
            </a:bodyPr>
            <a:lstStyle/>
            <a:p>
              <a:r>
                <a:rPr lang="en-US" sz="1000" b="1">
                  <a:solidFill>
                    <a:srgbClr val="000000"/>
                  </a:solidFill>
                </a:rPr>
                <a:t>Desentralisasi</a:t>
              </a:r>
              <a:endParaRPr lang="en-US"/>
            </a:p>
          </p:txBody>
        </p:sp>
        <p:sp>
          <p:nvSpPr>
            <p:cNvPr id="21522" name="Rectangle 32"/>
            <p:cNvSpPr>
              <a:spLocks noChangeArrowheads="1"/>
            </p:cNvSpPr>
            <p:nvPr/>
          </p:nvSpPr>
          <p:spPr bwMode="auto">
            <a:xfrm>
              <a:off x="2081" y="2709"/>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(0,65</a:t>
              </a:r>
              <a:endParaRPr lang="en-US"/>
            </a:p>
          </p:txBody>
        </p:sp>
        <p:sp>
          <p:nvSpPr>
            <p:cNvPr id="21523" name="Rectangle 33"/>
            <p:cNvSpPr>
              <a:spLocks noChangeArrowheads="1"/>
            </p:cNvSpPr>
            <p:nvPr/>
          </p:nvSpPr>
          <p:spPr bwMode="auto">
            <a:xfrm>
              <a:off x="2333" y="2727"/>
              <a:ext cx="21" cy="87"/>
            </a:xfrm>
            <a:prstGeom prst="rect">
              <a:avLst/>
            </a:prstGeom>
            <a:noFill/>
            <a:ln w="9525">
              <a:noFill/>
              <a:miter lim="800000"/>
              <a:headEnd/>
              <a:tailEnd/>
            </a:ln>
          </p:spPr>
          <p:txBody>
            <a:bodyPr wrap="none" lIns="0" tIns="0" rIns="0" bIns="0">
              <a:spAutoFit/>
            </a:bodyPr>
            <a:lstStyle/>
            <a:p>
              <a:r>
                <a:rPr lang="en-US" sz="900" b="1">
                  <a:solidFill>
                    <a:srgbClr val="000000"/>
                  </a:solidFill>
                </a:rPr>
                <a:t>)</a:t>
              </a:r>
              <a:endParaRPr lang="en-US"/>
            </a:p>
          </p:txBody>
        </p:sp>
        <p:grpSp>
          <p:nvGrpSpPr>
            <p:cNvPr id="7" name="Group 37"/>
            <p:cNvGrpSpPr>
              <a:grpSpLocks/>
            </p:cNvGrpSpPr>
            <p:nvPr/>
          </p:nvGrpSpPr>
          <p:grpSpPr bwMode="auto">
            <a:xfrm>
              <a:off x="0" y="2496"/>
              <a:ext cx="837" cy="665"/>
              <a:chOff x="0" y="2496"/>
              <a:chExt cx="837" cy="665"/>
            </a:xfrm>
          </p:grpSpPr>
          <p:sp>
            <p:nvSpPr>
              <p:cNvPr id="21843" name="Freeform 34"/>
              <p:cNvSpPr>
                <a:spLocks/>
              </p:cNvSpPr>
              <p:nvPr/>
            </p:nvSpPr>
            <p:spPr bwMode="auto">
              <a:xfrm>
                <a:off x="151" y="2645"/>
                <a:ext cx="686" cy="516"/>
              </a:xfrm>
              <a:custGeom>
                <a:avLst/>
                <a:gdLst>
                  <a:gd name="T0" fmla="*/ 0 w 5717"/>
                  <a:gd name="T1" fmla="*/ 0 h 5109"/>
                  <a:gd name="T2" fmla="*/ 0 w 5717"/>
                  <a:gd name="T3" fmla="*/ 0 h 5109"/>
                  <a:gd name="T4" fmla="*/ 0 w 5717"/>
                  <a:gd name="T5" fmla="*/ 0 h 5109"/>
                  <a:gd name="T6" fmla="*/ 0 w 5717"/>
                  <a:gd name="T7" fmla="*/ 0 h 5109"/>
                  <a:gd name="T8" fmla="*/ 0 w 5717"/>
                  <a:gd name="T9" fmla="*/ 0 h 5109"/>
                  <a:gd name="T10" fmla="*/ 0 w 5717"/>
                  <a:gd name="T11" fmla="*/ 0 h 5109"/>
                  <a:gd name="T12" fmla="*/ 0 w 5717"/>
                  <a:gd name="T13" fmla="*/ 0 h 5109"/>
                  <a:gd name="T14" fmla="*/ 0 w 5717"/>
                  <a:gd name="T15" fmla="*/ 0 h 5109"/>
                  <a:gd name="T16" fmla="*/ 0 w 5717"/>
                  <a:gd name="T17" fmla="*/ 0 h 5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17"/>
                  <a:gd name="T28" fmla="*/ 0 h 5109"/>
                  <a:gd name="T29" fmla="*/ 5717 w 5717"/>
                  <a:gd name="T30" fmla="*/ 5109 h 5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17" h="5109">
                    <a:moveTo>
                      <a:pt x="639" y="0"/>
                    </a:moveTo>
                    <a:cubicBezTo>
                      <a:pt x="286" y="0"/>
                      <a:pt x="0" y="286"/>
                      <a:pt x="0" y="639"/>
                    </a:cubicBezTo>
                    <a:lnTo>
                      <a:pt x="0" y="4470"/>
                    </a:lnTo>
                    <a:cubicBezTo>
                      <a:pt x="0" y="4823"/>
                      <a:pt x="286" y="5109"/>
                      <a:pt x="639" y="5109"/>
                    </a:cubicBezTo>
                    <a:lnTo>
                      <a:pt x="5078" y="5109"/>
                    </a:lnTo>
                    <a:cubicBezTo>
                      <a:pt x="5431" y="5109"/>
                      <a:pt x="5717" y="4823"/>
                      <a:pt x="5717" y="4470"/>
                    </a:cubicBezTo>
                    <a:lnTo>
                      <a:pt x="5717" y="639"/>
                    </a:lnTo>
                    <a:cubicBezTo>
                      <a:pt x="5717" y="286"/>
                      <a:pt x="5431" y="0"/>
                      <a:pt x="5078" y="0"/>
                    </a:cubicBezTo>
                    <a:lnTo>
                      <a:pt x="639" y="0"/>
                    </a:lnTo>
                    <a:close/>
                  </a:path>
                </a:pathLst>
              </a:custGeom>
              <a:solidFill>
                <a:srgbClr val="243F60"/>
              </a:solidFill>
              <a:ln w="0">
                <a:solidFill>
                  <a:srgbClr val="000000"/>
                </a:solidFill>
                <a:round/>
                <a:headEnd/>
                <a:tailEnd/>
              </a:ln>
            </p:spPr>
            <p:txBody>
              <a:bodyPr/>
              <a:lstStyle/>
              <a:p>
                <a:endParaRPr lang="en-US"/>
              </a:p>
            </p:txBody>
          </p:sp>
          <p:sp>
            <p:nvSpPr>
              <p:cNvPr id="21844" name="Freeform 35"/>
              <p:cNvSpPr>
                <a:spLocks/>
              </p:cNvSpPr>
              <p:nvPr/>
            </p:nvSpPr>
            <p:spPr bwMode="auto">
              <a:xfrm>
                <a:off x="0" y="2544"/>
                <a:ext cx="829" cy="604"/>
              </a:xfrm>
              <a:custGeom>
                <a:avLst/>
                <a:gdLst>
                  <a:gd name="T0" fmla="*/ 0 w 5717"/>
                  <a:gd name="T1" fmla="*/ 0 h 5108"/>
                  <a:gd name="T2" fmla="*/ 0 w 5717"/>
                  <a:gd name="T3" fmla="*/ 0 h 5108"/>
                  <a:gd name="T4" fmla="*/ 0 w 5717"/>
                  <a:gd name="T5" fmla="*/ 0 h 5108"/>
                  <a:gd name="T6" fmla="*/ 0 w 5717"/>
                  <a:gd name="T7" fmla="*/ 0 h 5108"/>
                  <a:gd name="T8" fmla="*/ 0 w 5717"/>
                  <a:gd name="T9" fmla="*/ 0 h 5108"/>
                  <a:gd name="T10" fmla="*/ 0 w 5717"/>
                  <a:gd name="T11" fmla="*/ 0 h 5108"/>
                  <a:gd name="T12" fmla="*/ 0 w 5717"/>
                  <a:gd name="T13" fmla="*/ 0 h 5108"/>
                  <a:gd name="T14" fmla="*/ 0 w 5717"/>
                  <a:gd name="T15" fmla="*/ 0 h 5108"/>
                  <a:gd name="T16" fmla="*/ 0 w 5717"/>
                  <a:gd name="T17" fmla="*/ 0 h 5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17"/>
                  <a:gd name="T28" fmla="*/ 0 h 5108"/>
                  <a:gd name="T29" fmla="*/ 5717 w 5717"/>
                  <a:gd name="T30" fmla="*/ 5108 h 51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17" h="5108">
                    <a:moveTo>
                      <a:pt x="639" y="0"/>
                    </a:moveTo>
                    <a:cubicBezTo>
                      <a:pt x="286" y="0"/>
                      <a:pt x="0" y="286"/>
                      <a:pt x="0" y="639"/>
                    </a:cubicBezTo>
                    <a:lnTo>
                      <a:pt x="0" y="4470"/>
                    </a:lnTo>
                    <a:cubicBezTo>
                      <a:pt x="0" y="4823"/>
                      <a:pt x="286" y="5108"/>
                      <a:pt x="639" y="5108"/>
                    </a:cubicBezTo>
                    <a:lnTo>
                      <a:pt x="5079" y="5108"/>
                    </a:lnTo>
                    <a:cubicBezTo>
                      <a:pt x="5431" y="5108"/>
                      <a:pt x="5717" y="4823"/>
                      <a:pt x="5717" y="4470"/>
                    </a:cubicBezTo>
                    <a:lnTo>
                      <a:pt x="5717" y="639"/>
                    </a:lnTo>
                    <a:cubicBezTo>
                      <a:pt x="5717" y="286"/>
                      <a:pt x="5431" y="0"/>
                      <a:pt x="5079" y="0"/>
                    </a:cubicBezTo>
                    <a:lnTo>
                      <a:pt x="639" y="0"/>
                    </a:lnTo>
                    <a:close/>
                  </a:path>
                </a:pathLst>
              </a:custGeom>
              <a:solidFill>
                <a:srgbClr val="FFFF00"/>
              </a:solidFill>
              <a:ln w="0">
                <a:solidFill>
                  <a:srgbClr val="000000"/>
                </a:solidFill>
                <a:round/>
                <a:headEnd/>
                <a:tailEnd/>
              </a:ln>
            </p:spPr>
            <p:txBody>
              <a:bodyPr/>
              <a:lstStyle/>
              <a:p>
                <a:endParaRPr lang="en-US"/>
              </a:p>
            </p:txBody>
          </p:sp>
          <p:sp>
            <p:nvSpPr>
              <p:cNvPr id="21845" name="Freeform 36"/>
              <p:cNvSpPr>
                <a:spLocks/>
              </p:cNvSpPr>
              <p:nvPr/>
            </p:nvSpPr>
            <p:spPr bwMode="auto">
              <a:xfrm>
                <a:off x="0" y="2496"/>
                <a:ext cx="816" cy="660"/>
              </a:xfrm>
              <a:custGeom>
                <a:avLst/>
                <a:gdLst>
                  <a:gd name="T0" fmla="*/ 0 w 5717"/>
                  <a:gd name="T1" fmla="*/ 0 h 5108"/>
                  <a:gd name="T2" fmla="*/ 0 w 5717"/>
                  <a:gd name="T3" fmla="*/ 0 h 5108"/>
                  <a:gd name="T4" fmla="*/ 0 w 5717"/>
                  <a:gd name="T5" fmla="*/ 0 h 5108"/>
                  <a:gd name="T6" fmla="*/ 0 w 5717"/>
                  <a:gd name="T7" fmla="*/ 0 h 5108"/>
                  <a:gd name="T8" fmla="*/ 0 w 5717"/>
                  <a:gd name="T9" fmla="*/ 0 h 5108"/>
                  <a:gd name="T10" fmla="*/ 0 w 5717"/>
                  <a:gd name="T11" fmla="*/ 0 h 5108"/>
                  <a:gd name="T12" fmla="*/ 0 w 5717"/>
                  <a:gd name="T13" fmla="*/ 0 h 5108"/>
                  <a:gd name="T14" fmla="*/ 0 w 5717"/>
                  <a:gd name="T15" fmla="*/ 0 h 5108"/>
                  <a:gd name="T16" fmla="*/ 0 w 5717"/>
                  <a:gd name="T17" fmla="*/ 0 h 5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17"/>
                  <a:gd name="T28" fmla="*/ 0 h 5108"/>
                  <a:gd name="T29" fmla="*/ 5717 w 5717"/>
                  <a:gd name="T30" fmla="*/ 5108 h 51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17" h="5108">
                    <a:moveTo>
                      <a:pt x="639" y="0"/>
                    </a:moveTo>
                    <a:cubicBezTo>
                      <a:pt x="286" y="0"/>
                      <a:pt x="0" y="286"/>
                      <a:pt x="0" y="639"/>
                    </a:cubicBezTo>
                    <a:lnTo>
                      <a:pt x="0" y="4470"/>
                    </a:lnTo>
                    <a:cubicBezTo>
                      <a:pt x="0" y="4823"/>
                      <a:pt x="286" y="5108"/>
                      <a:pt x="639" y="5108"/>
                    </a:cubicBezTo>
                    <a:lnTo>
                      <a:pt x="5079" y="5108"/>
                    </a:lnTo>
                    <a:cubicBezTo>
                      <a:pt x="5431" y="5108"/>
                      <a:pt x="5717" y="4823"/>
                      <a:pt x="5717" y="4470"/>
                    </a:cubicBezTo>
                    <a:lnTo>
                      <a:pt x="5717" y="639"/>
                    </a:lnTo>
                    <a:cubicBezTo>
                      <a:pt x="5717" y="286"/>
                      <a:pt x="5431" y="0"/>
                      <a:pt x="5079" y="0"/>
                    </a:cubicBezTo>
                    <a:lnTo>
                      <a:pt x="639" y="0"/>
                    </a:lnTo>
                    <a:close/>
                  </a:path>
                </a:pathLst>
              </a:custGeom>
              <a:noFill/>
              <a:ln w="12700" cap="rnd">
                <a:solidFill>
                  <a:srgbClr val="4F81BD"/>
                </a:solidFill>
                <a:miter lim="800000"/>
                <a:headEnd/>
                <a:tailEnd/>
              </a:ln>
            </p:spPr>
            <p:txBody>
              <a:bodyPr/>
              <a:lstStyle/>
              <a:p>
                <a:endParaRPr lang="en-US"/>
              </a:p>
            </p:txBody>
          </p:sp>
        </p:grpSp>
        <p:sp>
          <p:nvSpPr>
            <p:cNvPr id="21525" name="Rectangle 38"/>
            <p:cNvSpPr>
              <a:spLocks noChangeArrowheads="1"/>
            </p:cNvSpPr>
            <p:nvPr/>
          </p:nvSpPr>
          <p:spPr bwMode="auto">
            <a:xfrm>
              <a:off x="9" y="2592"/>
              <a:ext cx="720" cy="523"/>
            </a:xfrm>
            <a:prstGeom prst="rect">
              <a:avLst/>
            </a:prstGeom>
            <a:noFill/>
            <a:ln w="9525">
              <a:noFill/>
              <a:miter lim="800000"/>
              <a:headEnd/>
              <a:tailEnd/>
            </a:ln>
          </p:spPr>
          <p:txBody>
            <a:bodyPr lIns="0" tIns="0" rIns="0" bIns="0">
              <a:spAutoFit/>
            </a:bodyPr>
            <a:lstStyle/>
            <a:p>
              <a:pPr algn="ctr"/>
              <a:r>
                <a:rPr lang="en-US" sz="1200" b="1">
                  <a:solidFill>
                    <a:srgbClr val="000000"/>
                  </a:solidFill>
                </a:rPr>
                <a:t>Total </a:t>
              </a:r>
            </a:p>
            <a:p>
              <a:pPr algn="ctr"/>
              <a:r>
                <a:rPr lang="en-US" sz="1200" b="1">
                  <a:solidFill>
                    <a:srgbClr val="000000"/>
                  </a:solidFill>
                </a:rPr>
                <a:t>Indeks  Kinerja Pemda </a:t>
              </a:r>
            </a:p>
            <a:p>
              <a:pPr algn="ctr"/>
              <a:endParaRPr lang="en-US"/>
            </a:p>
          </p:txBody>
        </p:sp>
        <p:sp>
          <p:nvSpPr>
            <p:cNvPr id="21526" name="Rectangle 39"/>
            <p:cNvSpPr>
              <a:spLocks noChangeArrowheads="1"/>
            </p:cNvSpPr>
            <p:nvPr/>
          </p:nvSpPr>
          <p:spPr bwMode="auto">
            <a:xfrm>
              <a:off x="96" y="2793"/>
              <a:ext cx="672" cy="174"/>
            </a:xfrm>
            <a:prstGeom prst="rect">
              <a:avLst/>
            </a:prstGeom>
            <a:noFill/>
            <a:ln w="9525">
              <a:noFill/>
              <a:miter lim="800000"/>
              <a:headEnd/>
              <a:tailEnd/>
            </a:ln>
          </p:spPr>
          <p:txBody>
            <a:bodyPr lIns="0" tIns="0" rIns="0" bIns="0">
              <a:spAutoFit/>
            </a:bodyPr>
            <a:lstStyle/>
            <a:p>
              <a:endParaRPr lang="en-US"/>
            </a:p>
          </p:txBody>
        </p:sp>
        <p:sp>
          <p:nvSpPr>
            <p:cNvPr id="21527" name="Rectangle 41"/>
            <p:cNvSpPr>
              <a:spLocks noChangeArrowheads="1"/>
            </p:cNvSpPr>
            <p:nvPr/>
          </p:nvSpPr>
          <p:spPr bwMode="auto">
            <a:xfrm>
              <a:off x="144" y="3024"/>
              <a:ext cx="480" cy="116"/>
            </a:xfrm>
            <a:prstGeom prst="rect">
              <a:avLst/>
            </a:prstGeom>
            <a:noFill/>
            <a:ln w="9525">
              <a:noFill/>
              <a:miter lim="800000"/>
              <a:headEnd/>
              <a:tailEnd/>
            </a:ln>
          </p:spPr>
          <p:txBody>
            <a:bodyPr lIns="0" tIns="0" rIns="0" bIns="0">
              <a:spAutoFit/>
            </a:bodyPr>
            <a:lstStyle/>
            <a:p>
              <a:pPr algn="ctr"/>
              <a:r>
                <a:rPr lang="en-US" sz="1200" b="1">
                  <a:solidFill>
                    <a:srgbClr val="000000"/>
                  </a:solidFill>
                </a:rPr>
                <a:t>1,00</a:t>
              </a:r>
              <a:endParaRPr lang="en-US"/>
            </a:p>
          </p:txBody>
        </p:sp>
        <p:grpSp>
          <p:nvGrpSpPr>
            <p:cNvPr id="8" name="Group 45"/>
            <p:cNvGrpSpPr>
              <a:grpSpLocks/>
            </p:cNvGrpSpPr>
            <p:nvPr/>
          </p:nvGrpSpPr>
          <p:grpSpPr bwMode="auto">
            <a:xfrm>
              <a:off x="1792" y="2899"/>
              <a:ext cx="870" cy="410"/>
              <a:chOff x="1792" y="2899"/>
              <a:chExt cx="870" cy="410"/>
            </a:xfrm>
          </p:grpSpPr>
          <p:sp>
            <p:nvSpPr>
              <p:cNvPr id="21840" name="Freeform 42"/>
              <p:cNvSpPr>
                <a:spLocks/>
              </p:cNvSpPr>
              <p:nvPr/>
            </p:nvSpPr>
            <p:spPr bwMode="auto">
              <a:xfrm>
                <a:off x="1800" y="2912"/>
                <a:ext cx="862" cy="397"/>
              </a:xfrm>
              <a:custGeom>
                <a:avLst/>
                <a:gdLst>
                  <a:gd name="T0" fmla="*/ 0 w 7183"/>
                  <a:gd name="T1" fmla="*/ 0 h 3933"/>
                  <a:gd name="T2" fmla="*/ 0 w 7183"/>
                  <a:gd name="T3" fmla="*/ 0 h 3933"/>
                  <a:gd name="T4" fmla="*/ 0 w 7183"/>
                  <a:gd name="T5" fmla="*/ 0 h 3933"/>
                  <a:gd name="T6" fmla="*/ 0 w 7183"/>
                  <a:gd name="T7" fmla="*/ 0 h 3933"/>
                  <a:gd name="T8" fmla="*/ 0 w 7183"/>
                  <a:gd name="T9" fmla="*/ 0 h 3933"/>
                  <a:gd name="T10" fmla="*/ 0 w 7183"/>
                  <a:gd name="T11" fmla="*/ 0 h 3933"/>
                  <a:gd name="T12" fmla="*/ 0 w 7183"/>
                  <a:gd name="T13" fmla="*/ 0 h 3933"/>
                  <a:gd name="T14" fmla="*/ 0 w 7183"/>
                  <a:gd name="T15" fmla="*/ 0 h 3933"/>
                  <a:gd name="T16" fmla="*/ 0 w 7183"/>
                  <a:gd name="T17" fmla="*/ 0 h 39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83"/>
                  <a:gd name="T28" fmla="*/ 0 h 3933"/>
                  <a:gd name="T29" fmla="*/ 7183 w 7183"/>
                  <a:gd name="T30" fmla="*/ 3933 h 39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83" h="3933">
                    <a:moveTo>
                      <a:pt x="491" y="0"/>
                    </a:moveTo>
                    <a:cubicBezTo>
                      <a:pt x="220" y="0"/>
                      <a:pt x="0" y="220"/>
                      <a:pt x="0" y="492"/>
                    </a:cubicBezTo>
                    <a:lnTo>
                      <a:pt x="0" y="3442"/>
                    </a:lnTo>
                    <a:cubicBezTo>
                      <a:pt x="0" y="3713"/>
                      <a:pt x="220" y="3933"/>
                      <a:pt x="491" y="3933"/>
                    </a:cubicBezTo>
                    <a:lnTo>
                      <a:pt x="6691" y="3933"/>
                    </a:lnTo>
                    <a:cubicBezTo>
                      <a:pt x="6963" y="3933"/>
                      <a:pt x="7183" y="3713"/>
                      <a:pt x="7183" y="3442"/>
                    </a:cubicBezTo>
                    <a:lnTo>
                      <a:pt x="7183" y="492"/>
                    </a:lnTo>
                    <a:cubicBezTo>
                      <a:pt x="7183" y="220"/>
                      <a:pt x="6963" y="0"/>
                      <a:pt x="6691" y="0"/>
                    </a:cubicBezTo>
                    <a:lnTo>
                      <a:pt x="491" y="0"/>
                    </a:lnTo>
                    <a:close/>
                  </a:path>
                </a:pathLst>
              </a:custGeom>
              <a:solidFill>
                <a:srgbClr val="622423"/>
              </a:solidFill>
              <a:ln w="0">
                <a:solidFill>
                  <a:srgbClr val="000000"/>
                </a:solidFill>
                <a:round/>
                <a:headEnd/>
                <a:tailEnd/>
              </a:ln>
            </p:spPr>
            <p:txBody>
              <a:bodyPr/>
              <a:lstStyle/>
              <a:p>
                <a:endParaRPr lang="en-US"/>
              </a:p>
            </p:txBody>
          </p:sp>
          <p:sp>
            <p:nvSpPr>
              <p:cNvPr id="21841" name="Freeform 43"/>
              <p:cNvSpPr>
                <a:spLocks/>
              </p:cNvSpPr>
              <p:nvPr/>
            </p:nvSpPr>
            <p:spPr bwMode="auto">
              <a:xfrm>
                <a:off x="1792" y="2899"/>
                <a:ext cx="862" cy="397"/>
              </a:xfrm>
              <a:custGeom>
                <a:avLst/>
                <a:gdLst>
                  <a:gd name="T0" fmla="*/ 0 w 7183"/>
                  <a:gd name="T1" fmla="*/ 0 h 3933"/>
                  <a:gd name="T2" fmla="*/ 0 w 7183"/>
                  <a:gd name="T3" fmla="*/ 0 h 3933"/>
                  <a:gd name="T4" fmla="*/ 0 w 7183"/>
                  <a:gd name="T5" fmla="*/ 0 h 3933"/>
                  <a:gd name="T6" fmla="*/ 0 w 7183"/>
                  <a:gd name="T7" fmla="*/ 0 h 3933"/>
                  <a:gd name="T8" fmla="*/ 0 w 7183"/>
                  <a:gd name="T9" fmla="*/ 0 h 3933"/>
                  <a:gd name="T10" fmla="*/ 0 w 7183"/>
                  <a:gd name="T11" fmla="*/ 0 h 3933"/>
                  <a:gd name="T12" fmla="*/ 0 w 7183"/>
                  <a:gd name="T13" fmla="*/ 0 h 3933"/>
                  <a:gd name="T14" fmla="*/ 0 w 7183"/>
                  <a:gd name="T15" fmla="*/ 0 h 3933"/>
                  <a:gd name="T16" fmla="*/ 0 w 7183"/>
                  <a:gd name="T17" fmla="*/ 0 h 39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83"/>
                  <a:gd name="T28" fmla="*/ 0 h 3933"/>
                  <a:gd name="T29" fmla="*/ 7183 w 7183"/>
                  <a:gd name="T30" fmla="*/ 3933 h 39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83" h="3933">
                    <a:moveTo>
                      <a:pt x="492" y="0"/>
                    </a:moveTo>
                    <a:cubicBezTo>
                      <a:pt x="220" y="0"/>
                      <a:pt x="0" y="220"/>
                      <a:pt x="0" y="491"/>
                    </a:cubicBezTo>
                    <a:lnTo>
                      <a:pt x="0" y="3441"/>
                    </a:lnTo>
                    <a:cubicBezTo>
                      <a:pt x="0" y="3713"/>
                      <a:pt x="220" y="3933"/>
                      <a:pt x="492" y="3933"/>
                    </a:cubicBezTo>
                    <a:lnTo>
                      <a:pt x="6692" y="3933"/>
                    </a:lnTo>
                    <a:cubicBezTo>
                      <a:pt x="6963" y="3933"/>
                      <a:pt x="7183" y="3713"/>
                      <a:pt x="7183" y="3441"/>
                    </a:cubicBezTo>
                    <a:lnTo>
                      <a:pt x="7183" y="491"/>
                    </a:lnTo>
                    <a:cubicBezTo>
                      <a:pt x="7183" y="220"/>
                      <a:pt x="6963" y="0"/>
                      <a:pt x="6692" y="0"/>
                    </a:cubicBezTo>
                    <a:lnTo>
                      <a:pt x="492" y="0"/>
                    </a:lnTo>
                    <a:close/>
                  </a:path>
                </a:pathLst>
              </a:custGeom>
              <a:solidFill>
                <a:srgbClr val="66FFFF"/>
              </a:solidFill>
              <a:ln w="0">
                <a:solidFill>
                  <a:srgbClr val="000000"/>
                </a:solidFill>
                <a:round/>
                <a:headEnd/>
                <a:tailEnd/>
              </a:ln>
            </p:spPr>
            <p:txBody>
              <a:bodyPr/>
              <a:lstStyle/>
              <a:p>
                <a:endParaRPr lang="en-US"/>
              </a:p>
            </p:txBody>
          </p:sp>
          <p:sp>
            <p:nvSpPr>
              <p:cNvPr id="21842" name="Freeform 44"/>
              <p:cNvSpPr>
                <a:spLocks/>
              </p:cNvSpPr>
              <p:nvPr/>
            </p:nvSpPr>
            <p:spPr bwMode="auto">
              <a:xfrm>
                <a:off x="1792" y="2899"/>
                <a:ext cx="862" cy="397"/>
              </a:xfrm>
              <a:custGeom>
                <a:avLst/>
                <a:gdLst>
                  <a:gd name="T0" fmla="*/ 0 w 7183"/>
                  <a:gd name="T1" fmla="*/ 0 h 3933"/>
                  <a:gd name="T2" fmla="*/ 0 w 7183"/>
                  <a:gd name="T3" fmla="*/ 0 h 3933"/>
                  <a:gd name="T4" fmla="*/ 0 w 7183"/>
                  <a:gd name="T5" fmla="*/ 0 h 3933"/>
                  <a:gd name="T6" fmla="*/ 0 w 7183"/>
                  <a:gd name="T7" fmla="*/ 0 h 3933"/>
                  <a:gd name="T8" fmla="*/ 0 w 7183"/>
                  <a:gd name="T9" fmla="*/ 0 h 3933"/>
                  <a:gd name="T10" fmla="*/ 0 w 7183"/>
                  <a:gd name="T11" fmla="*/ 0 h 3933"/>
                  <a:gd name="T12" fmla="*/ 0 w 7183"/>
                  <a:gd name="T13" fmla="*/ 0 h 3933"/>
                  <a:gd name="T14" fmla="*/ 0 w 7183"/>
                  <a:gd name="T15" fmla="*/ 0 h 3933"/>
                  <a:gd name="T16" fmla="*/ 0 w 7183"/>
                  <a:gd name="T17" fmla="*/ 0 h 39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83"/>
                  <a:gd name="T28" fmla="*/ 0 h 3933"/>
                  <a:gd name="T29" fmla="*/ 7183 w 7183"/>
                  <a:gd name="T30" fmla="*/ 3933 h 39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83" h="3933">
                    <a:moveTo>
                      <a:pt x="492" y="0"/>
                    </a:moveTo>
                    <a:cubicBezTo>
                      <a:pt x="220" y="0"/>
                      <a:pt x="0" y="220"/>
                      <a:pt x="0" y="491"/>
                    </a:cubicBezTo>
                    <a:lnTo>
                      <a:pt x="0" y="3441"/>
                    </a:lnTo>
                    <a:cubicBezTo>
                      <a:pt x="0" y="3713"/>
                      <a:pt x="220" y="3933"/>
                      <a:pt x="492" y="3933"/>
                    </a:cubicBezTo>
                    <a:lnTo>
                      <a:pt x="6692" y="3933"/>
                    </a:lnTo>
                    <a:cubicBezTo>
                      <a:pt x="6963" y="3933"/>
                      <a:pt x="7183" y="3713"/>
                      <a:pt x="7183" y="3441"/>
                    </a:cubicBezTo>
                    <a:lnTo>
                      <a:pt x="7183" y="491"/>
                    </a:lnTo>
                    <a:cubicBezTo>
                      <a:pt x="7183" y="220"/>
                      <a:pt x="6963" y="0"/>
                      <a:pt x="6692" y="0"/>
                    </a:cubicBezTo>
                    <a:lnTo>
                      <a:pt x="492" y="0"/>
                    </a:lnTo>
                    <a:close/>
                  </a:path>
                </a:pathLst>
              </a:custGeom>
              <a:noFill/>
              <a:ln w="12700" cap="rnd">
                <a:solidFill>
                  <a:srgbClr val="C0504D"/>
                </a:solidFill>
                <a:miter lim="800000"/>
                <a:headEnd/>
                <a:tailEnd/>
              </a:ln>
            </p:spPr>
            <p:txBody>
              <a:bodyPr/>
              <a:lstStyle/>
              <a:p>
                <a:endParaRPr lang="en-US"/>
              </a:p>
            </p:txBody>
          </p:sp>
        </p:grpSp>
        <p:sp>
          <p:nvSpPr>
            <p:cNvPr id="21529" name="Rectangle 46"/>
            <p:cNvSpPr>
              <a:spLocks noChangeArrowheads="1"/>
            </p:cNvSpPr>
            <p:nvPr/>
          </p:nvSpPr>
          <p:spPr bwMode="auto">
            <a:xfrm>
              <a:off x="2081" y="2945"/>
              <a:ext cx="202" cy="97"/>
            </a:xfrm>
            <a:prstGeom prst="rect">
              <a:avLst/>
            </a:prstGeom>
            <a:noFill/>
            <a:ln w="9525">
              <a:noFill/>
              <a:miter lim="800000"/>
              <a:headEnd/>
              <a:tailEnd/>
            </a:ln>
          </p:spPr>
          <p:txBody>
            <a:bodyPr wrap="none" lIns="0" tIns="0" rIns="0" bIns="0">
              <a:spAutoFit/>
            </a:bodyPr>
            <a:lstStyle/>
            <a:p>
              <a:r>
                <a:rPr lang="en-US" sz="1000" b="1">
                  <a:solidFill>
                    <a:srgbClr val="000000"/>
                  </a:solidFill>
                </a:rPr>
                <a:t>Tugas</a:t>
              </a:r>
              <a:endParaRPr lang="en-US"/>
            </a:p>
          </p:txBody>
        </p:sp>
        <p:sp>
          <p:nvSpPr>
            <p:cNvPr id="21530" name="Rectangle 47"/>
            <p:cNvSpPr>
              <a:spLocks noChangeArrowheads="1"/>
            </p:cNvSpPr>
            <p:nvPr/>
          </p:nvSpPr>
          <p:spPr bwMode="auto">
            <a:xfrm>
              <a:off x="1937" y="3042"/>
              <a:ext cx="437" cy="97"/>
            </a:xfrm>
            <a:prstGeom prst="rect">
              <a:avLst/>
            </a:prstGeom>
            <a:noFill/>
            <a:ln w="9525">
              <a:noFill/>
              <a:miter lim="800000"/>
              <a:headEnd/>
              <a:tailEnd/>
            </a:ln>
          </p:spPr>
          <p:txBody>
            <a:bodyPr wrap="none" lIns="0" tIns="0" rIns="0" bIns="0">
              <a:spAutoFit/>
            </a:bodyPr>
            <a:lstStyle/>
            <a:p>
              <a:r>
                <a:rPr lang="en-US" sz="1000" b="1">
                  <a:solidFill>
                    <a:srgbClr val="000000"/>
                  </a:solidFill>
                </a:rPr>
                <a:t>Pembantuan</a:t>
              </a:r>
              <a:endParaRPr lang="en-US"/>
            </a:p>
          </p:txBody>
        </p:sp>
        <p:sp>
          <p:nvSpPr>
            <p:cNvPr id="21531" name="Rectangle 48"/>
            <p:cNvSpPr>
              <a:spLocks noChangeArrowheads="1"/>
            </p:cNvSpPr>
            <p:nvPr/>
          </p:nvSpPr>
          <p:spPr bwMode="auto">
            <a:xfrm>
              <a:off x="2079" y="3136"/>
              <a:ext cx="250" cy="116"/>
            </a:xfrm>
            <a:prstGeom prst="rect">
              <a:avLst/>
            </a:prstGeom>
            <a:noFill/>
            <a:ln w="9525">
              <a:noFill/>
              <a:miter lim="800000"/>
              <a:headEnd/>
              <a:tailEnd/>
            </a:ln>
          </p:spPr>
          <p:txBody>
            <a:bodyPr wrap="none" lIns="0" tIns="0" rIns="0" bIns="0">
              <a:spAutoFit/>
            </a:bodyPr>
            <a:lstStyle/>
            <a:p>
              <a:r>
                <a:rPr lang="en-US" sz="1200" b="1">
                  <a:solidFill>
                    <a:srgbClr val="000000"/>
                  </a:solidFill>
                </a:rPr>
                <a:t>(0,20)</a:t>
              </a:r>
              <a:endParaRPr lang="en-US"/>
            </a:p>
          </p:txBody>
        </p:sp>
        <p:grpSp>
          <p:nvGrpSpPr>
            <p:cNvPr id="9" name="Group 52"/>
            <p:cNvGrpSpPr>
              <a:grpSpLocks/>
            </p:cNvGrpSpPr>
            <p:nvPr/>
          </p:nvGrpSpPr>
          <p:grpSpPr bwMode="auto">
            <a:xfrm>
              <a:off x="999" y="3366"/>
              <a:ext cx="632" cy="424"/>
              <a:chOff x="999" y="3366"/>
              <a:chExt cx="632" cy="424"/>
            </a:xfrm>
          </p:grpSpPr>
          <p:sp>
            <p:nvSpPr>
              <p:cNvPr id="21837" name="Freeform 49"/>
              <p:cNvSpPr>
                <a:spLocks/>
              </p:cNvSpPr>
              <p:nvPr/>
            </p:nvSpPr>
            <p:spPr bwMode="auto">
              <a:xfrm>
                <a:off x="1007" y="3379"/>
                <a:ext cx="624" cy="411"/>
              </a:xfrm>
              <a:custGeom>
                <a:avLst/>
                <a:gdLst>
                  <a:gd name="T0" fmla="*/ 0 w 5200"/>
                  <a:gd name="T1" fmla="*/ 0 h 4067"/>
                  <a:gd name="T2" fmla="*/ 0 w 5200"/>
                  <a:gd name="T3" fmla="*/ 0 h 4067"/>
                  <a:gd name="T4" fmla="*/ 0 w 5200"/>
                  <a:gd name="T5" fmla="*/ 0 h 4067"/>
                  <a:gd name="T6" fmla="*/ 0 w 5200"/>
                  <a:gd name="T7" fmla="*/ 0 h 4067"/>
                  <a:gd name="T8" fmla="*/ 0 w 5200"/>
                  <a:gd name="T9" fmla="*/ 0 h 4067"/>
                  <a:gd name="T10" fmla="*/ 0 w 5200"/>
                  <a:gd name="T11" fmla="*/ 0 h 4067"/>
                  <a:gd name="T12" fmla="*/ 0 w 5200"/>
                  <a:gd name="T13" fmla="*/ 0 h 4067"/>
                  <a:gd name="T14" fmla="*/ 0 w 5200"/>
                  <a:gd name="T15" fmla="*/ 0 h 4067"/>
                  <a:gd name="T16" fmla="*/ 0 w 5200"/>
                  <a:gd name="T17" fmla="*/ 0 h 40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0"/>
                  <a:gd name="T28" fmla="*/ 0 h 4067"/>
                  <a:gd name="T29" fmla="*/ 5200 w 5200"/>
                  <a:gd name="T30" fmla="*/ 4067 h 40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0" h="4067">
                    <a:moveTo>
                      <a:pt x="509" y="0"/>
                    </a:moveTo>
                    <a:cubicBezTo>
                      <a:pt x="228" y="0"/>
                      <a:pt x="0" y="228"/>
                      <a:pt x="0" y="508"/>
                    </a:cubicBezTo>
                    <a:lnTo>
                      <a:pt x="0" y="3558"/>
                    </a:lnTo>
                    <a:cubicBezTo>
                      <a:pt x="0" y="3839"/>
                      <a:pt x="228" y="4067"/>
                      <a:pt x="509" y="4067"/>
                    </a:cubicBezTo>
                    <a:lnTo>
                      <a:pt x="4692" y="4067"/>
                    </a:lnTo>
                    <a:cubicBezTo>
                      <a:pt x="4973" y="4067"/>
                      <a:pt x="5200" y="3839"/>
                      <a:pt x="5200" y="3558"/>
                    </a:cubicBezTo>
                    <a:lnTo>
                      <a:pt x="5200" y="508"/>
                    </a:lnTo>
                    <a:cubicBezTo>
                      <a:pt x="5200" y="228"/>
                      <a:pt x="4973" y="0"/>
                      <a:pt x="4692" y="0"/>
                    </a:cubicBezTo>
                    <a:lnTo>
                      <a:pt x="509" y="0"/>
                    </a:lnTo>
                    <a:close/>
                  </a:path>
                </a:pathLst>
              </a:custGeom>
              <a:solidFill>
                <a:srgbClr val="3F3151"/>
              </a:solidFill>
              <a:ln w="0">
                <a:solidFill>
                  <a:srgbClr val="000000"/>
                </a:solidFill>
                <a:round/>
                <a:headEnd/>
                <a:tailEnd/>
              </a:ln>
            </p:spPr>
            <p:txBody>
              <a:bodyPr/>
              <a:lstStyle/>
              <a:p>
                <a:endParaRPr lang="en-US"/>
              </a:p>
            </p:txBody>
          </p:sp>
          <p:sp>
            <p:nvSpPr>
              <p:cNvPr id="21838" name="Freeform 50"/>
              <p:cNvSpPr>
                <a:spLocks/>
              </p:cNvSpPr>
              <p:nvPr/>
            </p:nvSpPr>
            <p:spPr bwMode="auto">
              <a:xfrm>
                <a:off x="999" y="3366"/>
                <a:ext cx="624" cy="410"/>
              </a:xfrm>
              <a:custGeom>
                <a:avLst/>
                <a:gdLst>
                  <a:gd name="T0" fmla="*/ 0 w 5200"/>
                  <a:gd name="T1" fmla="*/ 0 h 4066"/>
                  <a:gd name="T2" fmla="*/ 0 w 5200"/>
                  <a:gd name="T3" fmla="*/ 0 h 4066"/>
                  <a:gd name="T4" fmla="*/ 0 w 5200"/>
                  <a:gd name="T5" fmla="*/ 0 h 4066"/>
                  <a:gd name="T6" fmla="*/ 0 w 5200"/>
                  <a:gd name="T7" fmla="*/ 0 h 4066"/>
                  <a:gd name="T8" fmla="*/ 0 w 5200"/>
                  <a:gd name="T9" fmla="*/ 0 h 4066"/>
                  <a:gd name="T10" fmla="*/ 0 w 5200"/>
                  <a:gd name="T11" fmla="*/ 0 h 4066"/>
                  <a:gd name="T12" fmla="*/ 0 w 5200"/>
                  <a:gd name="T13" fmla="*/ 0 h 4066"/>
                  <a:gd name="T14" fmla="*/ 0 w 5200"/>
                  <a:gd name="T15" fmla="*/ 0 h 4066"/>
                  <a:gd name="T16" fmla="*/ 0 w 5200"/>
                  <a:gd name="T17" fmla="*/ 0 h 40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0"/>
                  <a:gd name="T28" fmla="*/ 0 h 4066"/>
                  <a:gd name="T29" fmla="*/ 5200 w 5200"/>
                  <a:gd name="T30" fmla="*/ 4066 h 40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0" h="4066">
                    <a:moveTo>
                      <a:pt x="508" y="0"/>
                    </a:moveTo>
                    <a:cubicBezTo>
                      <a:pt x="227" y="0"/>
                      <a:pt x="0" y="227"/>
                      <a:pt x="0" y="508"/>
                    </a:cubicBezTo>
                    <a:lnTo>
                      <a:pt x="0" y="3558"/>
                    </a:lnTo>
                    <a:cubicBezTo>
                      <a:pt x="0" y="3839"/>
                      <a:pt x="227" y="4066"/>
                      <a:pt x="508" y="4066"/>
                    </a:cubicBezTo>
                    <a:lnTo>
                      <a:pt x="4691" y="4066"/>
                    </a:lnTo>
                    <a:cubicBezTo>
                      <a:pt x="4972" y="4066"/>
                      <a:pt x="5200" y="3839"/>
                      <a:pt x="5200" y="3558"/>
                    </a:cubicBezTo>
                    <a:lnTo>
                      <a:pt x="5200" y="508"/>
                    </a:lnTo>
                    <a:cubicBezTo>
                      <a:pt x="5200" y="227"/>
                      <a:pt x="4972" y="0"/>
                      <a:pt x="4691" y="0"/>
                    </a:cubicBezTo>
                    <a:lnTo>
                      <a:pt x="508" y="0"/>
                    </a:lnTo>
                    <a:close/>
                  </a:path>
                </a:pathLst>
              </a:custGeom>
              <a:solidFill>
                <a:srgbClr val="00FF00"/>
              </a:solidFill>
              <a:ln w="0">
                <a:solidFill>
                  <a:srgbClr val="000000"/>
                </a:solidFill>
                <a:round/>
                <a:headEnd/>
                <a:tailEnd/>
              </a:ln>
            </p:spPr>
            <p:txBody>
              <a:bodyPr/>
              <a:lstStyle/>
              <a:p>
                <a:endParaRPr lang="en-US"/>
              </a:p>
            </p:txBody>
          </p:sp>
          <p:sp>
            <p:nvSpPr>
              <p:cNvPr id="21839" name="Freeform 51"/>
              <p:cNvSpPr>
                <a:spLocks/>
              </p:cNvSpPr>
              <p:nvPr/>
            </p:nvSpPr>
            <p:spPr bwMode="auto">
              <a:xfrm>
                <a:off x="999" y="3366"/>
                <a:ext cx="624" cy="410"/>
              </a:xfrm>
              <a:custGeom>
                <a:avLst/>
                <a:gdLst>
                  <a:gd name="T0" fmla="*/ 0 w 5200"/>
                  <a:gd name="T1" fmla="*/ 0 h 4066"/>
                  <a:gd name="T2" fmla="*/ 0 w 5200"/>
                  <a:gd name="T3" fmla="*/ 0 h 4066"/>
                  <a:gd name="T4" fmla="*/ 0 w 5200"/>
                  <a:gd name="T5" fmla="*/ 0 h 4066"/>
                  <a:gd name="T6" fmla="*/ 0 w 5200"/>
                  <a:gd name="T7" fmla="*/ 0 h 4066"/>
                  <a:gd name="T8" fmla="*/ 0 w 5200"/>
                  <a:gd name="T9" fmla="*/ 0 h 4066"/>
                  <a:gd name="T10" fmla="*/ 0 w 5200"/>
                  <a:gd name="T11" fmla="*/ 0 h 4066"/>
                  <a:gd name="T12" fmla="*/ 0 w 5200"/>
                  <a:gd name="T13" fmla="*/ 0 h 4066"/>
                  <a:gd name="T14" fmla="*/ 0 w 5200"/>
                  <a:gd name="T15" fmla="*/ 0 h 4066"/>
                  <a:gd name="T16" fmla="*/ 0 w 5200"/>
                  <a:gd name="T17" fmla="*/ 0 h 40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0"/>
                  <a:gd name="T28" fmla="*/ 0 h 4066"/>
                  <a:gd name="T29" fmla="*/ 5200 w 5200"/>
                  <a:gd name="T30" fmla="*/ 4066 h 40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0" h="4066">
                    <a:moveTo>
                      <a:pt x="508" y="0"/>
                    </a:moveTo>
                    <a:cubicBezTo>
                      <a:pt x="227" y="0"/>
                      <a:pt x="0" y="227"/>
                      <a:pt x="0" y="508"/>
                    </a:cubicBezTo>
                    <a:lnTo>
                      <a:pt x="0" y="3558"/>
                    </a:lnTo>
                    <a:cubicBezTo>
                      <a:pt x="0" y="3839"/>
                      <a:pt x="227" y="4066"/>
                      <a:pt x="508" y="4066"/>
                    </a:cubicBezTo>
                    <a:lnTo>
                      <a:pt x="4691" y="4066"/>
                    </a:lnTo>
                    <a:cubicBezTo>
                      <a:pt x="4972" y="4066"/>
                      <a:pt x="5200" y="3839"/>
                      <a:pt x="5200" y="3558"/>
                    </a:cubicBezTo>
                    <a:lnTo>
                      <a:pt x="5200" y="508"/>
                    </a:lnTo>
                    <a:cubicBezTo>
                      <a:pt x="5200" y="227"/>
                      <a:pt x="4972" y="0"/>
                      <a:pt x="4691" y="0"/>
                    </a:cubicBezTo>
                    <a:lnTo>
                      <a:pt x="508" y="0"/>
                    </a:lnTo>
                    <a:close/>
                  </a:path>
                </a:pathLst>
              </a:custGeom>
              <a:noFill/>
              <a:ln w="12700" cap="rnd">
                <a:solidFill>
                  <a:srgbClr val="8064A2"/>
                </a:solidFill>
                <a:miter lim="800000"/>
                <a:headEnd/>
                <a:tailEnd/>
              </a:ln>
            </p:spPr>
            <p:txBody>
              <a:bodyPr/>
              <a:lstStyle/>
              <a:p>
                <a:endParaRPr lang="en-US"/>
              </a:p>
            </p:txBody>
          </p:sp>
        </p:grpSp>
        <p:sp>
          <p:nvSpPr>
            <p:cNvPr id="21533" name="Rectangle 53"/>
            <p:cNvSpPr>
              <a:spLocks noChangeArrowheads="1"/>
            </p:cNvSpPr>
            <p:nvPr/>
          </p:nvSpPr>
          <p:spPr bwMode="auto">
            <a:xfrm>
              <a:off x="1208" y="3411"/>
              <a:ext cx="188" cy="116"/>
            </a:xfrm>
            <a:prstGeom prst="rect">
              <a:avLst/>
            </a:prstGeom>
            <a:noFill/>
            <a:ln w="9525">
              <a:noFill/>
              <a:miter lim="800000"/>
              <a:headEnd/>
              <a:tailEnd/>
            </a:ln>
          </p:spPr>
          <p:txBody>
            <a:bodyPr wrap="none" lIns="0" tIns="0" rIns="0" bIns="0">
              <a:spAutoFit/>
            </a:bodyPr>
            <a:lstStyle/>
            <a:p>
              <a:r>
                <a:rPr lang="en-US" sz="1200" b="1">
                  <a:solidFill>
                    <a:srgbClr val="000000"/>
                  </a:solidFill>
                </a:rPr>
                <a:t>IKM </a:t>
              </a:r>
              <a:endParaRPr lang="en-US"/>
            </a:p>
          </p:txBody>
        </p:sp>
        <p:sp>
          <p:nvSpPr>
            <p:cNvPr id="21534" name="Rectangle 54"/>
            <p:cNvSpPr>
              <a:spLocks noChangeArrowheads="1"/>
            </p:cNvSpPr>
            <p:nvPr/>
          </p:nvSpPr>
          <p:spPr bwMode="auto">
            <a:xfrm>
              <a:off x="1198" y="3524"/>
              <a:ext cx="250" cy="116"/>
            </a:xfrm>
            <a:prstGeom prst="rect">
              <a:avLst/>
            </a:prstGeom>
            <a:noFill/>
            <a:ln w="9525">
              <a:noFill/>
              <a:miter lim="800000"/>
              <a:headEnd/>
              <a:tailEnd/>
            </a:ln>
          </p:spPr>
          <p:txBody>
            <a:bodyPr wrap="none" lIns="0" tIns="0" rIns="0" bIns="0">
              <a:spAutoFit/>
            </a:bodyPr>
            <a:lstStyle/>
            <a:p>
              <a:r>
                <a:rPr lang="en-US" sz="1200" b="1">
                  <a:solidFill>
                    <a:srgbClr val="000000"/>
                  </a:solidFill>
                </a:rPr>
                <a:t>(0,05)</a:t>
              </a:r>
              <a:endParaRPr lang="en-US"/>
            </a:p>
          </p:txBody>
        </p:sp>
        <p:sp>
          <p:nvSpPr>
            <p:cNvPr id="21535" name="Line 55"/>
            <p:cNvSpPr>
              <a:spLocks noChangeShapeType="1"/>
            </p:cNvSpPr>
            <p:nvPr/>
          </p:nvSpPr>
          <p:spPr bwMode="auto">
            <a:xfrm flipH="1">
              <a:off x="1623" y="3548"/>
              <a:ext cx="91" cy="1"/>
            </a:xfrm>
            <a:prstGeom prst="line">
              <a:avLst/>
            </a:prstGeom>
            <a:noFill/>
            <a:ln w="57150">
              <a:solidFill>
                <a:srgbClr val="000000"/>
              </a:solidFill>
              <a:round/>
              <a:headEnd/>
              <a:tailEnd/>
            </a:ln>
          </p:spPr>
          <p:txBody>
            <a:bodyPr/>
            <a:lstStyle/>
            <a:p>
              <a:endParaRPr lang="en-US"/>
            </a:p>
          </p:txBody>
        </p:sp>
        <p:sp>
          <p:nvSpPr>
            <p:cNvPr id="21536" name="Line 56"/>
            <p:cNvSpPr>
              <a:spLocks noChangeShapeType="1"/>
            </p:cNvSpPr>
            <p:nvPr/>
          </p:nvSpPr>
          <p:spPr bwMode="auto">
            <a:xfrm flipV="1">
              <a:off x="1701" y="2660"/>
              <a:ext cx="14" cy="1308"/>
            </a:xfrm>
            <a:prstGeom prst="line">
              <a:avLst/>
            </a:prstGeom>
            <a:noFill/>
            <a:ln w="57150">
              <a:solidFill>
                <a:srgbClr val="000000"/>
              </a:solidFill>
              <a:round/>
              <a:headEnd/>
              <a:tailEnd/>
            </a:ln>
          </p:spPr>
          <p:txBody>
            <a:bodyPr/>
            <a:lstStyle/>
            <a:p>
              <a:endParaRPr lang="en-US"/>
            </a:p>
          </p:txBody>
        </p:sp>
        <p:sp>
          <p:nvSpPr>
            <p:cNvPr id="21537" name="Line 57"/>
            <p:cNvSpPr>
              <a:spLocks noChangeShapeType="1"/>
            </p:cNvSpPr>
            <p:nvPr/>
          </p:nvSpPr>
          <p:spPr bwMode="auto">
            <a:xfrm flipH="1">
              <a:off x="895" y="3568"/>
              <a:ext cx="91" cy="1"/>
            </a:xfrm>
            <a:prstGeom prst="line">
              <a:avLst/>
            </a:prstGeom>
            <a:noFill/>
            <a:ln w="57150">
              <a:solidFill>
                <a:srgbClr val="000000"/>
              </a:solidFill>
              <a:round/>
              <a:headEnd/>
              <a:tailEnd/>
            </a:ln>
          </p:spPr>
          <p:txBody>
            <a:bodyPr/>
            <a:lstStyle/>
            <a:p>
              <a:endParaRPr lang="en-US"/>
            </a:p>
          </p:txBody>
        </p:sp>
        <p:sp>
          <p:nvSpPr>
            <p:cNvPr id="21538" name="Line 58"/>
            <p:cNvSpPr>
              <a:spLocks noChangeShapeType="1"/>
            </p:cNvSpPr>
            <p:nvPr/>
          </p:nvSpPr>
          <p:spPr bwMode="auto">
            <a:xfrm flipH="1">
              <a:off x="815" y="2919"/>
              <a:ext cx="91" cy="1"/>
            </a:xfrm>
            <a:prstGeom prst="line">
              <a:avLst/>
            </a:prstGeom>
            <a:noFill/>
            <a:ln w="57150">
              <a:solidFill>
                <a:srgbClr val="000000"/>
              </a:solidFill>
              <a:round/>
              <a:headEnd/>
              <a:tailEnd/>
            </a:ln>
          </p:spPr>
          <p:txBody>
            <a:bodyPr/>
            <a:lstStyle/>
            <a:p>
              <a:endParaRPr lang="en-US"/>
            </a:p>
          </p:txBody>
        </p:sp>
        <p:sp>
          <p:nvSpPr>
            <p:cNvPr id="21539" name="Line 59"/>
            <p:cNvSpPr>
              <a:spLocks noChangeShapeType="1"/>
            </p:cNvSpPr>
            <p:nvPr/>
          </p:nvSpPr>
          <p:spPr bwMode="auto">
            <a:xfrm flipH="1">
              <a:off x="1701" y="2670"/>
              <a:ext cx="91" cy="1"/>
            </a:xfrm>
            <a:prstGeom prst="line">
              <a:avLst/>
            </a:prstGeom>
            <a:noFill/>
            <a:ln w="57150">
              <a:solidFill>
                <a:srgbClr val="000000"/>
              </a:solidFill>
              <a:round/>
              <a:headEnd/>
              <a:tailEnd/>
            </a:ln>
          </p:spPr>
          <p:txBody>
            <a:bodyPr/>
            <a:lstStyle/>
            <a:p>
              <a:endParaRPr lang="en-US"/>
            </a:p>
          </p:txBody>
        </p:sp>
        <p:sp>
          <p:nvSpPr>
            <p:cNvPr id="21540" name="Line 60"/>
            <p:cNvSpPr>
              <a:spLocks noChangeShapeType="1"/>
            </p:cNvSpPr>
            <p:nvPr/>
          </p:nvSpPr>
          <p:spPr bwMode="auto">
            <a:xfrm flipH="1">
              <a:off x="1716" y="3127"/>
              <a:ext cx="91" cy="1"/>
            </a:xfrm>
            <a:prstGeom prst="line">
              <a:avLst/>
            </a:prstGeom>
            <a:noFill/>
            <a:ln w="57150">
              <a:solidFill>
                <a:srgbClr val="000000"/>
              </a:solidFill>
              <a:round/>
              <a:headEnd/>
              <a:tailEnd/>
            </a:ln>
          </p:spPr>
          <p:txBody>
            <a:bodyPr/>
            <a:lstStyle/>
            <a:p>
              <a:endParaRPr lang="en-US"/>
            </a:p>
          </p:txBody>
        </p:sp>
        <p:sp>
          <p:nvSpPr>
            <p:cNvPr id="21541" name="Line 61"/>
            <p:cNvSpPr>
              <a:spLocks noChangeShapeType="1"/>
            </p:cNvSpPr>
            <p:nvPr/>
          </p:nvSpPr>
          <p:spPr bwMode="auto">
            <a:xfrm flipH="1">
              <a:off x="1714" y="3548"/>
              <a:ext cx="91" cy="1"/>
            </a:xfrm>
            <a:prstGeom prst="line">
              <a:avLst/>
            </a:prstGeom>
            <a:noFill/>
            <a:ln w="57150">
              <a:solidFill>
                <a:srgbClr val="000000"/>
              </a:solidFill>
              <a:round/>
              <a:headEnd/>
              <a:tailEnd/>
            </a:ln>
          </p:spPr>
          <p:txBody>
            <a:bodyPr/>
            <a:lstStyle/>
            <a:p>
              <a:endParaRPr lang="en-US"/>
            </a:p>
          </p:txBody>
        </p:sp>
        <p:grpSp>
          <p:nvGrpSpPr>
            <p:cNvPr id="10" name="Group 65"/>
            <p:cNvGrpSpPr>
              <a:grpSpLocks/>
            </p:cNvGrpSpPr>
            <p:nvPr/>
          </p:nvGrpSpPr>
          <p:grpSpPr bwMode="auto">
            <a:xfrm>
              <a:off x="1792" y="3777"/>
              <a:ext cx="881" cy="410"/>
              <a:chOff x="1792" y="3777"/>
              <a:chExt cx="881" cy="410"/>
            </a:xfrm>
          </p:grpSpPr>
          <p:sp>
            <p:nvSpPr>
              <p:cNvPr id="21834" name="Freeform 62"/>
              <p:cNvSpPr>
                <a:spLocks/>
              </p:cNvSpPr>
              <p:nvPr/>
            </p:nvSpPr>
            <p:spPr bwMode="auto">
              <a:xfrm>
                <a:off x="1800" y="3790"/>
                <a:ext cx="873" cy="397"/>
              </a:xfrm>
              <a:custGeom>
                <a:avLst/>
                <a:gdLst>
                  <a:gd name="T0" fmla="*/ 0 w 3637"/>
                  <a:gd name="T1" fmla="*/ 0 h 1966"/>
                  <a:gd name="T2" fmla="*/ 0 w 3637"/>
                  <a:gd name="T3" fmla="*/ 0 h 1966"/>
                  <a:gd name="T4" fmla="*/ 0 w 3637"/>
                  <a:gd name="T5" fmla="*/ 0 h 1966"/>
                  <a:gd name="T6" fmla="*/ 0 w 3637"/>
                  <a:gd name="T7" fmla="*/ 0 h 1966"/>
                  <a:gd name="T8" fmla="*/ 0 w 3637"/>
                  <a:gd name="T9" fmla="*/ 0 h 1966"/>
                  <a:gd name="T10" fmla="*/ 0 w 3637"/>
                  <a:gd name="T11" fmla="*/ 0 h 1966"/>
                  <a:gd name="T12" fmla="*/ 0 w 3637"/>
                  <a:gd name="T13" fmla="*/ 0 h 1966"/>
                  <a:gd name="T14" fmla="*/ 0 w 3637"/>
                  <a:gd name="T15" fmla="*/ 0 h 1966"/>
                  <a:gd name="T16" fmla="*/ 0 w 3637"/>
                  <a:gd name="T17" fmla="*/ 0 h 19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7"/>
                  <a:gd name="T28" fmla="*/ 0 h 1966"/>
                  <a:gd name="T29" fmla="*/ 3637 w 3637"/>
                  <a:gd name="T30" fmla="*/ 1966 h 19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7" h="1966">
                    <a:moveTo>
                      <a:pt x="245" y="0"/>
                    </a:moveTo>
                    <a:cubicBezTo>
                      <a:pt x="110" y="0"/>
                      <a:pt x="0" y="110"/>
                      <a:pt x="0" y="245"/>
                    </a:cubicBezTo>
                    <a:lnTo>
                      <a:pt x="0" y="1720"/>
                    </a:lnTo>
                    <a:cubicBezTo>
                      <a:pt x="0" y="1856"/>
                      <a:pt x="110" y="1966"/>
                      <a:pt x="245" y="1966"/>
                    </a:cubicBezTo>
                    <a:lnTo>
                      <a:pt x="3391" y="1966"/>
                    </a:lnTo>
                    <a:cubicBezTo>
                      <a:pt x="3527" y="1966"/>
                      <a:pt x="3637" y="1856"/>
                      <a:pt x="3637" y="1720"/>
                    </a:cubicBezTo>
                    <a:lnTo>
                      <a:pt x="3637" y="245"/>
                    </a:lnTo>
                    <a:cubicBezTo>
                      <a:pt x="3637" y="110"/>
                      <a:pt x="3527" y="0"/>
                      <a:pt x="3391" y="0"/>
                    </a:cubicBezTo>
                    <a:lnTo>
                      <a:pt x="245" y="0"/>
                    </a:lnTo>
                    <a:close/>
                  </a:path>
                </a:pathLst>
              </a:custGeom>
              <a:solidFill>
                <a:srgbClr val="622423"/>
              </a:solidFill>
              <a:ln w="0">
                <a:solidFill>
                  <a:srgbClr val="000000"/>
                </a:solidFill>
                <a:round/>
                <a:headEnd/>
                <a:tailEnd/>
              </a:ln>
            </p:spPr>
            <p:txBody>
              <a:bodyPr/>
              <a:lstStyle/>
              <a:p>
                <a:endParaRPr lang="en-US"/>
              </a:p>
            </p:txBody>
          </p:sp>
          <p:sp>
            <p:nvSpPr>
              <p:cNvPr id="21835" name="Freeform 63"/>
              <p:cNvSpPr>
                <a:spLocks/>
              </p:cNvSpPr>
              <p:nvPr/>
            </p:nvSpPr>
            <p:spPr bwMode="auto">
              <a:xfrm>
                <a:off x="1792" y="3777"/>
                <a:ext cx="873" cy="397"/>
              </a:xfrm>
              <a:custGeom>
                <a:avLst/>
                <a:gdLst>
                  <a:gd name="T0" fmla="*/ 0 w 3638"/>
                  <a:gd name="T1" fmla="*/ 0 h 1967"/>
                  <a:gd name="T2" fmla="*/ 0 w 3638"/>
                  <a:gd name="T3" fmla="*/ 0 h 1967"/>
                  <a:gd name="T4" fmla="*/ 0 w 3638"/>
                  <a:gd name="T5" fmla="*/ 0 h 1967"/>
                  <a:gd name="T6" fmla="*/ 0 w 3638"/>
                  <a:gd name="T7" fmla="*/ 0 h 1967"/>
                  <a:gd name="T8" fmla="*/ 0 w 3638"/>
                  <a:gd name="T9" fmla="*/ 0 h 1967"/>
                  <a:gd name="T10" fmla="*/ 0 w 3638"/>
                  <a:gd name="T11" fmla="*/ 0 h 1967"/>
                  <a:gd name="T12" fmla="*/ 0 w 3638"/>
                  <a:gd name="T13" fmla="*/ 0 h 1967"/>
                  <a:gd name="T14" fmla="*/ 0 w 3638"/>
                  <a:gd name="T15" fmla="*/ 0 h 1967"/>
                  <a:gd name="T16" fmla="*/ 0 w 3638"/>
                  <a:gd name="T17" fmla="*/ 0 h 19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8"/>
                  <a:gd name="T28" fmla="*/ 0 h 1967"/>
                  <a:gd name="T29" fmla="*/ 3638 w 3638"/>
                  <a:gd name="T30" fmla="*/ 1967 h 19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8" h="1967">
                    <a:moveTo>
                      <a:pt x="246" y="0"/>
                    </a:moveTo>
                    <a:cubicBezTo>
                      <a:pt x="110" y="0"/>
                      <a:pt x="0" y="110"/>
                      <a:pt x="0" y="246"/>
                    </a:cubicBezTo>
                    <a:lnTo>
                      <a:pt x="0" y="1721"/>
                    </a:lnTo>
                    <a:cubicBezTo>
                      <a:pt x="0" y="1857"/>
                      <a:pt x="110" y="1967"/>
                      <a:pt x="246" y="1967"/>
                    </a:cubicBezTo>
                    <a:lnTo>
                      <a:pt x="3392" y="1967"/>
                    </a:lnTo>
                    <a:cubicBezTo>
                      <a:pt x="3528" y="1967"/>
                      <a:pt x="3638" y="1857"/>
                      <a:pt x="3638" y="1721"/>
                    </a:cubicBezTo>
                    <a:lnTo>
                      <a:pt x="3638" y="246"/>
                    </a:lnTo>
                    <a:cubicBezTo>
                      <a:pt x="3638" y="110"/>
                      <a:pt x="3528" y="0"/>
                      <a:pt x="3392" y="0"/>
                    </a:cubicBezTo>
                    <a:lnTo>
                      <a:pt x="246" y="0"/>
                    </a:lnTo>
                    <a:close/>
                  </a:path>
                </a:pathLst>
              </a:custGeom>
              <a:solidFill>
                <a:srgbClr val="FFCCFF"/>
              </a:solidFill>
              <a:ln w="0">
                <a:solidFill>
                  <a:srgbClr val="000000"/>
                </a:solidFill>
                <a:round/>
                <a:headEnd/>
                <a:tailEnd/>
              </a:ln>
            </p:spPr>
            <p:txBody>
              <a:bodyPr/>
              <a:lstStyle/>
              <a:p>
                <a:endParaRPr lang="en-US"/>
              </a:p>
            </p:txBody>
          </p:sp>
          <p:sp>
            <p:nvSpPr>
              <p:cNvPr id="21836" name="Freeform 64"/>
              <p:cNvSpPr>
                <a:spLocks/>
              </p:cNvSpPr>
              <p:nvPr/>
            </p:nvSpPr>
            <p:spPr bwMode="auto">
              <a:xfrm>
                <a:off x="1792" y="3777"/>
                <a:ext cx="873" cy="397"/>
              </a:xfrm>
              <a:custGeom>
                <a:avLst/>
                <a:gdLst>
                  <a:gd name="T0" fmla="*/ 0 w 3638"/>
                  <a:gd name="T1" fmla="*/ 0 h 1967"/>
                  <a:gd name="T2" fmla="*/ 0 w 3638"/>
                  <a:gd name="T3" fmla="*/ 0 h 1967"/>
                  <a:gd name="T4" fmla="*/ 0 w 3638"/>
                  <a:gd name="T5" fmla="*/ 0 h 1967"/>
                  <a:gd name="T6" fmla="*/ 0 w 3638"/>
                  <a:gd name="T7" fmla="*/ 0 h 1967"/>
                  <a:gd name="T8" fmla="*/ 0 w 3638"/>
                  <a:gd name="T9" fmla="*/ 0 h 1967"/>
                  <a:gd name="T10" fmla="*/ 0 w 3638"/>
                  <a:gd name="T11" fmla="*/ 0 h 1967"/>
                  <a:gd name="T12" fmla="*/ 0 w 3638"/>
                  <a:gd name="T13" fmla="*/ 0 h 1967"/>
                  <a:gd name="T14" fmla="*/ 0 w 3638"/>
                  <a:gd name="T15" fmla="*/ 0 h 1967"/>
                  <a:gd name="T16" fmla="*/ 0 w 3638"/>
                  <a:gd name="T17" fmla="*/ 0 h 19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8"/>
                  <a:gd name="T28" fmla="*/ 0 h 1967"/>
                  <a:gd name="T29" fmla="*/ 3638 w 3638"/>
                  <a:gd name="T30" fmla="*/ 1967 h 19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8" h="1967">
                    <a:moveTo>
                      <a:pt x="246" y="0"/>
                    </a:moveTo>
                    <a:cubicBezTo>
                      <a:pt x="110" y="0"/>
                      <a:pt x="0" y="110"/>
                      <a:pt x="0" y="246"/>
                    </a:cubicBezTo>
                    <a:lnTo>
                      <a:pt x="0" y="1721"/>
                    </a:lnTo>
                    <a:cubicBezTo>
                      <a:pt x="0" y="1857"/>
                      <a:pt x="110" y="1967"/>
                      <a:pt x="246" y="1967"/>
                    </a:cubicBezTo>
                    <a:lnTo>
                      <a:pt x="3392" y="1967"/>
                    </a:lnTo>
                    <a:cubicBezTo>
                      <a:pt x="3528" y="1967"/>
                      <a:pt x="3638" y="1857"/>
                      <a:pt x="3638" y="1721"/>
                    </a:cubicBezTo>
                    <a:lnTo>
                      <a:pt x="3638" y="246"/>
                    </a:lnTo>
                    <a:cubicBezTo>
                      <a:pt x="3638" y="110"/>
                      <a:pt x="3528" y="0"/>
                      <a:pt x="3392" y="0"/>
                    </a:cubicBezTo>
                    <a:lnTo>
                      <a:pt x="246" y="0"/>
                    </a:lnTo>
                    <a:close/>
                  </a:path>
                </a:pathLst>
              </a:custGeom>
              <a:noFill/>
              <a:ln w="12700" cap="rnd">
                <a:solidFill>
                  <a:srgbClr val="C0504D"/>
                </a:solidFill>
                <a:miter lim="800000"/>
                <a:headEnd/>
                <a:tailEnd/>
              </a:ln>
            </p:spPr>
            <p:txBody>
              <a:bodyPr/>
              <a:lstStyle/>
              <a:p>
                <a:endParaRPr lang="en-US"/>
              </a:p>
            </p:txBody>
          </p:sp>
        </p:grpSp>
        <p:sp>
          <p:nvSpPr>
            <p:cNvPr id="21543" name="Rectangle 66"/>
            <p:cNvSpPr>
              <a:spLocks noChangeArrowheads="1"/>
            </p:cNvSpPr>
            <p:nvPr/>
          </p:nvSpPr>
          <p:spPr bwMode="auto">
            <a:xfrm>
              <a:off x="1995" y="3821"/>
              <a:ext cx="371" cy="107"/>
            </a:xfrm>
            <a:prstGeom prst="rect">
              <a:avLst/>
            </a:prstGeom>
            <a:noFill/>
            <a:ln w="9525">
              <a:noFill/>
              <a:miter lim="800000"/>
              <a:headEnd/>
              <a:tailEnd/>
            </a:ln>
          </p:spPr>
          <p:txBody>
            <a:bodyPr wrap="none" lIns="0" tIns="0" rIns="0" bIns="0">
              <a:spAutoFit/>
            </a:bodyPr>
            <a:lstStyle/>
            <a:p>
              <a:r>
                <a:rPr lang="en-US" sz="1100" b="1">
                  <a:solidFill>
                    <a:srgbClr val="000000"/>
                  </a:solidFill>
                </a:rPr>
                <a:t>RPJMD &amp; </a:t>
              </a:r>
              <a:endParaRPr lang="en-US"/>
            </a:p>
          </p:txBody>
        </p:sp>
        <p:sp>
          <p:nvSpPr>
            <p:cNvPr id="21544" name="Rectangle 67"/>
            <p:cNvSpPr>
              <a:spLocks noChangeArrowheads="1"/>
            </p:cNvSpPr>
            <p:nvPr/>
          </p:nvSpPr>
          <p:spPr bwMode="auto">
            <a:xfrm>
              <a:off x="2114" y="3926"/>
              <a:ext cx="169" cy="107"/>
            </a:xfrm>
            <a:prstGeom prst="rect">
              <a:avLst/>
            </a:prstGeom>
            <a:noFill/>
            <a:ln w="9525">
              <a:noFill/>
              <a:miter lim="800000"/>
              <a:headEnd/>
              <a:tailEnd/>
            </a:ln>
          </p:spPr>
          <p:txBody>
            <a:bodyPr wrap="none" lIns="0" tIns="0" rIns="0" bIns="0">
              <a:spAutoFit/>
            </a:bodyPr>
            <a:lstStyle/>
            <a:p>
              <a:r>
                <a:rPr lang="en-US" sz="1100" b="1">
                  <a:solidFill>
                    <a:srgbClr val="000000"/>
                  </a:solidFill>
                </a:rPr>
                <a:t>GUD</a:t>
              </a:r>
              <a:endParaRPr lang="en-US"/>
            </a:p>
          </p:txBody>
        </p:sp>
        <p:sp>
          <p:nvSpPr>
            <p:cNvPr id="21545" name="Rectangle 68"/>
            <p:cNvSpPr>
              <a:spLocks noChangeArrowheads="1"/>
            </p:cNvSpPr>
            <p:nvPr/>
          </p:nvSpPr>
          <p:spPr bwMode="auto">
            <a:xfrm>
              <a:off x="2122" y="4031"/>
              <a:ext cx="180" cy="107"/>
            </a:xfrm>
            <a:prstGeom prst="rect">
              <a:avLst/>
            </a:prstGeom>
            <a:noFill/>
            <a:ln w="9525">
              <a:noFill/>
              <a:miter lim="800000"/>
              <a:headEnd/>
              <a:tailEnd/>
            </a:ln>
          </p:spPr>
          <p:txBody>
            <a:bodyPr wrap="none" lIns="0" tIns="0" rIns="0" bIns="0">
              <a:spAutoFit/>
            </a:bodyPr>
            <a:lstStyle/>
            <a:p>
              <a:r>
                <a:rPr lang="en-US" sz="1100" b="1">
                  <a:solidFill>
                    <a:srgbClr val="000000"/>
                  </a:solidFill>
                </a:rPr>
                <a:t>(0,5)</a:t>
              </a:r>
              <a:endParaRPr lang="en-US"/>
            </a:p>
          </p:txBody>
        </p:sp>
        <p:sp>
          <p:nvSpPr>
            <p:cNvPr id="21546" name="Line 69"/>
            <p:cNvSpPr>
              <a:spLocks noChangeShapeType="1"/>
            </p:cNvSpPr>
            <p:nvPr/>
          </p:nvSpPr>
          <p:spPr bwMode="auto">
            <a:xfrm flipH="1">
              <a:off x="1701" y="3968"/>
              <a:ext cx="91" cy="1"/>
            </a:xfrm>
            <a:prstGeom prst="line">
              <a:avLst/>
            </a:prstGeom>
            <a:noFill/>
            <a:ln w="57150">
              <a:solidFill>
                <a:srgbClr val="000000"/>
              </a:solidFill>
              <a:round/>
              <a:headEnd/>
              <a:tailEnd/>
            </a:ln>
          </p:spPr>
          <p:txBody>
            <a:bodyPr/>
            <a:lstStyle/>
            <a:p>
              <a:endParaRPr lang="en-US"/>
            </a:p>
          </p:txBody>
        </p:sp>
        <p:sp>
          <p:nvSpPr>
            <p:cNvPr id="21547" name="Line 70"/>
            <p:cNvSpPr>
              <a:spLocks noChangeShapeType="1"/>
            </p:cNvSpPr>
            <p:nvPr/>
          </p:nvSpPr>
          <p:spPr bwMode="auto">
            <a:xfrm flipV="1">
              <a:off x="911" y="1507"/>
              <a:ext cx="1" cy="2061"/>
            </a:xfrm>
            <a:prstGeom prst="line">
              <a:avLst/>
            </a:prstGeom>
            <a:noFill/>
            <a:ln w="57150">
              <a:solidFill>
                <a:srgbClr val="000000"/>
              </a:solidFill>
              <a:round/>
              <a:headEnd/>
              <a:tailEnd/>
            </a:ln>
          </p:spPr>
          <p:txBody>
            <a:bodyPr/>
            <a:lstStyle/>
            <a:p>
              <a:endParaRPr lang="en-US"/>
            </a:p>
          </p:txBody>
        </p:sp>
        <p:grpSp>
          <p:nvGrpSpPr>
            <p:cNvPr id="11" name="Group 74"/>
            <p:cNvGrpSpPr>
              <a:grpSpLocks/>
            </p:cNvGrpSpPr>
            <p:nvPr/>
          </p:nvGrpSpPr>
          <p:grpSpPr bwMode="auto">
            <a:xfrm>
              <a:off x="2927" y="3494"/>
              <a:ext cx="734" cy="548"/>
              <a:chOff x="2927" y="3494"/>
              <a:chExt cx="734" cy="548"/>
            </a:xfrm>
          </p:grpSpPr>
          <p:sp>
            <p:nvSpPr>
              <p:cNvPr id="21831" name="Freeform 71"/>
              <p:cNvSpPr>
                <a:spLocks/>
              </p:cNvSpPr>
              <p:nvPr/>
            </p:nvSpPr>
            <p:spPr bwMode="auto">
              <a:xfrm>
                <a:off x="2935" y="3507"/>
                <a:ext cx="726" cy="535"/>
              </a:xfrm>
              <a:custGeom>
                <a:avLst/>
                <a:gdLst>
                  <a:gd name="T0" fmla="*/ 0 w 3025"/>
                  <a:gd name="T1" fmla="*/ 0 h 2645"/>
                  <a:gd name="T2" fmla="*/ 0 w 3025"/>
                  <a:gd name="T3" fmla="*/ 0 h 2645"/>
                  <a:gd name="T4" fmla="*/ 0 w 3025"/>
                  <a:gd name="T5" fmla="*/ 0 h 2645"/>
                  <a:gd name="T6" fmla="*/ 0 w 3025"/>
                  <a:gd name="T7" fmla="*/ 0 h 2645"/>
                  <a:gd name="T8" fmla="*/ 0 w 3025"/>
                  <a:gd name="T9" fmla="*/ 0 h 2645"/>
                  <a:gd name="T10" fmla="*/ 0 w 3025"/>
                  <a:gd name="T11" fmla="*/ 0 h 2645"/>
                  <a:gd name="T12" fmla="*/ 0 w 3025"/>
                  <a:gd name="T13" fmla="*/ 0 h 2645"/>
                  <a:gd name="T14" fmla="*/ 0 w 3025"/>
                  <a:gd name="T15" fmla="*/ 0 h 2645"/>
                  <a:gd name="T16" fmla="*/ 0 w 3025"/>
                  <a:gd name="T17" fmla="*/ 0 h 2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2645"/>
                  <a:gd name="T29" fmla="*/ 3025 w 3025"/>
                  <a:gd name="T30" fmla="*/ 2645 h 26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2645">
                    <a:moveTo>
                      <a:pt x="331" y="0"/>
                    </a:moveTo>
                    <a:cubicBezTo>
                      <a:pt x="148" y="0"/>
                      <a:pt x="0" y="148"/>
                      <a:pt x="0" y="330"/>
                    </a:cubicBezTo>
                    <a:lnTo>
                      <a:pt x="0" y="2315"/>
                    </a:lnTo>
                    <a:cubicBezTo>
                      <a:pt x="0" y="2497"/>
                      <a:pt x="148" y="2645"/>
                      <a:pt x="331" y="2645"/>
                    </a:cubicBezTo>
                    <a:lnTo>
                      <a:pt x="2694" y="2645"/>
                    </a:lnTo>
                    <a:cubicBezTo>
                      <a:pt x="2877" y="2645"/>
                      <a:pt x="3025" y="2497"/>
                      <a:pt x="3025" y="2315"/>
                    </a:cubicBezTo>
                    <a:lnTo>
                      <a:pt x="3025" y="330"/>
                    </a:lnTo>
                    <a:cubicBezTo>
                      <a:pt x="3025" y="148"/>
                      <a:pt x="2877" y="0"/>
                      <a:pt x="2694" y="0"/>
                    </a:cubicBezTo>
                    <a:lnTo>
                      <a:pt x="331" y="0"/>
                    </a:lnTo>
                    <a:close/>
                  </a:path>
                </a:pathLst>
              </a:custGeom>
              <a:solidFill>
                <a:srgbClr val="4E6128"/>
              </a:solidFill>
              <a:ln w="0">
                <a:solidFill>
                  <a:srgbClr val="000000"/>
                </a:solidFill>
                <a:round/>
                <a:headEnd/>
                <a:tailEnd/>
              </a:ln>
            </p:spPr>
            <p:txBody>
              <a:bodyPr/>
              <a:lstStyle/>
              <a:p>
                <a:endParaRPr lang="en-US"/>
              </a:p>
            </p:txBody>
          </p:sp>
          <p:sp>
            <p:nvSpPr>
              <p:cNvPr id="21832" name="Freeform 72"/>
              <p:cNvSpPr>
                <a:spLocks/>
              </p:cNvSpPr>
              <p:nvPr/>
            </p:nvSpPr>
            <p:spPr bwMode="auto">
              <a:xfrm>
                <a:off x="2927" y="3494"/>
                <a:ext cx="726" cy="534"/>
              </a:xfrm>
              <a:custGeom>
                <a:avLst/>
                <a:gdLst>
                  <a:gd name="T0" fmla="*/ 0 w 3025"/>
                  <a:gd name="T1" fmla="*/ 0 h 2646"/>
                  <a:gd name="T2" fmla="*/ 0 w 3025"/>
                  <a:gd name="T3" fmla="*/ 0 h 2646"/>
                  <a:gd name="T4" fmla="*/ 0 w 3025"/>
                  <a:gd name="T5" fmla="*/ 0 h 2646"/>
                  <a:gd name="T6" fmla="*/ 0 w 3025"/>
                  <a:gd name="T7" fmla="*/ 0 h 2646"/>
                  <a:gd name="T8" fmla="*/ 0 w 3025"/>
                  <a:gd name="T9" fmla="*/ 0 h 2646"/>
                  <a:gd name="T10" fmla="*/ 0 w 3025"/>
                  <a:gd name="T11" fmla="*/ 0 h 2646"/>
                  <a:gd name="T12" fmla="*/ 0 w 3025"/>
                  <a:gd name="T13" fmla="*/ 0 h 2646"/>
                  <a:gd name="T14" fmla="*/ 0 w 3025"/>
                  <a:gd name="T15" fmla="*/ 0 h 2646"/>
                  <a:gd name="T16" fmla="*/ 0 w 3025"/>
                  <a:gd name="T17" fmla="*/ 0 h 2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2646"/>
                  <a:gd name="T29" fmla="*/ 3025 w 3025"/>
                  <a:gd name="T30" fmla="*/ 2646 h 2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2646">
                    <a:moveTo>
                      <a:pt x="331" y="0"/>
                    </a:moveTo>
                    <a:cubicBezTo>
                      <a:pt x="149" y="0"/>
                      <a:pt x="0" y="148"/>
                      <a:pt x="0" y="331"/>
                    </a:cubicBezTo>
                    <a:lnTo>
                      <a:pt x="0" y="2315"/>
                    </a:lnTo>
                    <a:cubicBezTo>
                      <a:pt x="0" y="2498"/>
                      <a:pt x="149" y="2646"/>
                      <a:pt x="331" y="2646"/>
                    </a:cubicBezTo>
                    <a:lnTo>
                      <a:pt x="2695" y="2646"/>
                    </a:lnTo>
                    <a:cubicBezTo>
                      <a:pt x="2877" y="2646"/>
                      <a:pt x="3025" y="2498"/>
                      <a:pt x="3025" y="2315"/>
                    </a:cubicBezTo>
                    <a:lnTo>
                      <a:pt x="3025" y="331"/>
                    </a:lnTo>
                    <a:cubicBezTo>
                      <a:pt x="3025" y="148"/>
                      <a:pt x="2877" y="0"/>
                      <a:pt x="2695" y="0"/>
                    </a:cubicBezTo>
                    <a:lnTo>
                      <a:pt x="331" y="0"/>
                    </a:lnTo>
                    <a:close/>
                  </a:path>
                </a:pathLst>
              </a:custGeom>
              <a:solidFill>
                <a:srgbClr val="CCFF33"/>
              </a:solidFill>
              <a:ln w="0">
                <a:solidFill>
                  <a:srgbClr val="000000"/>
                </a:solidFill>
                <a:round/>
                <a:headEnd/>
                <a:tailEnd/>
              </a:ln>
            </p:spPr>
            <p:txBody>
              <a:bodyPr/>
              <a:lstStyle/>
              <a:p>
                <a:endParaRPr lang="en-US"/>
              </a:p>
            </p:txBody>
          </p:sp>
          <p:sp>
            <p:nvSpPr>
              <p:cNvPr id="21833" name="Freeform 73"/>
              <p:cNvSpPr>
                <a:spLocks/>
              </p:cNvSpPr>
              <p:nvPr/>
            </p:nvSpPr>
            <p:spPr bwMode="auto">
              <a:xfrm>
                <a:off x="2927" y="3494"/>
                <a:ext cx="726" cy="534"/>
              </a:xfrm>
              <a:custGeom>
                <a:avLst/>
                <a:gdLst>
                  <a:gd name="T0" fmla="*/ 0 w 3025"/>
                  <a:gd name="T1" fmla="*/ 0 h 2646"/>
                  <a:gd name="T2" fmla="*/ 0 w 3025"/>
                  <a:gd name="T3" fmla="*/ 0 h 2646"/>
                  <a:gd name="T4" fmla="*/ 0 w 3025"/>
                  <a:gd name="T5" fmla="*/ 0 h 2646"/>
                  <a:gd name="T6" fmla="*/ 0 w 3025"/>
                  <a:gd name="T7" fmla="*/ 0 h 2646"/>
                  <a:gd name="T8" fmla="*/ 0 w 3025"/>
                  <a:gd name="T9" fmla="*/ 0 h 2646"/>
                  <a:gd name="T10" fmla="*/ 0 w 3025"/>
                  <a:gd name="T11" fmla="*/ 0 h 2646"/>
                  <a:gd name="T12" fmla="*/ 0 w 3025"/>
                  <a:gd name="T13" fmla="*/ 0 h 2646"/>
                  <a:gd name="T14" fmla="*/ 0 w 3025"/>
                  <a:gd name="T15" fmla="*/ 0 h 2646"/>
                  <a:gd name="T16" fmla="*/ 0 w 3025"/>
                  <a:gd name="T17" fmla="*/ 0 h 2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2646"/>
                  <a:gd name="T29" fmla="*/ 3025 w 3025"/>
                  <a:gd name="T30" fmla="*/ 2646 h 2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2646">
                    <a:moveTo>
                      <a:pt x="331" y="0"/>
                    </a:moveTo>
                    <a:cubicBezTo>
                      <a:pt x="149" y="0"/>
                      <a:pt x="0" y="148"/>
                      <a:pt x="0" y="331"/>
                    </a:cubicBezTo>
                    <a:lnTo>
                      <a:pt x="0" y="2315"/>
                    </a:lnTo>
                    <a:cubicBezTo>
                      <a:pt x="0" y="2498"/>
                      <a:pt x="149" y="2646"/>
                      <a:pt x="331" y="2646"/>
                    </a:cubicBezTo>
                    <a:lnTo>
                      <a:pt x="2695" y="2646"/>
                    </a:lnTo>
                    <a:cubicBezTo>
                      <a:pt x="2877" y="2646"/>
                      <a:pt x="3025" y="2498"/>
                      <a:pt x="3025" y="2315"/>
                    </a:cubicBezTo>
                    <a:lnTo>
                      <a:pt x="3025" y="331"/>
                    </a:lnTo>
                    <a:cubicBezTo>
                      <a:pt x="3025" y="148"/>
                      <a:pt x="2877" y="0"/>
                      <a:pt x="2695" y="0"/>
                    </a:cubicBezTo>
                    <a:lnTo>
                      <a:pt x="331" y="0"/>
                    </a:lnTo>
                    <a:close/>
                  </a:path>
                </a:pathLst>
              </a:custGeom>
              <a:noFill/>
              <a:ln w="12700" cap="rnd">
                <a:solidFill>
                  <a:srgbClr val="9BBB59"/>
                </a:solidFill>
                <a:miter lim="800000"/>
                <a:headEnd/>
                <a:tailEnd/>
              </a:ln>
            </p:spPr>
            <p:txBody>
              <a:bodyPr/>
              <a:lstStyle/>
              <a:p>
                <a:endParaRPr lang="en-US"/>
              </a:p>
            </p:txBody>
          </p:sp>
        </p:grpSp>
        <p:sp>
          <p:nvSpPr>
            <p:cNvPr id="21549" name="Rectangle 75"/>
            <p:cNvSpPr>
              <a:spLocks noChangeArrowheads="1"/>
            </p:cNvSpPr>
            <p:nvPr/>
          </p:nvSpPr>
          <p:spPr bwMode="auto">
            <a:xfrm>
              <a:off x="3124" y="3543"/>
              <a:ext cx="247" cy="116"/>
            </a:xfrm>
            <a:prstGeom prst="rect">
              <a:avLst/>
            </a:prstGeom>
            <a:noFill/>
            <a:ln w="9525">
              <a:noFill/>
              <a:miter lim="800000"/>
              <a:headEnd/>
              <a:tailEnd/>
            </a:ln>
          </p:spPr>
          <p:txBody>
            <a:bodyPr wrap="none" lIns="0" tIns="0" rIns="0" bIns="0">
              <a:spAutoFit/>
            </a:bodyPr>
            <a:lstStyle/>
            <a:p>
              <a:r>
                <a:rPr lang="en-US" sz="1200" b="1">
                  <a:solidFill>
                    <a:srgbClr val="000000"/>
                  </a:solidFill>
                </a:rPr>
                <a:t>Aspek</a:t>
              </a:r>
              <a:endParaRPr lang="en-US"/>
            </a:p>
          </p:txBody>
        </p:sp>
        <p:sp>
          <p:nvSpPr>
            <p:cNvPr id="21550" name="Rectangle 76"/>
            <p:cNvSpPr>
              <a:spLocks noChangeArrowheads="1"/>
            </p:cNvSpPr>
            <p:nvPr/>
          </p:nvSpPr>
          <p:spPr bwMode="auto">
            <a:xfrm>
              <a:off x="3074" y="3656"/>
              <a:ext cx="361" cy="116"/>
            </a:xfrm>
            <a:prstGeom prst="rect">
              <a:avLst/>
            </a:prstGeom>
            <a:noFill/>
            <a:ln w="9525">
              <a:noFill/>
              <a:miter lim="800000"/>
              <a:headEnd/>
              <a:tailEnd/>
            </a:ln>
          </p:spPr>
          <p:txBody>
            <a:bodyPr wrap="none" lIns="0" tIns="0" rIns="0" bIns="0">
              <a:spAutoFit/>
            </a:bodyPr>
            <a:lstStyle/>
            <a:p>
              <a:r>
                <a:rPr lang="en-US" sz="1200" b="1">
                  <a:solidFill>
                    <a:srgbClr val="000000"/>
                  </a:solidFill>
                </a:rPr>
                <a:t>Capaian </a:t>
              </a:r>
              <a:endParaRPr lang="en-US"/>
            </a:p>
          </p:txBody>
        </p:sp>
        <p:sp>
          <p:nvSpPr>
            <p:cNvPr id="21551" name="Rectangle 77"/>
            <p:cNvSpPr>
              <a:spLocks noChangeArrowheads="1"/>
            </p:cNvSpPr>
            <p:nvPr/>
          </p:nvSpPr>
          <p:spPr bwMode="auto">
            <a:xfrm>
              <a:off x="3103" y="3769"/>
              <a:ext cx="292" cy="116"/>
            </a:xfrm>
            <a:prstGeom prst="rect">
              <a:avLst/>
            </a:prstGeom>
            <a:noFill/>
            <a:ln w="9525">
              <a:noFill/>
              <a:miter lim="800000"/>
              <a:headEnd/>
              <a:tailEnd/>
            </a:ln>
          </p:spPr>
          <p:txBody>
            <a:bodyPr wrap="none" lIns="0" tIns="0" rIns="0" bIns="0">
              <a:spAutoFit/>
            </a:bodyPr>
            <a:lstStyle/>
            <a:p>
              <a:r>
                <a:rPr lang="en-US" sz="1200" b="1">
                  <a:solidFill>
                    <a:srgbClr val="000000"/>
                  </a:solidFill>
                </a:rPr>
                <a:t>Kinerja</a:t>
              </a:r>
              <a:endParaRPr lang="en-US"/>
            </a:p>
          </p:txBody>
        </p:sp>
        <p:sp>
          <p:nvSpPr>
            <p:cNvPr id="21552" name="Rectangle 78"/>
            <p:cNvSpPr>
              <a:spLocks noChangeArrowheads="1"/>
            </p:cNvSpPr>
            <p:nvPr/>
          </p:nvSpPr>
          <p:spPr bwMode="auto">
            <a:xfrm>
              <a:off x="3149" y="3881"/>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(0,60</a:t>
              </a:r>
              <a:endParaRPr lang="en-US"/>
            </a:p>
          </p:txBody>
        </p:sp>
        <p:sp>
          <p:nvSpPr>
            <p:cNvPr id="21553" name="Rectangle 79"/>
            <p:cNvSpPr>
              <a:spLocks noChangeArrowheads="1"/>
            </p:cNvSpPr>
            <p:nvPr/>
          </p:nvSpPr>
          <p:spPr bwMode="auto">
            <a:xfrm>
              <a:off x="3400" y="3894"/>
              <a:ext cx="24" cy="97"/>
            </a:xfrm>
            <a:prstGeom prst="rect">
              <a:avLst/>
            </a:prstGeom>
            <a:noFill/>
            <a:ln w="9525">
              <a:noFill/>
              <a:miter lim="800000"/>
              <a:headEnd/>
              <a:tailEnd/>
            </a:ln>
          </p:spPr>
          <p:txBody>
            <a:bodyPr wrap="none" lIns="0" tIns="0" rIns="0" bIns="0">
              <a:spAutoFit/>
            </a:bodyPr>
            <a:lstStyle/>
            <a:p>
              <a:r>
                <a:rPr lang="en-US" sz="1000" b="1">
                  <a:solidFill>
                    <a:srgbClr val="000000"/>
                  </a:solidFill>
                </a:rPr>
                <a:t>)</a:t>
              </a:r>
              <a:endParaRPr lang="en-US"/>
            </a:p>
          </p:txBody>
        </p:sp>
        <p:grpSp>
          <p:nvGrpSpPr>
            <p:cNvPr id="12" name="Group 83"/>
            <p:cNvGrpSpPr>
              <a:grpSpLocks/>
            </p:cNvGrpSpPr>
            <p:nvPr/>
          </p:nvGrpSpPr>
          <p:grpSpPr bwMode="auto">
            <a:xfrm>
              <a:off x="3872" y="3828"/>
              <a:ext cx="791" cy="384"/>
              <a:chOff x="3872" y="3828"/>
              <a:chExt cx="791" cy="384"/>
            </a:xfrm>
          </p:grpSpPr>
          <p:sp>
            <p:nvSpPr>
              <p:cNvPr id="21828" name="Freeform 80"/>
              <p:cNvSpPr>
                <a:spLocks/>
              </p:cNvSpPr>
              <p:nvPr/>
            </p:nvSpPr>
            <p:spPr bwMode="auto">
              <a:xfrm>
                <a:off x="3880" y="3841"/>
                <a:ext cx="783" cy="371"/>
              </a:xfrm>
              <a:custGeom>
                <a:avLst/>
                <a:gdLst>
                  <a:gd name="T0" fmla="*/ 0 w 3263"/>
                  <a:gd name="T1" fmla="*/ 0 h 1833"/>
                  <a:gd name="T2" fmla="*/ 0 w 3263"/>
                  <a:gd name="T3" fmla="*/ 0 h 1833"/>
                  <a:gd name="T4" fmla="*/ 0 w 3263"/>
                  <a:gd name="T5" fmla="*/ 0 h 1833"/>
                  <a:gd name="T6" fmla="*/ 0 w 3263"/>
                  <a:gd name="T7" fmla="*/ 0 h 1833"/>
                  <a:gd name="T8" fmla="*/ 0 w 3263"/>
                  <a:gd name="T9" fmla="*/ 0 h 1833"/>
                  <a:gd name="T10" fmla="*/ 0 w 3263"/>
                  <a:gd name="T11" fmla="*/ 0 h 1833"/>
                  <a:gd name="T12" fmla="*/ 0 w 3263"/>
                  <a:gd name="T13" fmla="*/ 0 h 1833"/>
                  <a:gd name="T14" fmla="*/ 0 w 3263"/>
                  <a:gd name="T15" fmla="*/ 0 h 1833"/>
                  <a:gd name="T16" fmla="*/ 0 w 3263"/>
                  <a:gd name="T17" fmla="*/ 0 h 18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63"/>
                  <a:gd name="T28" fmla="*/ 0 h 1833"/>
                  <a:gd name="T29" fmla="*/ 3263 w 3263"/>
                  <a:gd name="T30" fmla="*/ 1833 h 18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63" h="1833">
                    <a:moveTo>
                      <a:pt x="229" y="0"/>
                    </a:moveTo>
                    <a:cubicBezTo>
                      <a:pt x="103" y="0"/>
                      <a:pt x="0" y="102"/>
                      <a:pt x="0" y="229"/>
                    </a:cubicBezTo>
                    <a:lnTo>
                      <a:pt x="0" y="1604"/>
                    </a:lnTo>
                    <a:cubicBezTo>
                      <a:pt x="0" y="1731"/>
                      <a:pt x="103" y="1833"/>
                      <a:pt x="229" y="1833"/>
                    </a:cubicBezTo>
                    <a:lnTo>
                      <a:pt x="3034" y="1833"/>
                    </a:lnTo>
                    <a:cubicBezTo>
                      <a:pt x="3160" y="1833"/>
                      <a:pt x="3263" y="1731"/>
                      <a:pt x="3263" y="1604"/>
                    </a:cubicBezTo>
                    <a:lnTo>
                      <a:pt x="3263" y="229"/>
                    </a:lnTo>
                    <a:cubicBezTo>
                      <a:pt x="3263" y="102"/>
                      <a:pt x="3160" y="0"/>
                      <a:pt x="3034" y="0"/>
                    </a:cubicBezTo>
                    <a:lnTo>
                      <a:pt x="229" y="0"/>
                    </a:lnTo>
                    <a:close/>
                  </a:path>
                </a:pathLst>
              </a:custGeom>
              <a:solidFill>
                <a:srgbClr val="4E6128"/>
              </a:solidFill>
              <a:ln w="0">
                <a:solidFill>
                  <a:srgbClr val="000000"/>
                </a:solidFill>
                <a:round/>
                <a:headEnd/>
                <a:tailEnd/>
              </a:ln>
            </p:spPr>
            <p:txBody>
              <a:bodyPr/>
              <a:lstStyle/>
              <a:p>
                <a:endParaRPr lang="en-US"/>
              </a:p>
            </p:txBody>
          </p:sp>
          <p:sp>
            <p:nvSpPr>
              <p:cNvPr id="21829" name="Freeform 81"/>
              <p:cNvSpPr>
                <a:spLocks/>
              </p:cNvSpPr>
              <p:nvPr/>
            </p:nvSpPr>
            <p:spPr bwMode="auto">
              <a:xfrm>
                <a:off x="3872" y="3828"/>
                <a:ext cx="783" cy="370"/>
              </a:xfrm>
              <a:custGeom>
                <a:avLst/>
                <a:gdLst>
                  <a:gd name="T0" fmla="*/ 0 w 3262"/>
                  <a:gd name="T1" fmla="*/ 0 h 1833"/>
                  <a:gd name="T2" fmla="*/ 0 w 3262"/>
                  <a:gd name="T3" fmla="*/ 0 h 1833"/>
                  <a:gd name="T4" fmla="*/ 0 w 3262"/>
                  <a:gd name="T5" fmla="*/ 0 h 1833"/>
                  <a:gd name="T6" fmla="*/ 0 w 3262"/>
                  <a:gd name="T7" fmla="*/ 0 h 1833"/>
                  <a:gd name="T8" fmla="*/ 0 w 3262"/>
                  <a:gd name="T9" fmla="*/ 0 h 1833"/>
                  <a:gd name="T10" fmla="*/ 0 w 3262"/>
                  <a:gd name="T11" fmla="*/ 0 h 1833"/>
                  <a:gd name="T12" fmla="*/ 0 w 3262"/>
                  <a:gd name="T13" fmla="*/ 0 h 1833"/>
                  <a:gd name="T14" fmla="*/ 0 w 3262"/>
                  <a:gd name="T15" fmla="*/ 0 h 1833"/>
                  <a:gd name="T16" fmla="*/ 0 w 3262"/>
                  <a:gd name="T17" fmla="*/ 0 h 18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62"/>
                  <a:gd name="T28" fmla="*/ 0 h 1833"/>
                  <a:gd name="T29" fmla="*/ 3262 w 3262"/>
                  <a:gd name="T30" fmla="*/ 1833 h 18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62" h="1833">
                    <a:moveTo>
                      <a:pt x="229" y="0"/>
                    </a:moveTo>
                    <a:cubicBezTo>
                      <a:pt x="103" y="0"/>
                      <a:pt x="0" y="103"/>
                      <a:pt x="0" y="229"/>
                    </a:cubicBezTo>
                    <a:lnTo>
                      <a:pt x="0" y="1604"/>
                    </a:lnTo>
                    <a:cubicBezTo>
                      <a:pt x="0" y="1731"/>
                      <a:pt x="103" y="1833"/>
                      <a:pt x="229" y="1833"/>
                    </a:cubicBezTo>
                    <a:lnTo>
                      <a:pt x="3033" y="1833"/>
                    </a:lnTo>
                    <a:cubicBezTo>
                      <a:pt x="3160" y="1833"/>
                      <a:pt x="3262" y="1731"/>
                      <a:pt x="3262" y="1604"/>
                    </a:cubicBezTo>
                    <a:lnTo>
                      <a:pt x="3262" y="229"/>
                    </a:lnTo>
                    <a:cubicBezTo>
                      <a:pt x="3262" y="103"/>
                      <a:pt x="3160" y="0"/>
                      <a:pt x="3033" y="0"/>
                    </a:cubicBezTo>
                    <a:lnTo>
                      <a:pt x="229" y="0"/>
                    </a:lnTo>
                    <a:close/>
                  </a:path>
                </a:pathLst>
              </a:custGeom>
              <a:solidFill>
                <a:srgbClr val="FFFF66"/>
              </a:solidFill>
              <a:ln w="0">
                <a:solidFill>
                  <a:srgbClr val="000000"/>
                </a:solidFill>
                <a:round/>
                <a:headEnd/>
                <a:tailEnd/>
              </a:ln>
            </p:spPr>
            <p:txBody>
              <a:bodyPr/>
              <a:lstStyle/>
              <a:p>
                <a:endParaRPr lang="en-US"/>
              </a:p>
            </p:txBody>
          </p:sp>
          <p:sp>
            <p:nvSpPr>
              <p:cNvPr id="21830" name="Freeform 82"/>
              <p:cNvSpPr>
                <a:spLocks/>
              </p:cNvSpPr>
              <p:nvPr/>
            </p:nvSpPr>
            <p:spPr bwMode="auto">
              <a:xfrm>
                <a:off x="3872" y="3828"/>
                <a:ext cx="783" cy="370"/>
              </a:xfrm>
              <a:custGeom>
                <a:avLst/>
                <a:gdLst>
                  <a:gd name="T0" fmla="*/ 0 w 3262"/>
                  <a:gd name="T1" fmla="*/ 0 h 1833"/>
                  <a:gd name="T2" fmla="*/ 0 w 3262"/>
                  <a:gd name="T3" fmla="*/ 0 h 1833"/>
                  <a:gd name="T4" fmla="*/ 0 w 3262"/>
                  <a:gd name="T5" fmla="*/ 0 h 1833"/>
                  <a:gd name="T6" fmla="*/ 0 w 3262"/>
                  <a:gd name="T7" fmla="*/ 0 h 1833"/>
                  <a:gd name="T8" fmla="*/ 0 w 3262"/>
                  <a:gd name="T9" fmla="*/ 0 h 1833"/>
                  <a:gd name="T10" fmla="*/ 0 w 3262"/>
                  <a:gd name="T11" fmla="*/ 0 h 1833"/>
                  <a:gd name="T12" fmla="*/ 0 w 3262"/>
                  <a:gd name="T13" fmla="*/ 0 h 1833"/>
                  <a:gd name="T14" fmla="*/ 0 w 3262"/>
                  <a:gd name="T15" fmla="*/ 0 h 1833"/>
                  <a:gd name="T16" fmla="*/ 0 w 3262"/>
                  <a:gd name="T17" fmla="*/ 0 h 18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62"/>
                  <a:gd name="T28" fmla="*/ 0 h 1833"/>
                  <a:gd name="T29" fmla="*/ 3262 w 3262"/>
                  <a:gd name="T30" fmla="*/ 1833 h 18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62" h="1833">
                    <a:moveTo>
                      <a:pt x="229" y="0"/>
                    </a:moveTo>
                    <a:cubicBezTo>
                      <a:pt x="103" y="0"/>
                      <a:pt x="0" y="103"/>
                      <a:pt x="0" y="229"/>
                    </a:cubicBezTo>
                    <a:lnTo>
                      <a:pt x="0" y="1604"/>
                    </a:lnTo>
                    <a:cubicBezTo>
                      <a:pt x="0" y="1731"/>
                      <a:pt x="103" y="1833"/>
                      <a:pt x="229" y="1833"/>
                    </a:cubicBezTo>
                    <a:lnTo>
                      <a:pt x="3033" y="1833"/>
                    </a:lnTo>
                    <a:cubicBezTo>
                      <a:pt x="3160" y="1833"/>
                      <a:pt x="3262" y="1731"/>
                      <a:pt x="3262" y="1604"/>
                    </a:cubicBezTo>
                    <a:lnTo>
                      <a:pt x="3262" y="229"/>
                    </a:lnTo>
                    <a:cubicBezTo>
                      <a:pt x="3262" y="103"/>
                      <a:pt x="3160" y="0"/>
                      <a:pt x="3033" y="0"/>
                    </a:cubicBezTo>
                    <a:lnTo>
                      <a:pt x="229" y="0"/>
                    </a:lnTo>
                    <a:close/>
                  </a:path>
                </a:pathLst>
              </a:custGeom>
              <a:noFill/>
              <a:ln w="12700" cap="rnd">
                <a:solidFill>
                  <a:srgbClr val="9BBB59"/>
                </a:solidFill>
                <a:miter lim="800000"/>
                <a:headEnd/>
                <a:tailEnd/>
              </a:ln>
            </p:spPr>
            <p:txBody>
              <a:bodyPr/>
              <a:lstStyle/>
              <a:p>
                <a:endParaRPr lang="en-US"/>
              </a:p>
            </p:txBody>
          </p:sp>
        </p:grpSp>
        <p:sp>
          <p:nvSpPr>
            <p:cNvPr id="21555" name="Rectangle 84"/>
            <p:cNvSpPr>
              <a:spLocks noChangeArrowheads="1"/>
            </p:cNvSpPr>
            <p:nvPr/>
          </p:nvSpPr>
          <p:spPr bwMode="auto">
            <a:xfrm>
              <a:off x="4072" y="3871"/>
              <a:ext cx="292" cy="116"/>
            </a:xfrm>
            <a:prstGeom prst="rect">
              <a:avLst/>
            </a:prstGeom>
            <a:noFill/>
            <a:ln w="9525">
              <a:noFill/>
              <a:miter lim="800000"/>
              <a:headEnd/>
              <a:tailEnd/>
            </a:ln>
          </p:spPr>
          <p:txBody>
            <a:bodyPr wrap="none" lIns="0" tIns="0" rIns="0" bIns="0">
              <a:spAutoFit/>
            </a:bodyPr>
            <a:lstStyle/>
            <a:p>
              <a:r>
                <a:rPr lang="en-US" sz="1200" b="1">
                  <a:solidFill>
                    <a:srgbClr val="000000"/>
                  </a:solidFill>
                </a:rPr>
                <a:t>Urusan</a:t>
              </a:r>
              <a:endParaRPr lang="en-US"/>
            </a:p>
          </p:txBody>
        </p:sp>
        <p:sp>
          <p:nvSpPr>
            <p:cNvPr id="21556" name="Rectangle 85"/>
            <p:cNvSpPr>
              <a:spLocks noChangeArrowheads="1"/>
            </p:cNvSpPr>
            <p:nvPr/>
          </p:nvSpPr>
          <p:spPr bwMode="auto">
            <a:xfrm>
              <a:off x="4082" y="3984"/>
              <a:ext cx="278" cy="116"/>
            </a:xfrm>
            <a:prstGeom prst="rect">
              <a:avLst/>
            </a:prstGeom>
            <a:noFill/>
            <a:ln w="9525">
              <a:noFill/>
              <a:miter lim="800000"/>
              <a:headEnd/>
              <a:tailEnd/>
            </a:ln>
          </p:spPr>
          <p:txBody>
            <a:bodyPr wrap="none" lIns="0" tIns="0" rIns="0" bIns="0">
              <a:spAutoFit/>
            </a:bodyPr>
            <a:lstStyle/>
            <a:p>
              <a:r>
                <a:rPr lang="en-US" sz="1200" b="1">
                  <a:solidFill>
                    <a:srgbClr val="000000"/>
                  </a:solidFill>
                </a:rPr>
                <a:t>Pilihan</a:t>
              </a:r>
              <a:endParaRPr lang="en-US"/>
            </a:p>
          </p:txBody>
        </p:sp>
        <p:sp>
          <p:nvSpPr>
            <p:cNvPr id="21557" name="Rectangle 86"/>
            <p:cNvSpPr>
              <a:spLocks noChangeArrowheads="1"/>
            </p:cNvSpPr>
            <p:nvPr/>
          </p:nvSpPr>
          <p:spPr bwMode="auto">
            <a:xfrm>
              <a:off x="4120" y="4097"/>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sp>
          <p:nvSpPr>
            <p:cNvPr id="21558" name="Rectangle 87"/>
            <p:cNvSpPr>
              <a:spLocks noChangeArrowheads="1"/>
            </p:cNvSpPr>
            <p:nvPr/>
          </p:nvSpPr>
          <p:spPr bwMode="auto">
            <a:xfrm>
              <a:off x="4157" y="4097"/>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0,20)</a:t>
              </a:r>
              <a:endParaRPr lang="en-US"/>
            </a:p>
          </p:txBody>
        </p:sp>
        <p:grpSp>
          <p:nvGrpSpPr>
            <p:cNvPr id="13" name="Group 91"/>
            <p:cNvGrpSpPr>
              <a:grpSpLocks/>
            </p:cNvGrpSpPr>
            <p:nvPr/>
          </p:nvGrpSpPr>
          <p:grpSpPr bwMode="auto">
            <a:xfrm>
              <a:off x="1015" y="1340"/>
              <a:ext cx="632" cy="391"/>
              <a:chOff x="1015" y="1340"/>
              <a:chExt cx="632" cy="391"/>
            </a:xfrm>
          </p:grpSpPr>
          <p:sp>
            <p:nvSpPr>
              <p:cNvPr id="21825" name="Freeform 88"/>
              <p:cNvSpPr>
                <a:spLocks/>
              </p:cNvSpPr>
              <p:nvPr/>
            </p:nvSpPr>
            <p:spPr bwMode="auto">
              <a:xfrm>
                <a:off x="1023" y="1353"/>
                <a:ext cx="624" cy="378"/>
              </a:xfrm>
              <a:custGeom>
                <a:avLst/>
                <a:gdLst>
                  <a:gd name="T0" fmla="*/ 0 w 5200"/>
                  <a:gd name="T1" fmla="*/ 0 h 3741"/>
                  <a:gd name="T2" fmla="*/ 0 w 5200"/>
                  <a:gd name="T3" fmla="*/ 0 h 3741"/>
                  <a:gd name="T4" fmla="*/ 0 w 5200"/>
                  <a:gd name="T5" fmla="*/ 0 h 3741"/>
                  <a:gd name="T6" fmla="*/ 0 w 5200"/>
                  <a:gd name="T7" fmla="*/ 0 h 3741"/>
                  <a:gd name="T8" fmla="*/ 0 w 5200"/>
                  <a:gd name="T9" fmla="*/ 0 h 3741"/>
                  <a:gd name="T10" fmla="*/ 0 w 5200"/>
                  <a:gd name="T11" fmla="*/ 0 h 3741"/>
                  <a:gd name="T12" fmla="*/ 0 w 5200"/>
                  <a:gd name="T13" fmla="*/ 0 h 3741"/>
                  <a:gd name="T14" fmla="*/ 0 w 5200"/>
                  <a:gd name="T15" fmla="*/ 0 h 3741"/>
                  <a:gd name="T16" fmla="*/ 0 w 5200"/>
                  <a:gd name="T17" fmla="*/ 0 h 37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0"/>
                  <a:gd name="T28" fmla="*/ 0 h 3741"/>
                  <a:gd name="T29" fmla="*/ 5200 w 5200"/>
                  <a:gd name="T30" fmla="*/ 3741 h 37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0" h="3741">
                    <a:moveTo>
                      <a:pt x="468" y="0"/>
                    </a:moveTo>
                    <a:cubicBezTo>
                      <a:pt x="209" y="0"/>
                      <a:pt x="0" y="209"/>
                      <a:pt x="0" y="468"/>
                    </a:cubicBezTo>
                    <a:lnTo>
                      <a:pt x="0" y="3274"/>
                    </a:lnTo>
                    <a:cubicBezTo>
                      <a:pt x="0" y="3532"/>
                      <a:pt x="209" y="3741"/>
                      <a:pt x="468" y="3741"/>
                    </a:cubicBezTo>
                    <a:lnTo>
                      <a:pt x="4732" y="3741"/>
                    </a:lnTo>
                    <a:cubicBezTo>
                      <a:pt x="4990" y="3741"/>
                      <a:pt x="5200" y="3532"/>
                      <a:pt x="5200" y="3274"/>
                    </a:cubicBezTo>
                    <a:lnTo>
                      <a:pt x="5200" y="468"/>
                    </a:lnTo>
                    <a:cubicBezTo>
                      <a:pt x="5200" y="209"/>
                      <a:pt x="4990" y="0"/>
                      <a:pt x="4732" y="0"/>
                    </a:cubicBezTo>
                    <a:lnTo>
                      <a:pt x="468" y="0"/>
                    </a:lnTo>
                    <a:close/>
                  </a:path>
                </a:pathLst>
              </a:custGeom>
              <a:solidFill>
                <a:srgbClr val="3F3151"/>
              </a:solidFill>
              <a:ln w="0">
                <a:solidFill>
                  <a:srgbClr val="000000"/>
                </a:solidFill>
                <a:round/>
                <a:headEnd/>
                <a:tailEnd/>
              </a:ln>
            </p:spPr>
            <p:txBody>
              <a:bodyPr/>
              <a:lstStyle/>
              <a:p>
                <a:endParaRPr lang="en-US"/>
              </a:p>
            </p:txBody>
          </p:sp>
          <p:sp>
            <p:nvSpPr>
              <p:cNvPr id="21826" name="Freeform 89"/>
              <p:cNvSpPr>
                <a:spLocks/>
              </p:cNvSpPr>
              <p:nvPr/>
            </p:nvSpPr>
            <p:spPr bwMode="auto">
              <a:xfrm>
                <a:off x="1015" y="1340"/>
                <a:ext cx="624" cy="378"/>
              </a:xfrm>
              <a:custGeom>
                <a:avLst/>
                <a:gdLst>
                  <a:gd name="T0" fmla="*/ 0 w 5200"/>
                  <a:gd name="T1" fmla="*/ 0 h 3742"/>
                  <a:gd name="T2" fmla="*/ 0 w 5200"/>
                  <a:gd name="T3" fmla="*/ 0 h 3742"/>
                  <a:gd name="T4" fmla="*/ 0 w 5200"/>
                  <a:gd name="T5" fmla="*/ 0 h 3742"/>
                  <a:gd name="T6" fmla="*/ 0 w 5200"/>
                  <a:gd name="T7" fmla="*/ 0 h 3742"/>
                  <a:gd name="T8" fmla="*/ 0 w 5200"/>
                  <a:gd name="T9" fmla="*/ 0 h 3742"/>
                  <a:gd name="T10" fmla="*/ 0 w 5200"/>
                  <a:gd name="T11" fmla="*/ 0 h 3742"/>
                  <a:gd name="T12" fmla="*/ 0 w 5200"/>
                  <a:gd name="T13" fmla="*/ 0 h 3742"/>
                  <a:gd name="T14" fmla="*/ 0 w 5200"/>
                  <a:gd name="T15" fmla="*/ 0 h 3742"/>
                  <a:gd name="T16" fmla="*/ 0 w 5200"/>
                  <a:gd name="T17" fmla="*/ 0 h 37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0"/>
                  <a:gd name="T28" fmla="*/ 0 h 3742"/>
                  <a:gd name="T29" fmla="*/ 5200 w 5200"/>
                  <a:gd name="T30" fmla="*/ 3742 h 37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0" h="3742">
                    <a:moveTo>
                      <a:pt x="468" y="0"/>
                    </a:moveTo>
                    <a:cubicBezTo>
                      <a:pt x="210" y="0"/>
                      <a:pt x="0" y="210"/>
                      <a:pt x="0" y="468"/>
                    </a:cubicBezTo>
                    <a:lnTo>
                      <a:pt x="0" y="3274"/>
                    </a:lnTo>
                    <a:cubicBezTo>
                      <a:pt x="0" y="3533"/>
                      <a:pt x="210" y="3742"/>
                      <a:pt x="468" y="3742"/>
                    </a:cubicBezTo>
                    <a:lnTo>
                      <a:pt x="4732" y="3742"/>
                    </a:lnTo>
                    <a:cubicBezTo>
                      <a:pt x="4991" y="3742"/>
                      <a:pt x="5200" y="3533"/>
                      <a:pt x="5200" y="3274"/>
                    </a:cubicBezTo>
                    <a:lnTo>
                      <a:pt x="5200" y="468"/>
                    </a:lnTo>
                    <a:cubicBezTo>
                      <a:pt x="5200" y="210"/>
                      <a:pt x="4991" y="0"/>
                      <a:pt x="4732" y="0"/>
                    </a:cubicBezTo>
                    <a:lnTo>
                      <a:pt x="468" y="0"/>
                    </a:lnTo>
                    <a:close/>
                  </a:path>
                </a:pathLst>
              </a:custGeom>
              <a:solidFill>
                <a:srgbClr val="99CCFF"/>
              </a:solidFill>
              <a:ln w="0">
                <a:solidFill>
                  <a:srgbClr val="000000"/>
                </a:solidFill>
                <a:round/>
                <a:headEnd/>
                <a:tailEnd/>
              </a:ln>
            </p:spPr>
            <p:txBody>
              <a:bodyPr/>
              <a:lstStyle/>
              <a:p>
                <a:endParaRPr lang="en-US"/>
              </a:p>
            </p:txBody>
          </p:sp>
          <p:sp>
            <p:nvSpPr>
              <p:cNvPr id="21827" name="Freeform 90"/>
              <p:cNvSpPr>
                <a:spLocks/>
              </p:cNvSpPr>
              <p:nvPr/>
            </p:nvSpPr>
            <p:spPr bwMode="auto">
              <a:xfrm>
                <a:off x="1015" y="1340"/>
                <a:ext cx="624" cy="378"/>
              </a:xfrm>
              <a:custGeom>
                <a:avLst/>
                <a:gdLst>
                  <a:gd name="T0" fmla="*/ 0 w 5200"/>
                  <a:gd name="T1" fmla="*/ 0 h 3742"/>
                  <a:gd name="T2" fmla="*/ 0 w 5200"/>
                  <a:gd name="T3" fmla="*/ 0 h 3742"/>
                  <a:gd name="T4" fmla="*/ 0 w 5200"/>
                  <a:gd name="T5" fmla="*/ 0 h 3742"/>
                  <a:gd name="T6" fmla="*/ 0 w 5200"/>
                  <a:gd name="T7" fmla="*/ 0 h 3742"/>
                  <a:gd name="T8" fmla="*/ 0 w 5200"/>
                  <a:gd name="T9" fmla="*/ 0 h 3742"/>
                  <a:gd name="T10" fmla="*/ 0 w 5200"/>
                  <a:gd name="T11" fmla="*/ 0 h 3742"/>
                  <a:gd name="T12" fmla="*/ 0 w 5200"/>
                  <a:gd name="T13" fmla="*/ 0 h 3742"/>
                  <a:gd name="T14" fmla="*/ 0 w 5200"/>
                  <a:gd name="T15" fmla="*/ 0 h 3742"/>
                  <a:gd name="T16" fmla="*/ 0 w 5200"/>
                  <a:gd name="T17" fmla="*/ 0 h 37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0"/>
                  <a:gd name="T28" fmla="*/ 0 h 3742"/>
                  <a:gd name="T29" fmla="*/ 5200 w 5200"/>
                  <a:gd name="T30" fmla="*/ 3742 h 37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0" h="3742">
                    <a:moveTo>
                      <a:pt x="468" y="0"/>
                    </a:moveTo>
                    <a:cubicBezTo>
                      <a:pt x="210" y="0"/>
                      <a:pt x="0" y="210"/>
                      <a:pt x="0" y="468"/>
                    </a:cubicBezTo>
                    <a:lnTo>
                      <a:pt x="0" y="3274"/>
                    </a:lnTo>
                    <a:cubicBezTo>
                      <a:pt x="0" y="3533"/>
                      <a:pt x="210" y="3742"/>
                      <a:pt x="468" y="3742"/>
                    </a:cubicBezTo>
                    <a:lnTo>
                      <a:pt x="4732" y="3742"/>
                    </a:lnTo>
                    <a:cubicBezTo>
                      <a:pt x="4991" y="3742"/>
                      <a:pt x="5200" y="3533"/>
                      <a:pt x="5200" y="3274"/>
                    </a:cubicBezTo>
                    <a:lnTo>
                      <a:pt x="5200" y="468"/>
                    </a:lnTo>
                    <a:cubicBezTo>
                      <a:pt x="5200" y="210"/>
                      <a:pt x="4991" y="0"/>
                      <a:pt x="4732" y="0"/>
                    </a:cubicBezTo>
                    <a:lnTo>
                      <a:pt x="468" y="0"/>
                    </a:lnTo>
                    <a:close/>
                  </a:path>
                </a:pathLst>
              </a:custGeom>
              <a:noFill/>
              <a:ln w="12700" cap="rnd">
                <a:solidFill>
                  <a:srgbClr val="8064A2"/>
                </a:solidFill>
                <a:miter lim="800000"/>
                <a:headEnd/>
                <a:tailEnd/>
              </a:ln>
            </p:spPr>
            <p:txBody>
              <a:bodyPr/>
              <a:lstStyle/>
              <a:p>
                <a:endParaRPr lang="en-US"/>
              </a:p>
            </p:txBody>
          </p:sp>
        </p:grpSp>
        <p:sp>
          <p:nvSpPr>
            <p:cNvPr id="21560" name="Rectangle 92"/>
            <p:cNvSpPr>
              <a:spLocks noChangeArrowheads="1"/>
            </p:cNvSpPr>
            <p:nvPr/>
          </p:nvSpPr>
          <p:spPr bwMode="auto">
            <a:xfrm>
              <a:off x="1233" y="1384"/>
              <a:ext cx="141" cy="116"/>
            </a:xfrm>
            <a:prstGeom prst="rect">
              <a:avLst/>
            </a:prstGeom>
            <a:noFill/>
            <a:ln w="9525">
              <a:noFill/>
              <a:miter lim="800000"/>
              <a:headEnd/>
              <a:tailEnd/>
            </a:ln>
          </p:spPr>
          <p:txBody>
            <a:bodyPr wrap="none" lIns="0" tIns="0" rIns="0" bIns="0">
              <a:spAutoFit/>
            </a:bodyPr>
            <a:lstStyle/>
            <a:p>
              <a:r>
                <a:rPr lang="en-US" sz="1200" b="1">
                  <a:solidFill>
                    <a:srgbClr val="000000"/>
                  </a:solidFill>
                </a:rPr>
                <a:t>ICK</a:t>
              </a:r>
              <a:endParaRPr lang="en-US"/>
            </a:p>
          </p:txBody>
        </p:sp>
        <p:sp>
          <p:nvSpPr>
            <p:cNvPr id="21561" name="Rectangle 93"/>
            <p:cNvSpPr>
              <a:spLocks noChangeArrowheads="1"/>
            </p:cNvSpPr>
            <p:nvPr/>
          </p:nvSpPr>
          <p:spPr bwMode="auto">
            <a:xfrm>
              <a:off x="1215" y="1496"/>
              <a:ext cx="250" cy="116"/>
            </a:xfrm>
            <a:prstGeom prst="rect">
              <a:avLst/>
            </a:prstGeom>
            <a:noFill/>
            <a:ln w="9525">
              <a:noFill/>
              <a:miter lim="800000"/>
              <a:headEnd/>
              <a:tailEnd/>
            </a:ln>
          </p:spPr>
          <p:txBody>
            <a:bodyPr wrap="none" lIns="0" tIns="0" rIns="0" bIns="0">
              <a:spAutoFit/>
            </a:bodyPr>
            <a:lstStyle/>
            <a:p>
              <a:r>
                <a:rPr lang="en-US" sz="1200" b="1">
                  <a:solidFill>
                    <a:srgbClr val="000000"/>
                  </a:solidFill>
                </a:rPr>
                <a:t>(0,95)</a:t>
              </a:r>
              <a:endParaRPr lang="en-US"/>
            </a:p>
          </p:txBody>
        </p:sp>
        <p:grpSp>
          <p:nvGrpSpPr>
            <p:cNvPr id="14" name="Group 97"/>
            <p:cNvGrpSpPr>
              <a:grpSpLocks/>
            </p:cNvGrpSpPr>
            <p:nvPr/>
          </p:nvGrpSpPr>
          <p:grpSpPr bwMode="auto">
            <a:xfrm>
              <a:off x="1823" y="820"/>
              <a:ext cx="824" cy="529"/>
              <a:chOff x="1823" y="820"/>
              <a:chExt cx="824" cy="529"/>
            </a:xfrm>
          </p:grpSpPr>
          <p:sp>
            <p:nvSpPr>
              <p:cNvPr id="21822" name="Freeform 94"/>
              <p:cNvSpPr>
                <a:spLocks/>
              </p:cNvSpPr>
              <p:nvPr/>
            </p:nvSpPr>
            <p:spPr bwMode="auto">
              <a:xfrm>
                <a:off x="1831" y="834"/>
                <a:ext cx="816" cy="515"/>
              </a:xfrm>
              <a:custGeom>
                <a:avLst/>
                <a:gdLst>
                  <a:gd name="T0" fmla="*/ 0 w 6800"/>
                  <a:gd name="T1" fmla="*/ 0 h 5100"/>
                  <a:gd name="T2" fmla="*/ 0 w 6800"/>
                  <a:gd name="T3" fmla="*/ 0 h 5100"/>
                  <a:gd name="T4" fmla="*/ 0 w 6800"/>
                  <a:gd name="T5" fmla="*/ 0 h 5100"/>
                  <a:gd name="T6" fmla="*/ 0 w 6800"/>
                  <a:gd name="T7" fmla="*/ 0 h 5100"/>
                  <a:gd name="T8" fmla="*/ 0 w 6800"/>
                  <a:gd name="T9" fmla="*/ 0 h 5100"/>
                  <a:gd name="T10" fmla="*/ 0 w 6800"/>
                  <a:gd name="T11" fmla="*/ 0 h 5100"/>
                  <a:gd name="T12" fmla="*/ 0 w 6800"/>
                  <a:gd name="T13" fmla="*/ 0 h 5100"/>
                  <a:gd name="T14" fmla="*/ 0 w 6800"/>
                  <a:gd name="T15" fmla="*/ 0 h 5100"/>
                  <a:gd name="T16" fmla="*/ 0 w 6800"/>
                  <a:gd name="T17" fmla="*/ 0 h 5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00"/>
                  <a:gd name="T28" fmla="*/ 0 h 5100"/>
                  <a:gd name="T29" fmla="*/ 6800 w 6800"/>
                  <a:gd name="T30" fmla="*/ 5100 h 5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00" h="5100">
                    <a:moveTo>
                      <a:pt x="638" y="0"/>
                    </a:moveTo>
                    <a:cubicBezTo>
                      <a:pt x="286" y="0"/>
                      <a:pt x="0" y="286"/>
                      <a:pt x="0" y="638"/>
                    </a:cubicBezTo>
                    <a:lnTo>
                      <a:pt x="0" y="4463"/>
                    </a:lnTo>
                    <a:cubicBezTo>
                      <a:pt x="0" y="4815"/>
                      <a:pt x="286" y="5100"/>
                      <a:pt x="638" y="5100"/>
                    </a:cubicBezTo>
                    <a:lnTo>
                      <a:pt x="6163" y="5100"/>
                    </a:lnTo>
                    <a:cubicBezTo>
                      <a:pt x="6515" y="5100"/>
                      <a:pt x="6800" y="4815"/>
                      <a:pt x="6800" y="4463"/>
                    </a:cubicBezTo>
                    <a:lnTo>
                      <a:pt x="6800" y="638"/>
                    </a:lnTo>
                    <a:cubicBezTo>
                      <a:pt x="6800" y="286"/>
                      <a:pt x="6515" y="0"/>
                      <a:pt x="6163" y="0"/>
                    </a:cubicBezTo>
                    <a:lnTo>
                      <a:pt x="638" y="0"/>
                    </a:lnTo>
                    <a:close/>
                  </a:path>
                </a:pathLst>
              </a:custGeom>
              <a:solidFill>
                <a:srgbClr val="622423"/>
              </a:solidFill>
              <a:ln w="0">
                <a:solidFill>
                  <a:srgbClr val="000000"/>
                </a:solidFill>
                <a:round/>
                <a:headEnd/>
                <a:tailEnd/>
              </a:ln>
            </p:spPr>
            <p:txBody>
              <a:bodyPr/>
              <a:lstStyle/>
              <a:p>
                <a:endParaRPr lang="en-US"/>
              </a:p>
            </p:txBody>
          </p:sp>
          <p:sp>
            <p:nvSpPr>
              <p:cNvPr id="21823" name="Freeform 95"/>
              <p:cNvSpPr>
                <a:spLocks/>
              </p:cNvSpPr>
              <p:nvPr/>
            </p:nvSpPr>
            <p:spPr bwMode="auto">
              <a:xfrm>
                <a:off x="1823" y="820"/>
                <a:ext cx="816" cy="516"/>
              </a:xfrm>
              <a:custGeom>
                <a:avLst/>
                <a:gdLst>
                  <a:gd name="T0" fmla="*/ 0 w 6800"/>
                  <a:gd name="T1" fmla="*/ 0 h 5100"/>
                  <a:gd name="T2" fmla="*/ 0 w 6800"/>
                  <a:gd name="T3" fmla="*/ 0 h 5100"/>
                  <a:gd name="T4" fmla="*/ 0 w 6800"/>
                  <a:gd name="T5" fmla="*/ 0 h 5100"/>
                  <a:gd name="T6" fmla="*/ 0 w 6800"/>
                  <a:gd name="T7" fmla="*/ 0 h 5100"/>
                  <a:gd name="T8" fmla="*/ 0 w 6800"/>
                  <a:gd name="T9" fmla="*/ 0 h 5100"/>
                  <a:gd name="T10" fmla="*/ 0 w 6800"/>
                  <a:gd name="T11" fmla="*/ 0 h 5100"/>
                  <a:gd name="T12" fmla="*/ 0 w 6800"/>
                  <a:gd name="T13" fmla="*/ 0 h 5100"/>
                  <a:gd name="T14" fmla="*/ 0 w 6800"/>
                  <a:gd name="T15" fmla="*/ 0 h 5100"/>
                  <a:gd name="T16" fmla="*/ 0 w 6800"/>
                  <a:gd name="T17" fmla="*/ 0 h 5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00"/>
                  <a:gd name="T28" fmla="*/ 0 h 5100"/>
                  <a:gd name="T29" fmla="*/ 6800 w 6800"/>
                  <a:gd name="T30" fmla="*/ 5100 h 5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00" h="5100">
                    <a:moveTo>
                      <a:pt x="638" y="0"/>
                    </a:moveTo>
                    <a:cubicBezTo>
                      <a:pt x="286" y="0"/>
                      <a:pt x="0" y="285"/>
                      <a:pt x="0" y="637"/>
                    </a:cubicBezTo>
                    <a:lnTo>
                      <a:pt x="0" y="4462"/>
                    </a:lnTo>
                    <a:cubicBezTo>
                      <a:pt x="0" y="4814"/>
                      <a:pt x="286" y="5100"/>
                      <a:pt x="638" y="5100"/>
                    </a:cubicBezTo>
                    <a:lnTo>
                      <a:pt x="6163" y="5100"/>
                    </a:lnTo>
                    <a:cubicBezTo>
                      <a:pt x="6515" y="5100"/>
                      <a:pt x="6800" y="4814"/>
                      <a:pt x="6800" y="4462"/>
                    </a:cubicBezTo>
                    <a:lnTo>
                      <a:pt x="6800" y="637"/>
                    </a:lnTo>
                    <a:cubicBezTo>
                      <a:pt x="6800" y="285"/>
                      <a:pt x="6515" y="0"/>
                      <a:pt x="6163" y="0"/>
                    </a:cubicBezTo>
                    <a:lnTo>
                      <a:pt x="638" y="0"/>
                    </a:lnTo>
                    <a:close/>
                  </a:path>
                </a:pathLst>
              </a:custGeom>
              <a:solidFill>
                <a:srgbClr val="FFFF99"/>
              </a:solidFill>
              <a:ln w="0">
                <a:solidFill>
                  <a:srgbClr val="000000"/>
                </a:solidFill>
                <a:round/>
                <a:headEnd/>
                <a:tailEnd/>
              </a:ln>
            </p:spPr>
            <p:txBody>
              <a:bodyPr/>
              <a:lstStyle/>
              <a:p>
                <a:endParaRPr lang="en-US"/>
              </a:p>
            </p:txBody>
          </p:sp>
          <p:sp>
            <p:nvSpPr>
              <p:cNvPr id="21824" name="Freeform 96"/>
              <p:cNvSpPr>
                <a:spLocks/>
              </p:cNvSpPr>
              <p:nvPr/>
            </p:nvSpPr>
            <p:spPr bwMode="auto">
              <a:xfrm>
                <a:off x="1823" y="820"/>
                <a:ext cx="816" cy="516"/>
              </a:xfrm>
              <a:custGeom>
                <a:avLst/>
                <a:gdLst>
                  <a:gd name="T0" fmla="*/ 0 w 6800"/>
                  <a:gd name="T1" fmla="*/ 0 h 5100"/>
                  <a:gd name="T2" fmla="*/ 0 w 6800"/>
                  <a:gd name="T3" fmla="*/ 0 h 5100"/>
                  <a:gd name="T4" fmla="*/ 0 w 6800"/>
                  <a:gd name="T5" fmla="*/ 0 h 5100"/>
                  <a:gd name="T6" fmla="*/ 0 w 6800"/>
                  <a:gd name="T7" fmla="*/ 0 h 5100"/>
                  <a:gd name="T8" fmla="*/ 0 w 6800"/>
                  <a:gd name="T9" fmla="*/ 0 h 5100"/>
                  <a:gd name="T10" fmla="*/ 0 w 6800"/>
                  <a:gd name="T11" fmla="*/ 0 h 5100"/>
                  <a:gd name="T12" fmla="*/ 0 w 6800"/>
                  <a:gd name="T13" fmla="*/ 0 h 5100"/>
                  <a:gd name="T14" fmla="*/ 0 w 6800"/>
                  <a:gd name="T15" fmla="*/ 0 h 5100"/>
                  <a:gd name="T16" fmla="*/ 0 w 6800"/>
                  <a:gd name="T17" fmla="*/ 0 h 5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00"/>
                  <a:gd name="T28" fmla="*/ 0 h 5100"/>
                  <a:gd name="T29" fmla="*/ 6800 w 6800"/>
                  <a:gd name="T30" fmla="*/ 5100 h 5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00" h="5100">
                    <a:moveTo>
                      <a:pt x="638" y="0"/>
                    </a:moveTo>
                    <a:cubicBezTo>
                      <a:pt x="286" y="0"/>
                      <a:pt x="0" y="285"/>
                      <a:pt x="0" y="637"/>
                    </a:cubicBezTo>
                    <a:lnTo>
                      <a:pt x="0" y="4462"/>
                    </a:lnTo>
                    <a:cubicBezTo>
                      <a:pt x="0" y="4814"/>
                      <a:pt x="286" y="5100"/>
                      <a:pt x="638" y="5100"/>
                    </a:cubicBezTo>
                    <a:lnTo>
                      <a:pt x="6163" y="5100"/>
                    </a:lnTo>
                    <a:cubicBezTo>
                      <a:pt x="6515" y="5100"/>
                      <a:pt x="6800" y="4814"/>
                      <a:pt x="6800" y="4462"/>
                    </a:cubicBezTo>
                    <a:lnTo>
                      <a:pt x="6800" y="637"/>
                    </a:lnTo>
                    <a:cubicBezTo>
                      <a:pt x="6800" y="285"/>
                      <a:pt x="6515" y="0"/>
                      <a:pt x="6163" y="0"/>
                    </a:cubicBezTo>
                    <a:lnTo>
                      <a:pt x="638" y="0"/>
                    </a:lnTo>
                    <a:close/>
                  </a:path>
                </a:pathLst>
              </a:custGeom>
              <a:noFill/>
              <a:ln w="12700" cap="rnd">
                <a:solidFill>
                  <a:srgbClr val="C0504D"/>
                </a:solidFill>
                <a:miter lim="800000"/>
                <a:headEnd/>
                <a:tailEnd/>
              </a:ln>
            </p:spPr>
            <p:txBody>
              <a:bodyPr/>
              <a:lstStyle/>
              <a:p>
                <a:endParaRPr lang="en-US"/>
              </a:p>
            </p:txBody>
          </p:sp>
        </p:grpSp>
        <p:sp>
          <p:nvSpPr>
            <p:cNvPr id="21563" name="Rectangle 98"/>
            <p:cNvSpPr>
              <a:spLocks noChangeArrowheads="1"/>
            </p:cNvSpPr>
            <p:nvPr/>
          </p:nvSpPr>
          <p:spPr bwMode="auto">
            <a:xfrm>
              <a:off x="2031" y="868"/>
              <a:ext cx="311" cy="116"/>
            </a:xfrm>
            <a:prstGeom prst="rect">
              <a:avLst/>
            </a:prstGeom>
            <a:noFill/>
            <a:ln w="9525">
              <a:noFill/>
              <a:miter lim="800000"/>
              <a:headEnd/>
              <a:tailEnd/>
            </a:ln>
          </p:spPr>
          <p:txBody>
            <a:bodyPr wrap="none" lIns="0" tIns="0" rIns="0" bIns="0">
              <a:spAutoFit/>
            </a:bodyPr>
            <a:lstStyle/>
            <a:p>
              <a:r>
                <a:rPr lang="en-US" sz="1200" b="1">
                  <a:solidFill>
                    <a:srgbClr val="000000"/>
                  </a:solidFill>
                </a:rPr>
                <a:t>Tataran</a:t>
              </a:r>
              <a:endParaRPr lang="en-US"/>
            </a:p>
          </p:txBody>
        </p:sp>
        <p:sp>
          <p:nvSpPr>
            <p:cNvPr id="21564" name="Rectangle 99"/>
            <p:cNvSpPr>
              <a:spLocks noChangeArrowheads="1"/>
            </p:cNvSpPr>
            <p:nvPr/>
          </p:nvSpPr>
          <p:spPr bwMode="auto">
            <a:xfrm>
              <a:off x="1951" y="982"/>
              <a:ext cx="431" cy="116"/>
            </a:xfrm>
            <a:prstGeom prst="rect">
              <a:avLst/>
            </a:prstGeom>
            <a:noFill/>
            <a:ln w="9525">
              <a:noFill/>
              <a:miter lim="800000"/>
              <a:headEnd/>
              <a:tailEnd/>
            </a:ln>
          </p:spPr>
          <p:txBody>
            <a:bodyPr wrap="none" lIns="0" tIns="0" rIns="0" bIns="0">
              <a:spAutoFit/>
            </a:bodyPr>
            <a:lstStyle/>
            <a:p>
              <a:r>
                <a:rPr lang="en-US" sz="1200" b="1">
                  <a:solidFill>
                    <a:srgbClr val="000000"/>
                  </a:solidFill>
                </a:rPr>
                <a:t>Pengambil</a:t>
              </a:r>
              <a:endParaRPr lang="en-US"/>
            </a:p>
          </p:txBody>
        </p:sp>
        <p:sp>
          <p:nvSpPr>
            <p:cNvPr id="21565" name="Rectangle 100"/>
            <p:cNvSpPr>
              <a:spLocks noChangeArrowheads="1"/>
            </p:cNvSpPr>
            <p:nvPr/>
          </p:nvSpPr>
          <p:spPr bwMode="auto">
            <a:xfrm>
              <a:off x="1970" y="1095"/>
              <a:ext cx="409" cy="116"/>
            </a:xfrm>
            <a:prstGeom prst="rect">
              <a:avLst/>
            </a:prstGeom>
            <a:noFill/>
            <a:ln w="9525">
              <a:noFill/>
              <a:miter lim="800000"/>
              <a:headEnd/>
              <a:tailEnd/>
            </a:ln>
          </p:spPr>
          <p:txBody>
            <a:bodyPr wrap="none" lIns="0" tIns="0" rIns="0" bIns="0">
              <a:spAutoFit/>
            </a:bodyPr>
            <a:lstStyle/>
            <a:p>
              <a:r>
                <a:rPr lang="en-US" sz="1200" b="1">
                  <a:solidFill>
                    <a:srgbClr val="000000"/>
                  </a:solidFill>
                </a:rPr>
                <a:t>Kebijakan</a:t>
              </a:r>
              <a:endParaRPr lang="en-US"/>
            </a:p>
          </p:txBody>
        </p:sp>
        <p:sp>
          <p:nvSpPr>
            <p:cNvPr id="21566" name="Rectangle 101"/>
            <p:cNvSpPr>
              <a:spLocks noChangeArrowheads="1"/>
            </p:cNvSpPr>
            <p:nvPr/>
          </p:nvSpPr>
          <p:spPr bwMode="auto">
            <a:xfrm>
              <a:off x="2120" y="1208"/>
              <a:ext cx="194" cy="116"/>
            </a:xfrm>
            <a:prstGeom prst="rect">
              <a:avLst/>
            </a:prstGeom>
            <a:noFill/>
            <a:ln w="9525">
              <a:noFill/>
              <a:miter lim="800000"/>
              <a:headEnd/>
              <a:tailEnd/>
            </a:ln>
          </p:spPr>
          <p:txBody>
            <a:bodyPr wrap="none" lIns="0" tIns="0" rIns="0" bIns="0">
              <a:spAutoFit/>
            </a:bodyPr>
            <a:lstStyle/>
            <a:p>
              <a:r>
                <a:rPr lang="en-US" sz="1200" b="1">
                  <a:solidFill>
                    <a:srgbClr val="000000"/>
                  </a:solidFill>
                </a:rPr>
                <a:t>(0,3)</a:t>
              </a:r>
              <a:endParaRPr lang="en-US"/>
            </a:p>
          </p:txBody>
        </p:sp>
        <p:grpSp>
          <p:nvGrpSpPr>
            <p:cNvPr id="15" name="Group 105"/>
            <p:cNvGrpSpPr>
              <a:grpSpLocks/>
            </p:cNvGrpSpPr>
            <p:nvPr/>
          </p:nvGrpSpPr>
          <p:grpSpPr bwMode="auto">
            <a:xfrm>
              <a:off x="1823" y="1743"/>
              <a:ext cx="872" cy="545"/>
              <a:chOff x="1823" y="1743"/>
              <a:chExt cx="872" cy="545"/>
            </a:xfrm>
          </p:grpSpPr>
          <p:sp>
            <p:nvSpPr>
              <p:cNvPr id="21819" name="Freeform 102"/>
              <p:cNvSpPr>
                <a:spLocks/>
              </p:cNvSpPr>
              <p:nvPr/>
            </p:nvSpPr>
            <p:spPr bwMode="auto">
              <a:xfrm>
                <a:off x="1831" y="1756"/>
                <a:ext cx="864" cy="532"/>
              </a:xfrm>
              <a:custGeom>
                <a:avLst/>
                <a:gdLst>
                  <a:gd name="T0" fmla="*/ 0 w 7200"/>
                  <a:gd name="T1" fmla="*/ 0 h 5267"/>
                  <a:gd name="T2" fmla="*/ 0 w 7200"/>
                  <a:gd name="T3" fmla="*/ 0 h 5267"/>
                  <a:gd name="T4" fmla="*/ 0 w 7200"/>
                  <a:gd name="T5" fmla="*/ 0 h 5267"/>
                  <a:gd name="T6" fmla="*/ 0 w 7200"/>
                  <a:gd name="T7" fmla="*/ 0 h 5267"/>
                  <a:gd name="T8" fmla="*/ 0 w 7200"/>
                  <a:gd name="T9" fmla="*/ 0 h 5267"/>
                  <a:gd name="T10" fmla="*/ 0 w 7200"/>
                  <a:gd name="T11" fmla="*/ 0 h 5267"/>
                  <a:gd name="T12" fmla="*/ 0 w 7200"/>
                  <a:gd name="T13" fmla="*/ 0 h 5267"/>
                  <a:gd name="T14" fmla="*/ 0 w 7200"/>
                  <a:gd name="T15" fmla="*/ 0 h 5267"/>
                  <a:gd name="T16" fmla="*/ 0 w 7200"/>
                  <a:gd name="T17" fmla="*/ 0 h 5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00"/>
                  <a:gd name="T28" fmla="*/ 0 h 5267"/>
                  <a:gd name="T29" fmla="*/ 7200 w 7200"/>
                  <a:gd name="T30" fmla="*/ 5267 h 52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00" h="5267">
                    <a:moveTo>
                      <a:pt x="658" y="0"/>
                    </a:moveTo>
                    <a:cubicBezTo>
                      <a:pt x="295" y="0"/>
                      <a:pt x="0" y="295"/>
                      <a:pt x="0" y="659"/>
                    </a:cubicBezTo>
                    <a:lnTo>
                      <a:pt x="0" y="4609"/>
                    </a:lnTo>
                    <a:cubicBezTo>
                      <a:pt x="0" y="4972"/>
                      <a:pt x="295" y="5267"/>
                      <a:pt x="658" y="5267"/>
                    </a:cubicBezTo>
                    <a:lnTo>
                      <a:pt x="6542" y="5267"/>
                    </a:lnTo>
                    <a:cubicBezTo>
                      <a:pt x="6905" y="5267"/>
                      <a:pt x="7200" y="4972"/>
                      <a:pt x="7200" y="4609"/>
                    </a:cubicBezTo>
                    <a:lnTo>
                      <a:pt x="7200" y="659"/>
                    </a:lnTo>
                    <a:cubicBezTo>
                      <a:pt x="7200" y="295"/>
                      <a:pt x="6905" y="0"/>
                      <a:pt x="6542" y="0"/>
                    </a:cubicBezTo>
                    <a:lnTo>
                      <a:pt x="658" y="0"/>
                    </a:lnTo>
                    <a:close/>
                  </a:path>
                </a:pathLst>
              </a:custGeom>
              <a:solidFill>
                <a:srgbClr val="622423"/>
              </a:solidFill>
              <a:ln w="0">
                <a:solidFill>
                  <a:srgbClr val="000000"/>
                </a:solidFill>
                <a:round/>
                <a:headEnd/>
                <a:tailEnd/>
              </a:ln>
            </p:spPr>
            <p:txBody>
              <a:bodyPr/>
              <a:lstStyle/>
              <a:p>
                <a:endParaRPr lang="en-US"/>
              </a:p>
            </p:txBody>
          </p:sp>
          <p:sp>
            <p:nvSpPr>
              <p:cNvPr id="21820" name="Freeform 103"/>
              <p:cNvSpPr>
                <a:spLocks/>
              </p:cNvSpPr>
              <p:nvPr/>
            </p:nvSpPr>
            <p:spPr bwMode="auto">
              <a:xfrm>
                <a:off x="1823" y="1743"/>
                <a:ext cx="864" cy="532"/>
              </a:xfrm>
              <a:custGeom>
                <a:avLst/>
                <a:gdLst>
                  <a:gd name="T0" fmla="*/ 0 w 7200"/>
                  <a:gd name="T1" fmla="*/ 0 h 5267"/>
                  <a:gd name="T2" fmla="*/ 0 w 7200"/>
                  <a:gd name="T3" fmla="*/ 0 h 5267"/>
                  <a:gd name="T4" fmla="*/ 0 w 7200"/>
                  <a:gd name="T5" fmla="*/ 0 h 5267"/>
                  <a:gd name="T6" fmla="*/ 0 w 7200"/>
                  <a:gd name="T7" fmla="*/ 0 h 5267"/>
                  <a:gd name="T8" fmla="*/ 0 w 7200"/>
                  <a:gd name="T9" fmla="*/ 0 h 5267"/>
                  <a:gd name="T10" fmla="*/ 0 w 7200"/>
                  <a:gd name="T11" fmla="*/ 0 h 5267"/>
                  <a:gd name="T12" fmla="*/ 0 w 7200"/>
                  <a:gd name="T13" fmla="*/ 0 h 5267"/>
                  <a:gd name="T14" fmla="*/ 0 w 7200"/>
                  <a:gd name="T15" fmla="*/ 0 h 5267"/>
                  <a:gd name="T16" fmla="*/ 0 w 7200"/>
                  <a:gd name="T17" fmla="*/ 0 h 5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00"/>
                  <a:gd name="T28" fmla="*/ 0 h 5267"/>
                  <a:gd name="T29" fmla="*/ 7200 w 7200"/>
                  <a:gd name="T30" fmla="*/ 5267 h 52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00" h="5267">
                    <a:moveTo>
                      <a:pt x="659" y="0"/>
                    </a:moveTo>
                    <a:cubicBezTo>
                      <a:pt x="295" y="0"/>
                      <a:pt x="0" y="295"/>
                      <a:pt x="0" y="658"/>
                    </a:cubicBezTo>
                    <a:lnTo>
                      <a:pt x="0" y="4608"/>
                    </a:lnTo>
                    <a:cubicBezTo>
                      <a:pt x="0" y="4972"/>
                      <a:pt x="295" y="5267"/>
                      <a:pt x="659" y="5267"/>
                    </a:cubicBezTo>
                    <a:lnTo>
                      <a:pt x="6542" y="5267"/>
                    </a:lnTo>
                    <a:cubicBezTo>
                      <a:pt x="6906" y="5267"/>
                      <a:pt x="7200" y="4972"/>
                      <a:pt x="7200" y="4608"/>
                    </a:cubicBezTo>
                    <a:lnTo>
                      <a:pt x="7200" y="658"/>
                    </a:lnTo>
                    <a:cubicBezTo>
                      <a:pt x="7200" y="295"/>
                      <a:pt x="6906" y="0"/>
                      <a:pt x="6542" y="0"/>
                    </a:cubicBezTo>
                    <a:lnTo>
                      <a:pt x="659" y="0"/>
                    </a:lnTo>
                    <a:close/>
                  </a:path>
                </a:pathLst>
              </a:custGeom>
              <a:solidFill>
                <a:srgbClr val="33CCFF"/>
              </a:solidFill>
              <a:ln w="0">
                <a:solidFill>
                  <a:srgbClr val="000000"/>
                </a:solidFill>
                <a:round/>
                <a:headEnd/>
                <a:tailEnd/>
              </a:ln>
            </p:spPr>
            <p:txBody>
              <a:bodyPr/>
              <a:lstStyle/>
              <a:p>
                <a:endParaRPr lang="en-US"/>
              </a:p>
            </p:txBody>
          </p:sp>
          <p:sp>
            <p:nvSpPr>
              <p:cNvPr id="21821" name="Freeform 104"/>
              <p:cNvSpPr>
                <a:spLocks/>
              </p:cNvSpPr>
              <p:nvPr/>
            </p:nvSpPr>
            <p:spPr bwMode="auto">
              <a:xfrm>
                <a:off x="1823" y="1743"/>
                <a:ext cx="864" cy="532"/>
              </a:xfrm>
              <a:custGeom>
                <a:avLst/>
                <a:gdLst>
                  <a:gd name="T0" fmla="*/ 0 w 7200"/>
                  <a:gd name="T1" fmla="*/ 0 h 5267"/>
                  <a:gd name="T2" fmla="*/ 0 w 7200"/>
                  <a:gd name="T3" fmla="*/ 0 h 5267"/>
                  <a:gd name="T4" fmla="*/ 0 w 7200"/>
                  <a:gd name="T5" fmla="*/ 0 h 5267"/>
                  <a:gd name="T6" fmla="*/ 0 w 7200"/>
                  <a:gd name="T7" fmla="*/ 0 h 5267"/>
                  <a:gd name="T8" fmla="*/ 0 w 7200"/>
                  <a:gd name="T9" fmla="*/ 0 h 5267"/>
                  <a:gd name="T10" fmla="*/ 0 w 7200"/>
                  <a:gd name="T11" fmla="*/ 0 h 5267"/>
                  <a:gd name="T12" fmla="*/ 0 w 7200"/>
                  <a:gd name="T13" fmla="*/ 0 h 5267"/>
                  <a:gd name="T14" fmla="*/ 0 w 7200"/>
                  <a:gd name="T15" fmla="*/ 0 h 5267"/>
                  <a:gd name="T16" fmla="*/ 0 w 7200"/>
                  <a:gd name="T17" fmla="*/ 0 h 5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00"/>
                  <a:gd name="T28" fmla="*/ 0 h 5267"/>
                  <a:gd name="T29" fmla="*/ 7200 w 7200"/>
                  <a:gd name="T30" fmla="*/ 5267 h 52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00" h="5267">
                    <a:moveTo>
                      <a:pt x="659" y="0"/>
                    </a:moveTo>
                    <a:cubicBezTo>
                      <a:pt x="295" y="0"/>
                      <a:pt x="0" y="295"/>
                      <a:pt x="0" y="658"/>
                    </a:cubicBezTo>
                    <a:lnTo>
                      <a:pt x="0" y="4608"/>
                    </a:lnTo>
                    <a:cubicBezTo>
                      <a:pt x="0" y="4972"/>
                      <a:pt x="295" y="5267"/>
                      <a:pt x="659" y="5267"/>
                    </a:cubicBezTo>
                    <a:lnTo>
                      <a:pt x="6542" y="5267"/>
                    </a:lnTo>
                    <a:cubicBezTo>
                      <a:pt x="6906" y="5267"/>
                      <a:pt x="7200" y="4972"/>
                      <a:pt x="7200" y="4608"/>
                    </a:cubicBezTo>
                    <a:lnTo>
                      <a:pt x="7200" y="658"/>
                    </a:lnTo>
                    <a:cubicBezTo>
                      <a:pt x="7200" y="295"/>
                      <a:pt x="6906" y="0"/>
                      <a:pt x="6542" y="0"/>
                    </a:cubicBezTo>
                    <a:lnTo>
                      <a:pt x="659" y="0"/>
                    </a:lnTo>
                    <a:close/>
                  </a:path>
                </a:pathLst>
              </a:custGeom>
              <a:noFill/>
              <a:ln w="12700" cap="rnd">
                <a:solidFill>
                  <a:srgbClr val="C0504D"/>
                </a:solidFill>
                <a:miter lim="800000"/>
                <a:headEnd/>
                <a:tailEnd/>
              </a:ln>
            </p:spPr>
            <p:txBody>
              <a:bodyPr/>
              <a:lstStyle/>
              <a:p>
                <a:endParaRPr lang="en-US"/>
              </a:p>
            </p:txBody>
          </p:sp>
        </p:grpSp>
        <p:sp>
          <p:nvSpPr>
            <p:cNvPr id="21568" name="Rectangle 106"/>
            <p:cNvSpPr>
              <a:spLocks noChangeArrowheads="1"/>
            </p:cNvSpPr>
            <p:nvPr/>
          </p:nvSpPr>
          <p:spPr bwMode="auto">
            <a:xfrm>
              <a:off x="2054" y="1793"/>
              <a:ext cx="311" cy="116"/>
            </a:xfrm>
            <a:prstGeom prst="rect">
              <a:avLst/>
            </a:prstGeom>
            <a:noFill/>
            <a:ln w="9525">
              <a:noFill/>
              <a:miter lim="800000"/>
              <a:headEnd/>
              <a:tailEnd/>
            </a:ln>
          </p:spPr>
          <p:txBody>
            <a:bodyPr wrap="none" lIns="0" tIns="0" rIns="0" bIns="0">
              <a:spAutoFit/>
            </a:bodyPr>
            <a:lstStyle/>
            <a:p>
              <a:r>
                <a:rPr lang="en-US" sz="1200" b="1">
                  <a:solidFill>
                    <a:srgbClr val="000000"/>
                  </a:solidFill>
                </a:rPr>
                <a:t>Tataran</a:t>
              </a:r>
              <a:endParaRPr lang="en-US"/>
            </a:p>
          </p:txBody>
        </p:sp>
        <p:sp>
          <p:nvSpPr>
            <p:cNvPr id="21569" name="Rectangle 107"/>
            <p:cNvSpPr>
              <a:spLocks noChangeArrowheads="1"/>
            </p:cNvSpPr>
            <p:nvPr/>
          </p:nvSpPr>
          <p:spPr bwMode="auto">
            <a:xfrm>
              <a:off x="1983" y="1904"/>
              <a:ext cx="427" cy="116"/>
            </a:xfrm>
            <a:prstGeom prst="rect">
              <a:avLst/>
            </a:prstGeom>
            <a:noFill/>
            <a:ln w="9525">
              <a:noFill/>
              <a:miter lim="800000"/>
              <a:headEnd/>
              <a:tailEnd/>
            </a:ln>
          </p:spPr>
          <p:txBody>
            <a:bodyPr wrap="none" lIns="0" tIns="0" rIns="0" bIns="0">
              <a:spAutoFit/>
            </a:bodyPr>
            <a:lstStyle/>
            <a:p>
              <a:r>
                <a:rPr lang="en-US" sz="1200" b="1">
                  <a:solidFill>
                    <a:srgbClr val="000000"/>
                  </a:solidFill>
                </a:rPr>
                <a:t>Pelaksana</a:t>
              </a:r>
              <a:endParaRPr lang="en-US"/>
            </a:p>
          </p:txBody>
        </p:sp>
        <p:sp>
          <p:nvSpPr>
            <p:cNvPr id="21570" name="Rectangle 108"/>
            <p:cNvSpPr>
              <a:spLocks noChangeArrowheads="1"/>
            </p:cNvSpPr>
            <p:nvPr/>
          </p:nvSpPr>
          <p:spPr bwMode="auto">
            <a:xfrm>
              <a:off x="1993" y="2018"/>
              <a:ext cx="409" cy="116"/>
            </a:xfrm>
            <a:prstGeom prst="rect">
              <a:avLst/>
            </a:prstGeom>
            <a:noFill/>
            <a:ln w="9525">
              <a:noFill/>
              <a:miter lim="800000"/>
              <a:headEnd/>
              <a:tailEnd/>
            </a:ln>
          </p:spPr>
          <p:txBody>
            <a:bodyPr wrap="none" lIns="0" tIns="0" rIns="0" bIns="0">
              <a:spAutoFit/>
            </a:bodyPr>
            <a:lstStyle/>
            <a:p>
              <a:r>
                <a:rPr lang="en-US" sz="1200" b="1">
                  <a:solidFill>
                    <a:srgbClr val="000000"/>
                  </a:solidFill>
                </a:rPr>
                <a:t>Kebijakan</a:t>
              </a:r>
              <a:endParaRPr lang="en-US"/>
            </a:p>
          </p:txBody>
        </p:sp>
        <p:sp>
          <p:nvSpPr>
            <p:cNvPr id="21571" name="Rectangle 109"/>
            <p:cNvSpPr>
              <a:spLocks noChangeArrowheads="1"/>
            </p:cNvSpPr>
            <p:nvPr/>
          </p:nvSpPr>
          <p:spPr bwMode="auto">
            <a:xfrm>
              <a:off x="2143" y="2131"/>
              <a:ext cx="194" cy="116"/>
            </a:xfrm>
            <a:prstGeom prst="rect">
              <a:avLst/>
            </a:prstGeom>
            <a:noFill/>
            <a:ln w="9525">
              <a:noFill/>
              <a:miter lim="800000"/>
              <a:headEnd/>
              <a:tailEnd/>
            </a:ln>
          </p:spPr>
          <p:txBody>
            <a:bodyPr wrap="none" lIns="0" tIns="0" rIns="0" bIns="0">
              <a:spAutoFit/>
            </a:bodyPr>
            <a:lstStyle/>
            <a:p>
              <a:r>
                <a:rPr lang="en-US" sz="1200" b="1">
                  <a:solidFill>
                    <a:srgbClr val="000000"/>
                  </a:solidFill>
                </a:rPr>
                <a:t>(0,7)</a:t>
              </a:r>
              <a:endParaRPr lang="en-US"/>
            </a:p>
          </p:txBody>
        </p:sp>
        <p:grpSp>
          <p:nvGrpSpPr>
            <p:cNvPr id="16" name="Group 113"/>
            <p:cNvGrpSpPr>
              <a:grpSpLocks/>
            </p:cNvGrpSpPr>
            <p:nvPr/>
          </p:nvGrpSpPr>
          <p:grpSpPr bwMode="auto">
            <a:xfrm>
              <a:off x="3896" y="3484"/>
              <a:ext cx="779" cy="282"/>
              <a:chOff x="3896" y="3484"/>
              <a:chExt cx="779" cy="282"/>
            </a:xfrm>
          </p:grpSpPr>
          <p:sp>
            <p:nvSpPr>
              <p:cNvPr id="21816" name="Freeform 110"/>
              <p:cNvSpPr>
                <a:spLocks/>
              </p:cNvSpPr>
              <p:nvPr/>
            </p:nvSpPr>
            <p:spPr bwMode="auto">
              <a:xfrm>
                <a:off x="3904" y="3498"/>
                <a:ext cx="771" cy="268"/>
              </a:xfrm>
              <a:custGeom>
                <a:avLst/>
                <a:gdLst>
                  <a:gd name="T0" fmla="*/ 0 w 3213"/>
                  <a:gd name="T1" fmla="*/ 0 h 1325"/>
                  <a:gd name="T2" fmla="*/ 0 w 3213"/>
                  <a:gd name="T3" fmla="*/ 0 h 1325"/>
                  <a:gd name="T4" fmla="*/ 0 w 3213"/>
                  <a:gd name="T5" fmla="*/ 0 h 1325"/>
                  <a:gd name="T6" fmla="*/ 0 w 3213"/>
                  <a:gd name="T7" fmla="*/ 0 h 1325"/>
                  <a:gd name="T8" fmla="*/ 0 w 3213"/>
                  <a:gd name="T9" fmla="*/ 0 h 1325"/>
                  <a:gd name="T10" fmla="*/ 0 w 3213"/>
                  <a:gd name="T11" fmla="*/ 0 h 1325"/>
                  <a:gd name="T12" fmla="*/ 0 w 3213"/>
                  <a:gd name="T13" fmla="*/ 0 h 1325"/>
                  <a:gd name="T14" fmla="*/ 0 w 3213"/>
                  <a:gd name="T15" fmla="*/ 0 h 1325"/>
                  <a:gd name="T16" fmla="*/ 0 w 3213"/>
                  <a:gd name="T17" fmla="*/ 0 h 1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3"/>
                  <a:gd name="T28" fmla="*/ 0 h 1325"/>
                  <a:gd name="T29" fmla="*/ 3213 w 3213"/>
                  <a:gd name="T30" fmla="*/ 1325 h 13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3" h="1325">
                    <a:moveTo>
                      <a:pt x="166" y="0"/>
                    </a:moveTo>
                    <a:cubicBezTo>
                      <a:pt x="74" y="0"/>
                      <a:pt x="0" y="74"/>
                      <a:pt x="0" y="165"/>
                    </a:cubicBezTo>
                    <a:lnTo>
                      <a:pt x="0" y="1159"/>
                    </a:lnTo>
                    <a:cubicBezTo>
                      <a:pt x="0" y="1251"/>
                      <a:pt x="74" y="1325"/>
                      <a:pt x="166" y="1325"/>
                    </a:cubicBezTo>
                    <a:lnTo>
                      <a:pt x="3047" y="1325"/>
                    </a:lnTo>
                    <a:cubicBezTo>
                      <a:pt x="3139" y="1325"/>
                      <a:pt x="3213" y="1251"/>
                      <a:pt x="3213" y="1159"/>
                    </a:cubicBezTo>
                    <a:lnTo>
                      <a:pt x="3213" y="165"/>
                    </a:lnTo>
                    <a:cubicBezTo>
                      <a:pt x="3213" y="74"/>
                      <a:pt x="3139" y="0"/>
                      <a:pt x="3047" y="0"/>
                    </a:cubicBezTo>
                    <a:lnTo>
                      <a:pt x="166" y="0"/>
                    </a:lnTo>
                    <a:close/>
                  </a:path>
                </a:pathLst>
              </a:custGeom>
              <a:solidFill>
                <a:srgbClr val="622423"/>
              </a:solidFill>
              <a:ln w="0">
                <a:solidFill>
                  <a:srgbClr val="000000"/>
                </a:solidFill>
                <a:round/>
                <a:headEnd/>
                <a:tailEnd/>
              </a:ln>
            </p:spPr>
            <p:txBody>
              <a:bodyPr/>
              <a:lstStyle/>
              <a:p>
                <a:endParaRPr lang="en-US"/>
              </a:p>
            </p:txBody>
          </p:sp>
          <p:sp>
            <p:nvSpPr>
              <p:cNvPr id="21817" name="Freeform 111"/>
              <p:cNvSpPr>
                <a:spLocks/>
              </p:cNvSpPr>
              <p:nvPr/>
            </p:nvSpPr>
            <p:spPr bwMode="auto">
              <a:xfrm>
                <a:off x="3896" y="3484"/>
                <a:ext cx="771" cy="268"/>
              </a:xfrm>
              <a:custGeom>
                <a:avLst/>
                <a:gdLst>
                  <a:gd name="T0" fmla="*/ 0 w 3212"/>
                  <a:gd name="T1" fmla="*/ 0 h 1325"/>
                  <a:gd name="T2" fmla="*/ 0 w 3212"/>
                  <a:gd name="T3" fmla="*/ 0 h 1325"/>
                  <a:gd name="T4" fmla="*/ 0 w 3212"/>
                  <a:gd name="T5" fmla="*/ 0 h 1325"/>
                  <a:gd name="T6" fmla="*/ 0 w 3212"/>
                  <a:gd name="T7" fmla="*/ 0 h 1325"/>
                  <a:gd name="T8" fmla="*/ 0 w 3212"/>
                  <a:gd name="T9" fmla="*/ 0 h 1325"/>
                  <a:gd name="T10" fmla="*/ 0 w 3212"/>
                  <a:gd name="T11" fmla="*/ 0 h 1325"/>
                  <a:gd name="T12" fmla="*/ 0 w 3212"/>
                  <a:gd name="T13" fmla="*/ 0 h 1325"/>
                  <a:gd name="T14" fmla="*/ 0 w 3212"/>
                  <a:gd name="T15" fmla="*/ 0 h 1325"/>
                  <a:gd name="T16" fmla="*/ 0 w 3212"/>
                  <a:gd name="T17" fmla="*/ 0 h 1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2"/>
                  <a:gd name="T28" fmla="*/ 0 h 1325"/>
                  <a:gd name="T29" fmla="*/ 3212 w 3212"/>
                  <a:gd name="T30" fmla="*/ 1325 h 13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2" h="1325">
                    <a:moveTo>
                      <a:pt x="166" y="0"/>
                    </a:moveTo>
                    <a:cubicBezTo>
                      <a:pt x="74" y="0"/>
                      <a:pt x="0" y="74"/>
                      <a:pt x="0" y="166"/>
                    </a:cubicBezTo>
                    <a:lnTo>
                      <a:pt x="0" y="1160"/>
                    </a:lnTo>
                    <a:cubicBezTo>
                      <a:pt x="0" y="1251"/>
                      <a:pt x="74" y="1325"/>
                      <a:pt x="166" y="1325"/>
                    </a:cubicBezTo>
                    <a:lnTo>
                      <a:pt x="3047" y="1325"/>
                    </a:lnTo>
                    <a:cubicBezTo>
                      <a:pt x="3138" y="1325"/>
                      <a:pt x="3212" y="1251"/>
                      <a:pt x="3212" y="1160"/>
                    </a:cubicBezTo>
                    <a:lnTo>
                      <a:pt x="3212" y="166"/>
                    </a:lnTo>
                    <a:cubicBezTo>
                      <a:pt x="3212" y="74"/>
                      <a:pt x="3138" y="0"/>
                      <a:pt x="3047" y="0"/>
                    </a:cubicBezTo>
                    <a:lnTo>
                      <a:pt x="166" y="0"/>
                    </a:lnTo>
                    <a:close/>
                  </a:path>
                </a:pathLst>
              </a:custGeom>
              <a:solidFill>
                <a:srgbClr val="CCFF99"/>
              </a:solidFill>
              <a:ln w="0">
                <a:solidFill>
                  <a:srgbClr val="000000"/>
                </a:solidFill>
                <a:round/>
                <a:headEnd/>
                <a:tailEnd/>
              </a:ln>
            </p:spPr>
            <p:txBody>
              <a:bodyPr/>
              <a:lstStyle/>
              <a:p>
                <a:endParaRPr lang="en-US"/>
              </a:p>
            </p:txBody>
          </p:sp>
          <p:sp>
            <p:nvSpPr>
              <p:cNvPr id="21818" name="Freeform 112"/>
              <p:cNvSpPr>
                <a:spLocks/>
              </p:cNvSpPr>
              <p:nvPr/>
            </p:nvSpPr>
            <p:spPr bwMode="auto">
              <a:xfrm>
                <a:off x="3896" y="3484"/>
                <a:ext cx="771" cy="268"/>
              </a:xfrm>
              <a:custGeom>
                <a:avLst/>
                <a:gdLst>
                  <a:gd name="T0" fmla="*/ 0 w 3212"/>
                  <a:gd name="T1" fmla="*/ 0 h 1325"/>
                  <a:gd name="T2" fmla="*/ 0 w 3212"/>
                  <a:gd name="T3" fmla="*/ 0 h 1325"/>
                  <a:gd name="T4" fmla="*/ 0 w 3212"/>
                  <a:gd name="T5" fmla="*/ 0 h 1325"/>
                  <a:gd name="T6" fmla="*/ 0 w 3212"/>
                  <a:gd name="T7" fmla="*/ 0 h 1325"/>
                  <a:gd name="T8" fmla="*/ 0 w 3212"/>
                  <a:gd name="T9" fmla="*/ 0 h 1325"/>
                  <a:gd name="T10" fmla="*/ 0 w 3212"/>
                  <a:gd name="T11" fmla="*/ 0 h 1325"/>
                  <a:gd name="T12" fmla="*/ 0 w 3212"/>
                  <a:gd name="T13" fmla="*/ 0 h 1325"/>
                  <a:gd name="T14" fmla="*/ 0 w 3212"/>
                  <a:gd name="T15" fmla="*/ 0 h 1325"/>
                  <a:gd name="T16" fmla="*/ 0 w 3212"/>
                  <a:gd name="T17" fmla="*/ 0 h 1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2"/>
                  <a:gd name="T28" fmla="*/ 0 h 1325"/>
                  <a:gd name="T29" fmla="*/ 3212 w 3212"/>
                  <a:gd name="T30" fmla="*/ 1325 h 13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2" h="1325">
                    <a:moveTo>
                      <a:pt x="166" y="0"/>
                    </a:moveTo>
                    <a:cubicBezTo>
                      <a:pt x="74" y="0"/>
                      <a:pt x="0" y="74"/>
                      <a:pt x="0" y="166"/>
                    </a:cubicBezTo>
                    <a:lnTo>
                      <a:pt x="0" y="1160"/>
                    </a:lnTo>
                    <a:cubicBezTo>
                      <a:pt x="0" y="1251"/>
                      <a:pt x="74" y="1325"/>
                      <a:pt x="166" y="1325"/>
                    </a:cubicBezTo>
                    <a:lnTo>
                      <a:pt x="3047" y="1325"/>
                    </a:lnTo>
                    <a:cubicBezTo>
                      <a:pt x="3138" y="1325"/>
                      <a:pt x="3212" y="1251"/>
                      <a:pt x="3212" y="1160"/>
                    </a:cubicBezTo>
                    <a:lnTo>
                      <a:pt x="3212" y="166"/>
                    </a:lnTo>
                    <a:cubicBezTo>
                      <a:pt x="3212" y="74"/>
                      <a:pt x="3138" y="0"/>
                      <a:pt x="3047" y="0"/>
                    </a:cubicBezTo>
                    <a:lnTo>
                      <a:pt x="166" y="0"/>
                    </a:lnTo>
                    <a:close/>
                  </a:path>
                </a:pathLst>
              </a:custGeom>
              <a:noFill/>
              <a:ln w="12700" cap="rnd">
                <a:solidFill>
                  <a:srgbClr val="C0504D"/>
                </a:solidFill>
                <a:miter lim="800000"/>
                <a:headEnd/>
                <a:tailEnd/>
              </a:ln>
            </p:spPr>
            <p:txBody>
              <a:bodyPr/>
              <a:lstStyle/>
              <a:p>
                <a:endParaRPr lang="en-US"/>
              </a:p>
            </p:txBody>
          </p:sp>
        </p:grpSp>
        <p:sp>
          <p:nvSpPr>
            <p:cNvPr id="21573" name="Rectangle 114"/>
            <p:cNvSpPr>
              <a:spLocks noChangeArrowheads="1"/>
            </p:cNvSpPr>
            <p:nvPr/>
          </p:nvSpPr>
          <p:spPr bwMode="auto">
            <a:xfrm>
              <a:off x="4091" y="3524"/>
              <a:ext cx="292" cy="116"/>
            </a:xfrm>
            <a:prstGeom prst="rect">
              <a:avLst/>
            </a:prstGeom>
            <a:noFill/>
            <a:ln w="9525">
              <a:noFill/>
              <a:miter lim="800000"/>
              <a:headEnd/>
              <a:tailEnd/>
            </a:ln>
          </p:spPr>
          <p:txBody>
            <a:bodyPr wrap="none" lIns="0" tIns="0" rIns="0" bIns="0">
              <a:spAutoFit/>
            </a:bodyPr>
            <a:lstStyle/>
            <a:p>
              <a:r>
                <a:rPr lang="en-US" sz="1200" b="1">
                  <a:solidFill>
                    <a:srgbClr val="000000"/>
                  </a:solidFill>
                </a:rPr>
                <a:t>Urusan</a:t>
              </a:r>
              <a:endParaRPr lang="en-US"/>
            </a:p>
          </p:txBody>
        </p:sp>
        <p:sp>
          <p:nvSpPr>
            <p:cNvPr id="21574" name="Rectangle 115"/>
            <p:cNvSpPr>
              <a:spLocks noChangeArrowheads="1"/>
            </p:cNvSpPr>
            <p:nvPr/>
          </p:nvSpPr>
          <p:spPr bwMode="auto">
            <a:xfrm>
              <a:off x="3974" y="3637"/>
              <a:ext cx="226" cy="116"/>
            </a:xfrm>
            <a:prstGeom prst="rect">
              <a:avLst/>
            </a:prstGeom>
            <a:noFill/>
            <a:ln w="9525">
              <a:noFill/>
              <a:miter lim="800000"/>
              <a:headEnd/>
              <a:tailEnd/>
            </a:ln>
          </p:spPr>
          <p:txBody>
            <a:bodyPr wrap="none" lIns="0" tIns="0" rIns="0" bIns="0">
              <a:spAutoFit/>
            </a:bodyPr>
            <a:lstStyle/>
            <a:p>
              <a:r>
                <a:rPr lang="en-US" sz="1200" b="1">
                  <a:solidFill>
                    <a:srgbClr val="000000"/>
                  </a:solidFill>
                </a:rPr>
                <a:t>Wajib</a:t>
              </a:r>
              <a:endParaRPr lang="en-US"/>
            </a:p>
          </p:txBody>
        </p:sp>
        <p:sp>
          <p:nvSpPr>
            <p:cNvPr id="21575" name="Rectangle 116"/>
            <p:cNvSpPr>
              <a:spLocks noChangeArrowheads="1"/>
            </p:cNvSpPr>
            <p:nvPr/>
          </p:nvSpPr>
          <p:spPr bwMode="auto">
            <a:xfrm>
              <a:off x="4303" y="3637"/>
              <a:ext cx="250" cy="116"/>
            </a:xfrm>
            <a:prstGeom prst="rect">
              <a:avLst/>
            </a:prstGeom>
            <a:noFill/>
            <a:ln w="9525">
              <a:noFill/>
              <a:miter lim="800000"/>
              <a:headEnd/>
              <a:tailEnd/>
            </a:ln>
          </p:spPr>
          <p:txBody>
            <a:bodyPr wrap="none" lIns="0" tIns="0" rIns="0" bIns="0">
              <a:spAutoFit/>
            </a:bodyPr>
            <a:lstStyle/>
            <a:p>
              <a:r>
                <a:rPr lang="en-US" sz="1200" b="1">
                  <a:solidFill>
                    <a:srgbClr val="000000"/>
                  </a:solidFill>
                </a:rPr>
                <a:t>(0,80)</a:t>
              </a:r>
              <a:endParaRPr lang="en-US"/>
            </a:p>
          </p:txBody>
        </p:sp>
        <p:sp>
          <p:nvSpPr>
            <p:cNvPr id="21576" name="Line 117"/>
            <p:cNvSpPr>
              <a:spLocks noChangeShapeType="1"/>
            </p:cNvSpPr>
            <p:nvPr/>
          </p:nvSpPr>
          <p:spPr bwMode="auto">
            <a:xfrm flipV="1">
              <a:off x="1727" y="1063"/>
              <a:ext cx="1" cy="969"/>
            </a:xfrm>
            <a:prstGeom prst="line">
              <a:avLst/>
            </a:prstGeom>
            <a:noFill/>
            <a:ln w="57150">
              <a:solidFill>
                <a:srgbClr val="000000"/>
              </a:solidFill>
              <a:round/>
              <a:headEnd/>
              <a:tailEnd/>
            </a:ln>
          </p:spPr>
          <p:txBody>
            <a:bodyPr/>
            <a:lstStyle/>
            <a:p>
              <a:endParaRPr lang="en-US"/>
            </a:p>
          </p:txBody>
        </p:sp>
        <p:sp>
          <p:nvSpPr>
            <p:cNvPr id="21577" name="Line 118"/>
            <p:cNvSpPr>
              <a:spLocks noChangeShapeType="1"/>
            </p:cNvSpPr>
            <p:nvPr/>
          </p:nvSpPr>
          <p:spPr bwMode="auto">
            <a:xfrm>
              <a:off x="1639" y="1528"/>
              <a:ext cx="91" cy="1"/>
            </a:xfrm>
            <a:prstGeom prst="line">
              <a:avLst/>
            </a:prstGeom>
            <a:noFill/>
            <a:ln w="57150">
              <a:solidFill>
                <a:srgbClr val="000000"/>
              </a:solidFill>
              <a:round/>
              <a:headEnd/>
              <a:tailEnd/>
            </a:ln>
          </p:spPr>
          <p:txBody>
            <a:bodyPr/>
            <a:lstStyle/>
            <a:p>
              <a:endParaRPr lang="en-US"/>
            </a:p>
          </p:txBody>
        </p:sp>
        <p:sp>
          <p:nvSpPr>
            <p:cNvPr id="21578" name="Line 119"/>
            <p:cNvSpPr>
              <a:spLocks noChangeShapeType="1"/>
            </p:cNvSpPr>
            <p:nvPr/>
          </p:nvSpPr>
          <p:spPr bwMode="auto">
            <a:xfrm flipH="1">
              <a:off x="911" y="1514"/>
              <a:ext cx="91" cy="1"/>
            </a:xfrm>
            <a:prstGeom prst="line">
              <a:avLst/>
            </a:prstGeom>
            <a:noFill/>
            <a:ln w="57150">
              <a:solidFill>
                <a:srgbClr val="000000"/>
              </a:solidFill>
              <a:round/>
              <a:headEnd/>
              <a:tailEnd/>
            </a:ln>
          </p:spPr>
          <p:txBody>
            <a:bodyPr/>
            <a:lstStyle/>
            <a:p>
              <a:endParaRPr lang="en-US"/>
            </a:p>
          </p:txBody>
        </p:sp>
        <p:sp>
          <p:nvSpPr>
            <p:cNvPr id="21579" name="Line 120"/>
            <p:cNvSpPr>
              <a:spLocks noChangeShapeType="1"/>
            </p:cNvSpPr>
            <p:nvPr/>
          </p:nvSpPr>
          <p:spPr bwMode="auto">
            <a:xfrm flipH="1">
              <a:off x="1727" y="1076"/>
              <a:ext cx="91" cy="1"/>
            </a:xfrm>
            <a:prstGeom prst="line">
              <a:avLst/>
            </a:prstGeom>
            <a:noFill/>
            <a:ln w="57150">
              <a:solidFill>
                <a:srgbClr val="000000"/>
              </a:solidFill>
              <a:round/>
              <a:headEnd/>
              <a:tailEnd/>
            </a:ln>
          </p:spPr>
          <p:txBody>
            <a:bodyPr/>
            <a:lstStyle/>
            <a:p>
              <a:endParaRPr lang="en-US"/>
            </a:p>
          </p:txBody>
        </p:sp>
        <p:sp>
          <p:nvSpPr>
            <p:cNvPr id="21580" name="Line 121"/>
            <p:cNvSpPr>
              <a:spLocks noChangeShapeType="1"/>
            </p:cNvSpPr>
            <p:nvPr/>
          </p:nvSpPr>
          <p:spPr bwMode="auto">
            <a:xfrm flipH="1">
              <a:off x="1727" y="2019"/>
              <a:ext cx="91" cy="1"/>
            </a:xfrm>
            <a:prstGeom prst="line">
              <a:avLst/>
            </a:prstGeom>
            <a:noFill/>
            <a:ln w="57150">
              <a:solidFill>
                <a:srgbClr val="000000"/>
              </a:solidFill>
              <a:round/>
              <a:headEnd/>
              <a:tailEnd/>
            </a:ln>
          </p:spPr>
          <p:txBody>
            <a:bodyPr/>
            <a:lstStyle/>
            <a:p>
              <a:endParaRPr lang="en-US"/>
            </a:p>
          </p:txBody>
        </p:sp>
        <p:sp>
          <p:nvSpPr>
            <p:cNvPr id="21581" name="Line 122"/>
            <p:cNvSpPr>
              <a:spLocks noChangeShapeType="1"/>
            </p:cNvSpPr>
            <p:nvPr/>
          </p:nvSpPr>
          <p:spPr bwMode="auto">
            <a:xfrm flipH="1" flipV="1">
              <a:off x="2791" y="1999"/>
              <a:ext cx="4" cy="1784"/>
            </a:xfrm>
            <a:prstGeom prst="line">
              <a:avLst/>
            </a:prstGeom>
            <a:noFill/>
            <a:ln w="57150">
              <a:solidFill>
                <a:srgbClr val="000000"/>
              </a:solidFill>
              <a:round/>
              <a:headEnd/>
              <a:tailEnd/>
            </a:ln>
          </p:spPr>
          <p:txBody>
            <a:bodyPr/>
            <a:lstStyle/>
            <a:p>
              <a:endParaRPr lang="en-US"/>
            </a:p>
          </p:txBody>
        </p:sp>
        <p:sp>
          <p:nvSpPr>
            <p:cNvPr id="21582" name="Line 123"/>
            <p:cNvSpPr>
              <a:spLocks noChangeShapeType="1"/>
            </p:cNvSpPr>
            <p:nvPr/>
          </p:nvSpPr>
          <p:spPr bwMode="auto">
            <a:xfrm>
              <a:off x="2687" y="2012"/>
              <a:ext cx="91" cy="1"/>
            </a:xfrm>
            <a:prstGeom prst="line">
              <a:avLst/>
            </a:prstGeom>
            <a:noFill/>
            <a:ln w="57150">
              <a:solidFill>
                <a:srgbClr val="000000"/>
              </a:solidFill>
              <a:round/>
              <a:headEnd/>
              <a:tailEnd/>
            </a:ln>
          </p:spPr>
          <p:txBody>
            <a:bodyPr/>
            <a:lstStyle/>
            <a:p>
              <a:endParaRPr lang="en-US"/>
            </a:p>
          </p:txBody>
        </p:sp>
        <p:sp>
          <p:nvSpPr>
            <p:cNvPr id="21583" name="Line 124"/>
            <p:cNvSpPr>
              <a:spLocks noChangeShapeType="1"/>
            </p:cNvSpPr>
            <p:nvPr/>
          </p:nvSpPr>
          <p:spPr bwMode="auto">
            <a:xfrm flipH="1">
              <a:off x="2783" y="3245"/>
              <a:ext cx="144" cy="1"/>
            </a:xfrm>
            <a:prstGeom prst="line">
              <a:avLst/>
            </a:prstGeom>
            <a:noFill/>
            <a:ln w="57150">
              <a:solidFill>
                <a:srgbClr val="000000"/>
              </a:solidFill>
              <a:round/>
              <a:headEnd/>
              <a:tailEnd/>
            </a:ln>
          </p:spPr>
          <p:txBody>
            <a:bodyPr/>
            <a:lstStyle/>
            <a:p>
              <a:endParaRPr lang="en-US"/>
            </a:p>
          </p:txBody>
        </p:sp>
        <p:sp>
          <p:nvSpPr>
            <p:cNvPr id="21584" name="Line 125"/>
            <p:cNvSpPr>
              <a:spLocks noChangeShapeType="1"/>
            </p:cNvSpPr>
            <p:nvPr/>
          </p:nvSpPr>
          <p:spPr bwMode="auto">
            <a:xfrm flipH="1">
              <a:off x="2783" y="3770"/>
              <a:ext cx="144" cy="1"/>
            </a:xfrm>
            <a:prstGeom prst="line">
              <a:avLst/>
            </a:prstGeom>
            <a:noFill/>
            <a:ln w="57150">
              <a:solidFill>
                <a:srgbClr val="000000"/>
              </a:solidFill>
              <a:round/>
              <a:headEnd/>
              <a:tailEnd/>
            </a:ln>
          </p:spPr>
          <p:txBody>
            <a:bodyPr/>
            <a:lstStyle/>
            <a:p>
              <a:endParaRPr lang="en-US"/>
            </a:p>
          </p:txBody>
        </p:sp>
        <p:grpSp>
          <p:nvGrpSpPr>
            <p:cNvPr id="17" name="Group 129"/>
            <p:cNvGrpSpPr>
              <a:grpSpLocks/>
            </p:cNvGrpSpPr>
            <p:nvPr/>
          </p:nvGrpSpPr>
          <p:grpSpPr bwMode="auto">
            <a:xfrm>
              <a:off x="2927" y="3002"/>
              <a:ext cx="689" cy="454"/>
              <a:chOff x="2927" y="3002"/>
              <a:chExt cx="689" cy="454"/>
            </a:xfrm>
          </p:grpSpPr>
          <p:sp>
            <p:nvSpPr>
              <p:cNvPr id="21813" name="Freeform 126"/>
              <p:cNvSpPr>
                <a:spLocks/>
              </p:cNvSpPr>
              <p:nvPr/>
            </p:nvSpPr>
            <p:spPr bwMode="auto">
              <a:xfrm>
                <a:off x="2935" y="3016"/>
                <a:ext cx="681" cy="440"/>
              </a:xfrm>
              <a:custGeom>
                <a:avLst/>
                <a:gdLst>
                  <a:gd name="T0" fmla="*/ 0 w 5675"/>
                  <a:gd name="T1" fmla="*/ 0 h 4358"/>
                  <a:gd name="T2" fmla="*/ 0 w 5675"/>
                  <a:gd name="T3" fmla="*/ 0 h 4358"/>
                  <a:gd name="T4" fmla="*/ 0 w 5675"/>
                  <a:gd name="T5" fmla="*/ 0 h 4358"/>
                  <a:gd name="T6" fmla="*/ 0 w 5675"/>
                  <a:gd name="T7" fmla="*/ 0 h 4358"/>
                  <a:gd name="T8" fmla="*/ 0 w 5675"/>
                  <a:gd name="T9" fmla="*/ 0 h 4358"/>
                  <a:gd name="T10" fmla="*/ 0 w 5675"/>
                  <a:gd name="T11" fmla="*/ 0 h 4358"/>
                  <a:gd name="T12" fmla="*/ 0 w 5675"/>
                  <a:gd name="T13" fmla="*/ 0 h 4358"/>
                  <a:gd name="T14" fmla="*/ 0 w 5675"/>
                  <a:gd name="T15" fmla="*/ 0 h 4358"/>
                  <a:gd name="T16" fmla="*/ 0 w 5675"/>
                  <a:gd name="T17" fmla="*/ 0 h 43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75"/>
                  <a:gd name="T28" fmla="*/ 0 h 4358"/>
                  <a:gd name="T29" fmla="*/ 5675 w 5675"/>
                  <a:gd name="T30" fmla="*/ 4358 h 43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75" h="4358">
                    <a:moveTo>
                      <a:pt x="545" y="0"/>
                    </a:moveTo>
                    <a:cubicBezTo>
                      <a:pt x="244" y="0"/>
                      <a:pt x="0" y="244"/>
                      <a:pt x="0" y="545"/>
                    </a:cubicBezTo>
                    <a:lnTo>
                      <a:pt x="0" y="3814"/>
                    </a:lnTo>
                    <a:cubicBezTo>
                      <a:pt x="0" y="4115"/>
                      <a:pt x="244" y="4358"/>
                      <a:pt x="545" y="4358"/>
                    </a:cubicBezTo>
                    <a:lnTo>
                      <a:pt x="5130" y="4358"/>
                    </a:lnTo>
                    <a:cubicBezTo>
                      <a:pt x="5431" y="4358"/>
                      <a:pt x="5675" y="4115"/>
                      <a:pt x="5675" y="3814"/>
                    </a:cubicBezTo>
                    <a:lnTo>
                      <a:pt x="5675" y="545"/>
                    </a:lnTo>
                    <a:cubicBezTo>
                      <a:pt x="5675" y="244"/>
                      <a:pt x="5431" y="0"/>
                      <a:pt x="5130" y="0"/>
                    </a:cubicBezTo>
                    <a:lnTo>
                      <a:pt x="545" y="0"/>
                    </a:lnTo>
                    <a:close/>
                  </a:path>
                </a:pathLst>
              </a:custGeom>
              <a:solidFill>
                <a:srgbClr val="622423"/>
              </a:solidFill>
              <a:ln w="0">
                <a:solidFill>
                  <a:srgbClr val="000000"/>
                </a:solidFill>
                <a:round/>
                <a:headEnd/>
                <a:tailEnd/>
              </a:ln>
            </p:spPr>
            <p:txBody>
              <a:bodyPr/>
              <a:lstStyle/>
              <a:p>
                <a:endParaRPr lang="en-US"/>
              </a:p>
            </p:txBody>
          </p:sp>
          <p:sp>
            <p:nvSpPr>
              <p:cNvPr id="21814" name="Freeform 127"/>
              <p:cNvSpPr>
                <a:spLocks/>
              </p:cNvSpPr>
              <p:nvPr/>
            </p:nvSpPr>
            <p:spPr bwMode="auto">
              <a:xfrm>
                <a:off x="2927" y="3002"/>
                <a:ext cx="681" cy="440"/>
              </a:xfrm>
              <a:custGeom>
                <a:avLst/>
                <a:gdLst>
                  <a:gd name="T0" fmla="*/ 0 w 5675"/>
                  <a:gd name="T1" fmla="*/ 0 h 4358"/>
                  <a:gd name="T2" fmla="*/ 0 w 5675"/>
                  <a:gd name="T3" fmla="*/ 0 h 4358"/>
                  <a:gd name="T4" fmla="*/ 0 w 5675"/>
                  <a:gd name="T5" fmla="*/ 0 h 4358"/>
                  <a:gd name="T6" fmla="*/ 0 w 5675"/>
                  <a:gd name="T7" fmla="*/ 0 h 4358"/>
                  <a:gd name="T8" fmla="*/ 0 w 5675"/>
                  <a:gd name="T9" fmla="*/ 0 h 4358"/>
                  <a:gd name="T10" fmla="*/ 0 w 5675"/>
                  <a:gd name="T11" fmla="*/ 0 h 4358"/>
                  <a:gd name="T12" fmla="*/ 0 w 5675"/>
                  <a:gd name="T13" fmla="*/ 0 h 4358"/>
                  <a:gd name="T14" fmla="*/ 0 w 5675"/>
                  <a:gd name="T15" fmla="*/ 0 h 4358"/>
                  <a:gd name="T16" fmla="*/ 0 w 5675"/>
                  <a:gd name="T17" fmla="*/ 0 h 43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75"/>
                  <a:gd name="T28" fmla="*/ 0 h 4358"/>
                  <a:gd name="T29" fmla="*/ 5675 w 5675"/>
                  <a:gd name="T30" fmla="*/ 4358 h 43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75" h="4358">
                    <a:moveTo>
                      <a:pt x="545" y="0"/>
                    </a:moveTo>
                    <a:cubicBezTo>
                      <a:pt x="244" y="0"/>
                      <a:pt x="0" y="244"/>
                      <a:pt x="0" y="545"/>
                    </a:cubicBezTo>
                    <a:lnTo>
                      <a:pt x="0" y="3813"/>
                    </a:lnTo>
                    <a:cubicBezTo>
                      <a:pt x="0" y="4114"/>
                      <a:pt x="244" y="4358"/>
                      <a:pt x="545" y="4358"/>
                    </a:cubicBezTo>
                    <a:lnTo>
                      <a:pt x="5131" y="4358"/>
                    </a:lnTo>
                    <a:cubicBezTo>
                      <a:pt x="5432" y="4358"/>
                      <a:pt x="5675" y="4114"/>
                      <a:pt x="5675" y="3813"/>
                    </a:cubicBezTo>
                    <a:lnTo>
                      <a:pt x="5675" y="545"/>
                    </a:lnTo>
                    <a:cubicBezTo>
                      <a:pt x="5675" y="244"/>
                      <a:pt x="5432" y="0"/>
                      <a:pt x="5131" y="0"/>
                    </a:cubicBezTo>
                    <a:lnTo>
                      <a:pt x="545" y="0"/>
                    </a:lnTo>
                    <a:close/>
                  </a:path>
                </a:pathLst>
              </a:custGeom>
              <a:solidFill>
                <a:srgbClr val="00FFFF"/>
              </a:solidFill>
              <a:ln w="0">
                <a:solidFill>
                  <a:srgbClr val="000000"/>
                </a:solidFill>
                <a:round/>
                <a:headEnd/>
                <a:tailEnd/>
              </a:ln>
            </p:spPr>
            <p:txBody>
              <a:bodyPr/>
              <a:lstStyle/>
              <a:p>
                <a:endParaRPr lang="en-US"/>
              </a:p>
            </p:txBody>
          </p:sp>
          <p:sp>
            <p:nvSpPr>
              <p:cNvPr id="21815" name="Freeform 128"/>
              <p:cNvSpPr>
                <a:spLocks/>
              </p:cNvSpPr>
              <p:nvPr/>
            </p:nvSpPr>
            <p:spPr bwMode="auto">
              <a:xfrm>
                <a:off x="2927" y="3002"/>
                <a:ext cx="681" cy="440"/>
              </a:xfrm>
              <a:custGeom>
                <a:avLst/>
                <a:gdLst>
                  <a:gd name="T0" fmla="*/ 0 w 5675"/>
                  <a:gd name="T1" fmla="*/ 0 h 4358"/>
                  <a:gd name="T2" fmla="*/ 0 w 5675"/>
                  <a:gd name="T3" fmla="*/ 0 h 4358"/>
                  <a:gd name="T4" fmla="*/ 0 w 5675"/>
                  <a:gd name="T5" fmla="*/ 0 h 4358"/>
                  <a:gd name="T6" fmla="*/ 0 w 5675"/>
                  <a:gd name="T7" fmla="*/ 0 h 4358"/>
                  <a:gd name="T8" fmla="*/ 0 w 5675"/>
                  <a:gd name="T9" fmla="*/ 0 h 4358"/>
                  <a:gd name="T10" fmla="*/ 0 w 5675"/>
                  <a:gd name="T11" fmla="*/ 0 h 4358"/>
                  <a:gd name="T12" fmla="*/ 0 w 5675"/>
                  <a:gd name="T13" fmla="*/ 0 h 4358"/>
                  <a:gd name="T14" fmla="*/ 0 w 5675"/>
                  <a:gd name="T15" fmla="*/ 0 h 4358"/>
                  <a:gd name="T16" fmla="*/ 0 w 5675"/>
                  <a:gd name="T17" fmla="*/ 0 h 43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75"/>
                  <a:gd name="T28" fmla="*/ 0 h 4358"/>
                  <a:gd name="T29" fmla="*/ 5675 w 5675"/>
                  <a:gd name="T30" fmla="*/ 4358 h 43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75" h="4358">
                    <a:moveTo>
                      <a:pt x="545" y="0"/>
                    </a:moveTo>
                    <a:cubicBezTo>
                      <a:pt x="244" y="0"/>
                      <a:pt x="0" y="244"/>
                      <a:pt x="0" y="545"/>
                    </a:cubicBezTo>
                    <a:lnTo>
                      <a:pt x="0" y="3813"/>
                    </a:lnTo>
                    <a:cubicBezTo>
                      <a:pt x="0" y="4114"/>
                      <a:pt x="244" y="4358"/>
                      <a:pt x="545" y="4358"/>
                    </a:cubicBezTo>
                    <a:lnTo>
                      <a:pt x="5131" y="4358"/>
                    </a:lnTo>
                    <a:cubicBezTo>
                      <a:pt x="5432" y="4358"/>
                      <a:pt x="5675" y="4114"/>
                      <a:pt x="5675" y="3813"/>
                    </a:cubicBezTo>
                    <a:lnTo>
                      <a:pt x="5675" y="545"/>
                    </a:lnTo>
                    <a:cubicBezTo>
                      <a:pt x="5675" y="244"/>
                      <a:pt x="5432" y="0"/>
                      <a:pt x="5131" y="0"/>
                    </a:cubicBezTo>
                    <a:lnTo>
                      <a:pt x="545" y="0"/>
                    </a:lnTo>
                    <a:close/>
                  </a:path>
                </a:pathLst>
              </a:custGeom>
              <a:noFill/>
              <a:ln w="12700" cap="rnd">
                <a:solidFill>
                  <a:srgbClr val="C0504D"/>
                </a:solidFill>
                <a:miter lim="800000"/>
                <a:headEnd/>
                <a:tailEnd/>
              </a:ln>
            </p:spPr>
            <p:txBody>
              <a:bodyPr/>
              <a:lstStyle/>
              <a:p>
                <a:endParaRPr lang="en-US"/>
              </a:p>
            </p:txBody>
          </p:sp>
        </p:grpSp>
        <p:sp>
          <p:nvSpPr>
            <p:cNvPr id="21586" name="Rectangle 130"/>
            <p:cNvSpPr>
              <a:spLocks noChangeArrowheads="1"/>
            </p:cNvSpPr>
            <p:nvPr/>
          </p:nvSpPr>
          <p:spPr bwMode="auto">
            <a:xfrm>
              <a:off x="3101" y="3049"/>
              <a:ext cx="247" cy="116"/>
            </a:xfrm>
            <a:prstGeom prst="rect">
              <a:avLst/>
            </a:prstGeom>
            <a:noFill/>
            <a:ln w="9525">
              <a:noFill/>
              <a:miter lim="800000"/>
              <a:headEnd/>
              <a:tailEnd/>
            </a:ln>
          </p:spPr>
          <p:txBody>
            <a:bodyPr wrap="none" lIns="0" tIns="0" rIns="0" bIns="0">
              <a:spAutoFit/>
            </a:bodyPr>
            <a:lstStyle/>
            <a:p>
              <a:r>
                <a:rPr lang="en-US" sz="1200" b="1">
                  <a:solidFill>
                    <a:srgbClr val="000000"/>
                  </a:solidFill>
                </a:rPr>
                <a:t>Aspek</a:t>
              </a:r>
              <a:endParaRPr lang="en-US"/>
            </a:p>
          </p:txBody>
        </p:sp>
        <p:sp>
          <p:nvSpPr>
            <p:cNvPr id="21587" name="Rectangle 131"/>
            <p:cNvSpPr>
              <a:spLocks noChangeArrowheads="1"/>
            </p:cNvSpPr>
            <p:nvPr/>
          </p:nvSpPr>
          <p:spPr bwMode="auto">
            <a:xfrm>
              <a:off x="3095" y="3162"/>
              <a:ext cx="268" cy="116"/>
            </a:xfrm>
            <a:prstGeom prst="rect">
              <a:avLst/>
            </a:prstGeom>
            <a:noFill/>
            <a:ln w="9525">
              <a:noFill/>
              <a:miter lim="800000"/>
              <a:headEnd/>
              <a:tailEnd/>
            </a:ln>
          </p:spPr>
          <p:txBody>
            <a:bodyPr wrap="none" lIns="0" tIns="0" rIns="0" bIns="0">
              <a:spAutoFit/>
            </a:bodyPr>
            <a:lstStyle/>
            <a:p>
              <a:r>
                <a:rPr lang="en-US" sz="1200" b="1">
                  <a:solidFill>
                    <a:srgbClr val="000000"/>
                  </a:solidFill>
                </a:rPr>
                <a:t>Umum</a:t>
              </a:r>
              <a:endParaRPr lang="en-US"/>
            </a:p>
          </p:txBody>
        </p:sp>
        <p:sp>
          <p:nvSpPr>
            <p:cNvPr id="21588" name="Rectangle 132"/>
            <p:cNvSpPr>
              <a:spLocks noChangeArrowheads="1"/>
            </p:cNvSpPr>
            <p:nvPr/>
          </p:nvSpPr>
          <p:spPr bwMode="auto">
            <a:xfrm>
              <a:off x="3124" y="3273"/>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sp>
          <p:nvSpPr>
            <p:cNvPr id="21589" name="Rectangle 133"/>
            <p:cNvSpPr>
              <a:spLocks noChangeArrowheads="1"/>
            </p:cNvSpPr>
            <p:nvPr/>
          </p:nvSpPr>
          <p:spPr bwMode="auto">
            <a:xfrm>
              <a:off x="3160" y="3273"/>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0,40)</a:t>
              </a:r>
              <a:endParaRPr lang="en-US"/>
            </a:p>
          </p:txBody>
        </p:sp>
        <p:sp>
          <p:nvSpPr>
            <p:cNvPr id="21590" name="Line 134"/>
            <p:cNvSpPr>
              <a:spLocks noChangeShapeType="1"/>
            </p:cNvSpPr>
            <p:nvPr/>
          </p:nvSpPr>
          <p:spPr bwMode="auto">
            <a:xfrm flipV="1">
              <a:off x="3791" y="3608"/>
              <a:ext cx="1" cy="364"/>
            </a:xfrm>
            <a:prstGeom prst="line">
              <a:avLst/>
            </a:prstGeom>
            <a:noFill/>
            <a:ln w="57150">
              <a:solidFill>
                <a:srgbClr val="000000"/>
              </a:solidFill>
              <a:round/>
              <a:headEnd/>
              <a:tailEnd/>
            </a:ln>
          </p:spPr>
          <p:txBody>
            <a:bodyPr/>
            <a:lstStyle/>
            <a:p>
              <a:endParaRPr lang="en-US"/>
            </a:p>
          </p:txBody>
        </p:sp>
        <p:sp>
          <p:nvSpPr>
            <p:cNvPr id="21591" name="Line 135"/>
            <p:cNvSpPr>
              <a:spLocks noChangeShapeType="1"/>
            </p:cNvSpPr>
            <p:nvPr/>
          </p:nvSpPr>
          <p:spPr bwMode="auto">
            <a:xfrm>
              <a:off x="3647" y="3770"/>
              <a:ext cx="144" cy="1"/>
            </a:xfrm>
            <a:prstGeom prst="line">
              <a:avLst/>
            </a:prstGeom>
            <a:noFill/>
            <a:ln w="57150">
              <a:solidFill>
                <a:srgbClr val="000000"/>
              </a:solidFill>
              <a:round/>
              <a:headEnd/>
              <a:tailEnd/>
            </a:ln>
          </p:spPr>
          <p:txBody>
            <a:bodyPr/>
            <a:lstStyle/>
            <a:p>
              <a:endParaRPr lang="en-US"/>
            </a:p>
          </p:txBody>
        </p:sp>
        <p:sp>
          <p:nvSpPr>
            <p:cNvPr id="21592" name="Line 136"/>
            <p:cNvSpPr>
              <a:spLocks noChangeShapeType="1"/>
            </p:cNvSpPr>
            <p:nvPr/>
          </p:nvSpPr>
          <p:spPr bwMode="auto">
            <a:xfrm flipH="1">
              <a:off x="3790" y="3608"/>
              <a:ext cx="91" cy="1"/>
            </a:xfrm>
            <a:prstGeom prst="line">
              <a:avLst/>
            </a:prstGeom>
            <a:noFill/>
            <a:ln w="57150">
              <a:solidFill>
                <a:srgbClr val="000000"/>
              </a:solidFill>
              <a:round/>
              <a:headEnd/>
              <a:tailEnd/>
            </a:ln>
          </p:spPr>
          <p:txBody>
            <a:bodyPr/>
            <a:lstStyle/>
            <a:p>
              <a:endParaRPr lang="en-US"/>
            </a:p>
          </p:txBody>
        </p:sp>
        <p:sp>
          <p:nvSpPr>
            <p:cNvPr id="21593" name="Line 137"/>
            <p:cNvSpPr>
              <a:spLocks noChangeShapeType="1"/>
            </p:cNvSpPr>
            <p:nvPr/>
          </p:nvSpPr>
          <p:spPr bwMode="auto">
            <a:xfrm flipH="1">
              <a:off x="3790" y="3963"/>
              <a:ext cx="91" cy="1"/>
            </a:xfrm>
            <a:prstGeom prst="line">
              <a:avLst/>
            </a:prstGeom>
            <a:noFill/>
            <a:ln w="57150">
              <a:solidFill>
                <a:srgbClr val="000000"/>
              </a:solidFill>
              <a:round/>
              <a:headEnd/>
              <a:tailEnd/>
            </a:ln>
          </p:spPr>
          <p:txBody>
            <a:bodyPr/>
            <a:lstStyle/>
            <a:p>
              <a:endParaRPr lang="en-US"/>
            </a:p>
          </p:txBody>
        </p:sp>
        <p:grpSp>
          <p:nvGrpSpPr>
            <p:cNvPr id="18" name="Group 141"/>
            <p:cNvGrpSpPr>
              <a:grpSpLocks/>
            </p:cNvGrpSpPr>
            <p:nvPr/>
          </p:nvGrpSpPr>
          <p:grpSpPr bwMode="auto">
            <a:xfrm>
              <a:off x="4015" y="2765"/>
              <a:ext cx="600" cy="144"/>
              <a:chOff x="4015" y="2765"/>
              <a:chExt cx="600" cy="144"/>
            </a:xfrm>
          </p:grpSpPr>
          <p:sp>
            <p:nvSpPr>
              <p:cNvPr id="21810" name="Freeform 138"/>
              <p:cNvSpPr>
                <a:spLocks/>
              </p:cNvSpPr>
              <p:nvPr/>
            </p:nvSpPr>
            <p:spPr bwMode="auto">
              <a:xfrm>
                <a:off x="4023" y="2778"/>
                <a:ext cx="592" cy="131"/>
              </a:xfrm>
              <a:custGeom>
                <a:avLst/>
                <a:gdLst>
                  <a:gd name="T0" fmla="*/ 0 w 2467"/>
                  <a:gd name="T1" fmla="*/ 0 h 646"/>
                  <a:gd name="T2" fmla="*/ 0 w 2467"/>
                  <a:gd name="T3" fmla="*/ 0 h 646"/>
                  <a:gd name="T4" fmla="*/ 0 w 2467"/>
                  <a:gd name="T5" fmla="*/ 0 h 646"/>
                  <a:gd name="T6" fmla="*/ 0 w 2467"/>
                  <a:gd name="T7" fmla="*/ 0 h 646"/>
                  <a:gd name="T8" fmla="*/ 0 w 2467"/>
                  <a:gd name="T9" fmla="*/ 0 h 646"/>
                  <a:gd name="T10" fmla="*/ 0 w 2467"/>
                  <a:gd name="T11" fmla="*/ 0 h 646"/>
                  <a:gd name="T12" fmla="*/ 0 w 2467"/>
                  <a:gd name="T13" fmla="*/ 0 h 646"/>
                  <a:gd name="T14" fmla="*/ 0 w 2467"/>
                  <a:gd name="T15" fmla="*/ 0 h 646"/>
                  <a:gd name="T16" fmla="*/ 0 w 2467"/>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46"/>
                  <a:gd name="T29" fmla="*/ 2467 w 2467"/>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46">
                    <a:moveTo>
                      <a:pt x="81" y="0"/>
                    </a:moveTo>
                    <a:cubicBezTo>
                      <a:pt x="36" y="0"/>
                      <a:pt x="0" y="36"/>
                      <a:pt x="0" y="81"/>
                    </a:cubicBezTo>
                    <a:lnTo>
                      <a:pt x="0" y="565"/>
                    </a:lnTo>
                    <a:cubicBezTo>
                      <a:pt x="0" y="610"/>
                      <a:pt x="36" y="646"/>
                      <a:pt x="81" y="646"/>
                    </a:cubicBezTo>
                    <a:lnTo>
                      <a:pt x="2386" y="646"/>
                    </a:lnTo>
                    <a:cubicBezTo>
                      <a:pt x="2431" y="646"/>
                      <a:pt x="2467" y="610"/>
                      <a:pt x="2467" y="565"/>
                    </a:cubicBezTo>
                    <a:lnTo>
                      <a:pt x="2467" y="81"/>
                    </a:lnTo>
                    <a:cubicBezTo>
                      <a:pt x="2467" y="36"/>
                      <a:pt x="2431"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811" name="Freeform 139"/>
              <p:cNvSpPr>
                <a:spLocks/>
              </p:cNvSpPr>
              <p:nvPr/>
            </p:nvSpPr>
            <p:spPr bwMode="auto">
              <a:xfrm>
                <a:off x="4015" y="2765"/>
                <a:ext cx="592" cy="130"/>
              </a:xfrm>
              <a:custGeom>
                <a:avLst/>
                <a:gdLst>
                  <a:gd name="T0" fmla="*/ 0 w 2466"/>
                  <a:gd name="T1" fmla="*/ 0 h 645"/>
                  <a:gd name="T2" fmla="*/ 0 w 2466"/>
                  <a:gd name="T3" fmla="*/ 0 h 645"/>
                  <a:gd name="T4" fmla="*/ 0 w 2466"/>
                  <a:gd name="T5" fmla="*/ 0 h 645"/>
                  <a:gd name="T6" fmla="*/ 0 w 2466"/>
                  <a:gd name="T7" fmla="*/ 0 h 645"/>
                  <a:gd name="T8" fmla="*/ 0 w 2466"/>
                  <a:gd name="T9" fmla="*/ 0 h 645"/>
                  <a:gd name="T10" fmla="*/ 0 w 2466"/>
                  <a:gd name="T11" fmla="*/ 0 h 645"/>
                  <a:gd name="T12" fmla="*/ 0 w 2466"/>
                  <a:gd name="T13" fmla="*/ 0 h 645"/>
                  <a:gd name="T14" fmla="*/ 0 w 2466"/>
                  <a:gd name="T15" fmla="*/ 0 h 645"/>
                  <a:gd name="T16" fmla="*/ 0 w 2466"/>
                  <a:gd name="T17" fmla="*/ 0 h 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5"/>
                  <a:gd name="T29" fmla="*/ 2466 w 2466"/>
                  <a:gd name="T30" fmla="*/ 645 h 6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5">
                    <a:moveTo>
                      <a:pt x="81" y="0"/>
                    </a:moveTo>
                    <a:cubicBezTo>
                      <a:pt x="36" y="0"/>
                      <a:pt x="0" y="36"/>
                      <a:pt x="0" y="80"/>
                    </a:cubicBezTo>
                    <a:lnTo>
                      <a:pt x="0" y="565"/>
                    </a:lnTo>
                    <a:cubicBezTo>
                      <a:pt x="0" y="609"/>
                      <a:pt x="36" y="645"/>
                      <a:pt x="81" y="645"/>
                    </a:cubicBezTo>
                    <a:lnTo>
                      <a:pt x="2386" y="645"/>
                    </a:lnTo>
                    <a:cubicBezTo>
                      <a:pt x="2430" y="645"/>
                      <a:pt x="2466" y="609"/>
                      <a:pt x="2466" y="565"/>
                    </a:cubicBezTo>
                    <a:lnTo>
                      <a:pt x="2466" y="80"/>
                    </a:lnTo>
                    <a:cubicBezTo>
                      <a:pt x="2466" y="36"/>
                      <a:pt x="2430" y="0"/>
                      <a:pt x="2386"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812" name="Freeform 140"/>
              <p:cNvSpPr>
                <a:spLocks/>
              </p:cNvSpPr>
              <p:nvPr/>
            </p:nvSpPr>
            <p:spPr bwMode="auto">
              <a:xfrm>
                <a:off x="4015" y="2765"/>
                <a:ext cx="592" cy="130"/>
              </a:xfrm>
              <a:custGeom>
                <a:avLst/>
                <a:gdLst>
                  <a:gd name="T0" fmla="*/ 0 w 2466"/>
                  <a:gd name="T1" fmla="*/ 0 h 645"/>
                  <a:gd name="T2" fmla="*/ 0 w 2466"/>
                  <a:gd name="T3" fmla="*/ 0 h 645"/>
                  <a:gd name="T4" fmla="*/ 0 w 2466"/>
                  <a:gd name="T5" fmla="*/ 0 h 645"/>
                  <a:gd name="T6" fmla="*/ 0 w 2466"/>
                  <a:gd name="T7" fmla="*/ 0 h 645"/>
                  <a:gd name="T8" fmla="*/ 0 w 2466"/>
                  <a:gd name="T9" fmla="*/ 0 h 645"/>
                  <a:gd name="T10" fmla="*/ 0 w 2466"/>
                  <a:gd name="T11" fmla="*/ 0 h 645"/>
                  <a:gd name="T12" fmla="*/ 0 w 2466"/>
                  <a:gd name="T13" fmla="*/ 0 h 645"/>
                  <a:gd name="T14" fmla="*/ 0 w 2466"/>
                  <a:gd name="T15" fmla="*/ 0 h 645"/>
                  <a:gd name="T16" fmla="*/ 0 w 2466"/>
                  <a:gd name="T17" fmla="*/ 0 h 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5"/>
                  <a:gd name="T29" fmla="*/ 2466 w 2466"/>
                  <a:gd name="T30" fmla="*/ 645 h 6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5">
                    <a:moveTo>
                      <a:pt x="81" y="0"/>
                    </a:moveTo>
                    <a:cubicBezTo>
                      <a:pt x="36" y="0"/>
                      <a:pt x="0" y="36"/>
                      <a:pt x="0" y="80"/>
                    </a:cubicBezTo>
                    <a:lnTo>
                      <a:pt x="0" y="565"/>
                    </a:lnTo>
                    <a:cubicBezTo>
                      <a:pt x="0" y="609"/>
                      <a:pt x="36" y="645"/>
                      <a:pt x="81" y="645"/>
                    </a:cubicBezTo>
                    <a:lnTo>
                      <a:pt x="2386" y="645"/>
                    </a:lnTo>
                    <a:cubicBezTo>
                      <a:pt x="2430" y="645"/>
                      <a:pt x="2466" y="609"/>
                      <a:pt x="2466" y="565"/>
                    </a:cubicBezTo>
                    <a:lnTo>
                      <a:pt x="2466" y="80"/>
                    </a:lnTo>
                    <a:cubicBezTo>
                      <a:pt x="2466" y="36"/>
                      <a:pt x="2430" y="0"/>
                      <a:pt x="2386" y="0"/>
                    </a:cubicBezTo>
                    <a:lnTo>
                      <a:pt x="81" y="0"/>
                    </a:lnTo>
                    <a:close/>
                  </a:path>
                </a:pathLst>
              </a:custGeom>
              <a:noFill/>
              <a:ln w="12700" cap="rnd">
                <a:solidFill>
                  <a:srgbClr val="C0504D"/>
                </a:solidFill>
                <a:miter lim="800000"/>
                <a:headEnd/>
                <a:tailEnd/>
              </a:ln>
            </p:spPr>
            <p:txBody>
              <a:bodyPr/>
              <a:lstStyle/>
              <a:p>
                <a:endParaRPr lang="en-US"/>
              </a:p>
            </p:txBody>
          </p:sp>
        </p:grpSp>
        <p:sp>
          <p:nvSpPr>
            <p:cNvPr id="21595" name="Rectangle 142"/>
            <p:cNvSpPr>
              <a:spLocks noChangeArrowheads="1"/>
            </p:cNvSpPr>
            <p:nvPr/>
          </p:nvSpPr>
          <p:spPr bwMode="auto">
            <a:xfrm>
              <a:off x="4136" y="2800"/>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19" name="Group 146"/>
            <p:cNvGrpSpPr>
              <a:grpSpLocks/>
            </p:cNvGrpSpPr>
            <p:nvPr/>
          </p:nvGrpSpPr>
          <p:grpSpPr bwMode="auto">
            <a:xfrm>
              <a:off x="4015" y="2927"/>
              <a:ext cx="600" cy="145"/>
              <a:chOff x="4015" y="2927"/>
              <a:chExt cx="600" cy="145"/>
            </a:xfrm>
          </p:grpSpPr>
          <p:sp>
            <p:nvSpPr>
              <p:cNvPr id="21807" name="Freeform 143"/>
              <p:cNvSpPr>
                <a:spLocks/>
              </p:cNvSpPr>
              <p:nvPr/>
            </p:nvSpPr>
            <p:spPr bwMode="auto">
              <a:xfrm>
                <a:off x="4023" y="2941"/>
                <a:ext cx="592" cy="131"/>
              </a:xfrm>
              <a:custGeom>
                <a:avLst/>
                <a:gdLst>
                  <a:gd name="T0" fmla="*/ 0 w 2467"/>
                  <a:gd name="T1" fmla="*/ 0 h 650"/>
                  <a:gd name="T2" fmla="*/ 0 w 2467"/>
                  <a:gd name="T3" fmla="*/ 0 h 650"/>
                  <a:gd name="T4" fmla="*/ 0 w 2467"/>
                  <a:gd name="T5" fmla="*/ 0 h 650"/>
                  <a:gd name="T6" fmla="*/ 0 w 2467"/>
                  <a:gd name="T7" fmla="*/ 0 h 650"/>
                  <a:gd name="T8" fmla="*/ 0 w 2467"/>
                  <a:gd name="T9" fmla="*/ 0 h 650"/>
                  <a:gd name="T10" fmla="*/ 0 w 2467"/>
                  <a:gd name="T11" fmla="*/ 0 h 650"/>
                  <a:gd name="T12" fmla="*/ 0 w 2467"/>
                  <a:gd name="T13" fmla="*/ 0 h 650"/>
                  <a:gd name="T14" fmla="*/ 0 w 2467"/>
                  <a:gd name="T15" fmla="*/ 0 h 650"/>
                  <a:gd name="T16" fmla="*/ 0 w 2467"/>
                  <a:gd name="T17" fmla="*/ 0 h 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50"/>
                  <a:gd name="T29" fmla="*/ 2467 w 2467"/>
                  <a:gd name="T30" fmla="*/ 650 h 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50">
                    <a:moveTo>
                      <a:pt x="81" y="0"/>
                    </a:moveTo>
                    <a:cubicBezTo>
                      <a:pt x="37" y="0"/>
                      <a:pt x="0" y="37"/>
                      <a:pt x="0" y="82"/>
                    </a:cubicBezTo>
                    <a:lnTo>
                      <a:pt x="0" y="569"/>
                    </a:lnTo>
                    <a:cubicBezTo>
                      <a:pt x="0" y="614"/>
                      <a:pt x="37" y="650"/>
                      <a:pt x="81" y="650"/>
                    </a:cubicBezTo>
                    <a:lnTo>
                      <a:pt x="2386" y="650"/>
                    </a:lnTo>
                    <a:cubicBezTo>
                      <a:pt x="2430" y="650"/>
                      <a:pt x="2467" y="614"/>
                      <a:pt x="2467" y="569"/>
                    </a:cubicBezTo>
                    <a:lnTo>
                      <a:pt x="2467" y="82"/>
                    </a:lnTo>
                    <a:cubicBezTo>
                      <a:pt x="2467" y="37"/>
                      <a:pt x="2430"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808" name="Freeform 144"/>
              <p:cNvSpPr>
                <a:spLocks/>
              </p:cNvSpPr>
              <p:nvPr/>
            </p:nvSpPr>
            <p:spPr bwMode="auto">
              <a:xfrm>
                <a:off x="4015" y="2927"/>
                <a:ext cx="592" cy="132"/>
              </a:xfrm>
              <a:custGeom>
                <a:avLst/>
                <a:gdLst>
                  <a:gd name="T0" fmla="*/ 0 w 2466"/>
                  <a:gd name="T1" fmla="*/ 0 h 650"/>
                  <a:gd name="T2" fmla="*/ 0 w 2466"/>
                  <a:gd name="T3" fmla="*/ 0 h 650"/>
                  <a:gd name="T4" fmla="*/ 0 w 2466"/>
                  <a:gd name="T5" fmla="*/ 0 h 650"/>
                  <a:gd name="T6" fmla="*/ 0 w 2466"/>
                  <a:gd name="T7" fmla="*/ 0 h 650"/>
                  <a:gd name="T8" fmla="*/ 0 w 2466"/>
                  <a:gd name="T9" fmla="*/ 0 h 650"/>
                  <a:gd name="T10" fmla="*/ 0 w 2466"/>
                  <a:gd name="T11" fmla="*/ 0 h 650"/>
                  <a:gd name="T12" fmla="*/ 0 w 2466"/>
                  <a:gd name="T13" fmla="*/ 0 h 650"/>
                  <a:gd name="T14" fmla="*/ 0 w 2466"/>
                  <a:gd name="T15" fmla="*/ 0 h 650"/>
                  <a:gd name="T16" fmla="*/ 0 w 2466"/>
                  <a:gd name="T17" fmla="*/ 0 h 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50"/>
                  <a:gd name="T29" fmla="*/ 2466 w 2466"/>
                  <a:gd name="T30" fmla="*/ 650 h 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50">
                    <a:moveTo>
                      <a:pt x="81" y="0"/>
                    </a:moveTo>
                    <a:cubicBezTo>
                      <a:pt x="36" y="0"/>
                      <a:pt x="0" y="36"/>
                      <a:pt x="0" y="81"/>
                    </a:cubicBezTo>
                    <a:lnTo>
                      <a:pt x="0" y="569"/>
                    </a:lnTo>
                    <a:cubicBezTo>
                      <a:pt x="0" y="613"/>
                      <a:pt x="36" y="650"/>
                      <a:pt x="81" y="650"/>
                    </a:cubicBezTo>
                    <a:lnTo>
                      <a:pt x="2385" y="650"/>
                    </a:lnTo>
                    <a:cubicBezTo>
                      <a:pt x="2430" y="650"/>
                      <a:pt x="2466" y="613"/>
                      <a:pt x="2466" y="569"/>
                    </a:cubicBezTo>
                    <a:lnTo>
                      <a:pt x="2466" y="81"/>
                    </a:lnTo>
                    <a:cubicBezTo>
                      <a:pt x="2466" y="36"/>
                      <a:pt x="2430" y="0"/>
                      <a:pt x="2385"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809" name="Freeform 145"/>
              <p:cNvSpPr>
                <a:spLocks/>
              </p:cNvSpPr>
              <p:nvPr/>
            </p:nvSpPr>
            <p:spPr bwMode="auto">
              <a:xfrm>
                <a:off x="4015" y="2927"/>
                <a:ext cx="592" cy="132"/>
              </a:xfrm>
              <a:custGeom>
                <a:avLst/>
                <a:gdLst>
                  <a:gd name="T0" fmla="*/ 0 w 2466"/>
                  <a:gd name="T1" fmla="*/ 0 h 650"/>
                  <a:gd name="T2" fmla="*/ 0 w 2466"/>
                  <a:gd name="T3" fmla="*/ 0 h 650"/>
                  <a:gd name="T4" fmla="*/ 0 w 2466"/>
                  <a:gd name="T5" fmla="*/ 0 h 650"/>
                  <a:gd name="T6" fmla="*/ 0 w 2466"/>
                  <a:gd name="T7" fmla="*/ 0 h 650"/>
                  <a:gd name="T8" fmla="*/ 0 w 2466"/>
                  <a:gd name="T9" fmla="*/ 0 h 650"/>
                  <a:gd name="T10" fmla="*/ 0 w 2466"/>
                  <a:gd name="T11" fmla="*/ 0 h 650"/>
                  <a:gd name="T12" fmla="*/ 0 w 2466"/>
                  <a:gd name="T13" fmla="*/ 0 h 650"/>
                  <a:gd name="T14" fmla="*/ 0 w 2466"/>
                  <a:gd name="T15" fmla="*/ 0 h 650"/>
                  <a:gd name="T16" fmla="*/ 0 w 2466"/>
                  <a:gd name="T17" fmla="*/ 0 h 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50"/>
                  <a:gd name="T29" fmla="*/ 2466 w 2466"/>
                  <a:gd name="T30" fmla="*/ 650 h 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50">
                    <a:moveTo>
                      <a:pt x="81" y="0"/>
                    </a:moveTo>
                    <a:cubicBezTo>
                      <a:pt x="36" y="0"/>
                      <a:pt x="0" y="36"/>
                      <a:pt x="0" y="81"/>
                    </a:cubicBezTo>
                    <a:lnTo>
                      <a:pt x="0" y="569"/>
                    </a:lnTo>
                    <a:cubicBezTo>
                      <a:pt x="0" y="613"/>
                      <a:pt x="36" y="650"/>
                      <a:pt x="81" y="650"/>
                    </a:cubicBezTo>
                    <a:lnTo>
                      <a:pt x="2385" y="650"/>
                    </a:lnTo>
                    <a:cubicBezTo>
                      <a:pt x="2430" y="650"/>
                      <a:pt x="2466" y="613"/>
                      <a:pt x="2466" y="569"/>
                    </a:cubicBezTo>
                    <a:lnTo>
                      <a:pt x="2466" y="81"/>
                    </a:lnTo>
                    <a:cubicBezTo>
                      <a:pt x="2466" y="36"/>
                      <a:pt x="2430" y="0"/>
                      <a:pt x="2385" y="0"/>
                    </a:cubicBezTo>
                    <a:lnTo>
                      <a:pt x="81" y="0"/>
                    </a:lnTo>
                    <a:close/>
                  </a:path>
                </a:pathLst>
              </a:custGeom>
              <a:noFill/>
              <a:ln w="12700" cap="rnd">
                <a:solidFill>
                  <a:srgbClr val="C0504D"/>
                </a:solidFill>
                <a:miter lim="800000"/>
                <a:headEnd/>
                <a:tailEnd/>
              </a:ln>
            </p:spPr>
            <p:txBody>
              <a:bodyPr/>
              <a:lstStyle/>
              <a:p>
                <a:endParaRPr lang="en-US"/>
              </a:p>
            </p:txBody>
          </p:sp>
        </p:grpSp>
        <p:sp>
          <p:nvSpPr>
            <p:cNvPr id="21597" name="Rectangle 147"/>
            <p:cNvSpPr>
              <a:spLocks noChangeArrowheads="1"/>
            </p:cNvSpPr>
            <p:nvPr/>
          </p:nvSpPr>
          <p:spPr bwMode="auto">
            <a:xfrm>
              <a:off x="4136" y="2963"/>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20" name="Group 151"/>
            <p:cNvGrpSpPr>
              <a:grpSpLocks/>
            </p:cNvGrpSpPr>
            <p:nvPr/>
          </p:nvGrpSpPr>
          <p:grpSpPr bwMode="auto">
            <a:xfrm>
              <a:off x="4015" y="3090"/>
              <a:ext cx="600" cy="144"/>
              <a:chOff x="4015" y="3090"/>
              <a:chExt cx="600" cy="144"/>
            </a:xfrm>
          </p:grpSpPr>
          <p:sp>
            <p:nvSpPr>
              <p:cNvPr id="21804" name="Freeform 148"/>
              <p:cNvSpPr>
                <a:spLocks/>
              </p:cNvSpPr>
              <p:nvPr/>
            </p:nvSpPr>
            <p:spPr bwMode="auto">
              <a:xfrm>
                <a:off x="4023" y="3103"/>
                <a:ext cx="592" cy="131"/>
              </a:xfrm>
              <a:custGeom>
                <a:avLst/>
                <a:gdLst>
                  <a:gd name="T0" fmla="*/ 0 w 2467"/>
                  <a:gd name="T1" fmla="*/ 0 h 645"/>
                  <a:gd name="T2" fmla="*/ 0 w 2467"/>
                  <a:gd name="T3" fmla="*/ 0 h 645"/>
                  <a:gd name="T4" fmla="*/ 0 w 2467"/>
                  <a:gd name="T5" fmla="*/ 0 h 645"/>
                  <a:gd name="T6" fmla="*/ 0 w 2467"/>
                  <a:gd name="T7" fmla="*/ 0 h 645"/>
                  <a:gd name="T8" fmla="*/ 0 w 2467"/>
                  <a:gd name="T9" fmla="*/ 0 h 645"/>
                  <a:gd name="T10" fmla="*/ 0 w 2467"/>
                  <a:gd name="T11" fmla="*/ 0 h 645"/>
                  <a:gd name="T12" fmla="*/ 0 w 2467"/>
                  <a:gd name="T13" fmla="*/ 0 h 645"/>
                  <a:gd name="T14" fmla="*/ 0 w 2467"/>
                  <a:gd name="T15" fmla="*/ 0 h 645"/>
                  <a:gd name="T16" fmla="*/ 0 w 2467"/>
                  <a:gd name="T17" fmla="*/ 0 h 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45"/>
                  <a:gd name="T29" fmla="*/ 2467 w 2467"/>
                  <a:gd name="T30" fmla="*/ 645 h 6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45">
                    <a:moveTo>
                      <a:pt x="81" y="0"/>
                    </a:moveTo>
                    <a:cubicBezTo>
                      <a:pt x="36" y="0"/>
                      <a:pt x="0" y="36"/>
                      <a:pt x="0" y="80"/>
                    </a:cubicBezTo>
                    <a:lnTo>
                      <a:pt x="0" y="565"/>
                    </a:lnTo>
                    <a:cubicBezTo>
                      <a:pt x="0" y="609"/>
                      <a:pt x="36" y="645"/>
                      <a:pt x="81" y="645"/>
                    </a:cubicBezTo>
                    <a:lnTo>
                      <a:pt x="2386" y="645"/>
                    </a:lnTo>
                    <a:cubicBezTo>
                      <a:pt x="2431" y="645"/>
                      <a:pt x="2467" y="609"/>
                      <a:pt x="2467" y="565"/>
                    </a:cubicBezTo>
                    <a:lnTo>
                      <a:pt x="2467" y="80"/>
                    </a:lnTo>
                    <a:cubicBezTo>
                      <a:pt x="2467" y="36"/>
                      <a:pt x="2431"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805" name="Freeform 149"/>
              <p:cNvSpPr>
                <a:spLocks/>
              </p:cNvSpPr>
              <p:nvPr/>
            </p:nvSpPr>
            <p:spPr bwMode="auto">
              <a:xfrm>
                <a:off x="4015" y="3090"/>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806" name="Freeform 150"/>
              <p:cNvSpPr>
                <a:spLocks/>
              </p:cNvSpPr>
              <p:nvPr/>
            </p:nvSpPr>
            <p:spPr bwMode="auto">
              <a:xfrm>
                <a:off x="4015" y="3090"/>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noFill/>
              <a:ln w="12700" cap="rnd">
                <a:solidFill>
                  <a:srgbClr val="C0504D"/>
                </a:solidFill>
                <a:miter lim="800000"/>
                <a:headEnd/>
                <a:tailEnd/>
              </a:ln>
            </p:spPr>
            <p:txBody>
              <a:bodyPr/>
              <a:lstStyle/>
              <a:p>
                <a:endParaRPr lang="en-US"/>
              </a:p>
            </p:txBody>
          </p:sp>
        </p:grpSp>
        <p:sp>
          <p:nvSpPr>
            <p:cNvPr id="21599" name="Rectangle 152"/>
            <p:cNvSpPr>
              <a:spLocks noChangeArrowheads="1"/>
            </p:cNvSpPr>
            <p:nvPr/>
          </p:nvSpPr>
          <p:spPr bwMode="auto">
            <a:xfrm>
              <a:off x="4136" y="3125"/>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21" name="Group 156"/>
            <p:cNvGrpSpPr>
              <a:grpSpLocks/>
            </p:cNvGrpSpPr>
            <p:nvPr/>
          </p:nvGrpSpPr>
          <p:grpSpPr bwMode="auto">
            <a:xfrm>
              <a:off x="4015" y="3253"/>
              <a:ext cx="600" cy="144"/>
              <a:chOff x="4015" y="3253"/>
              <a:chExt cx="600" cy="144"/>
            </a:xfrm>
          </p:grpSpPr>
          <p:sp>
            <p:nvSpPr>
              <p:cNvPr id="21801" name="Freeform 153"/>
              <p:cNvSpPr>
                <a:spLocks/>
              </p:cNvSpPr>
              <p:nvPr/>
            </p:nvSpPr>
            <p:spPr bwMode="auto">
              <a:xfrm>
                <a:off x="4023" y="3266"/>
                <a:ext cx="592" cy="131"/>
              </a:xfrm>
              <a:custGeom>
                <a:avLst/>
                <a:gdLst>
                  <a:gd name="T0" fmla="*/ 0 w 2467"/>
                  <a:gd name="T1" fmla="*/ 0 h 646"/>
                  <a:gd name="T2" fmla="*/ 0 w 2467"/>
                  <a:gd name="T3" fmla="*/ 0 h 646"/>
                  <a:gd name="T4" fmla="*/ 0 w 2467"/>
                  <a:gd name="T5" fmla="*/ 0 h 646"/>
                  <a:gd name="T6" fmla="*/ 0 w 2467"/>
                  <a:gd name="T7" fmla="*/ 0 h 646"/>
                  <a:gd name="T8" fmla="*/ 0 w 2467"/>
                  <a:gd name="T9" fmla="*/ 0 h 646"/>
                  <a:gd name="T10" fmla="*/ 0 w 2467"/>
                  <a:gd name="T11" fmla="*/ 0 h 646"/>
                  <a:gd name="T12" fmla="*/ 0 w 2467"/>
                  <a:gd name="T13" fmla="*/ 0 h 646"/>
                  <a:gd name="T14" fmla="*/ 0 w 2467"/>
                  <a:gd name="T15" fmla="*/ 0 h 646"/>
                  <a:gd name="T16" fmla="*/ 0 w 2467"/>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46"/>
                  <a:gd name="T29" fmla="*/ 2467 w 2467"/>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46">
                    <a:moveTo>
                      <a:pt x="81" y="0"/>
                    </a:moveTo>
                    <a:cubicBezTo>
                      <a:pt x="36" y="0"/>
                      <a:pt x="0" y="36"/>
                      <a:pt x="0" y="81"/>
                    </a:cubicBezTo>
                    <a:lnTo>
                      <a:pt x="0" y="565"/>
                    </a:lnTo>
                    <a:cubicBezTo>
                      <a:pt x="0" y="610"/>
                      <a:pt x="36" y="646"/>
                      <a:pt x="81" y="646"/>
                    </a:cubicBezTo>
                    <a:lnTo>
                      <a:pt x="2386" y="646"/>
                    </a:lnTo>
                    <a:cubicBezTo>
                      <a:pt x="2431" y="646"/>
                      <a:pt x="2467" y="610"/>
                      <a:pt x="2467" y="565"/>
                    </a:cubicBezTo>
                    <a:lnTo>
                      <a:pt x="2467" y="81"/>
                    </a:lnTo>
                    <a:cubicBezTo>
                      <a:pt x="2467" y="36"/>
                      <a:pt x="2431"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802" name="Freeform 154"/>
              <p:cNvSpPr>
                <a:spLocks/>
              </p:cNvSpPr>
              <p:nvPr/>
            </p:nvSpPr>
            <p:spPr bwMode="auto">
              <a:xfrm>
                <a:off x="4015" y="3253"/>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803" name="Freeform 155"/>
              <p:cNvSpPr>
                <a:spLocks/>
              </p:cNvSpPr>
              <p:nvPr/>
            </p:nvSpPr>
            <p:spPr bwMode="auto">
              <a:xfrm>
                <a:off x="4015" y="3253"/>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noFill/>
              <a:ln w="12700" cap="rnd">
                <a:solidFill>
                  <a:srgbClr val="C0504D"/>
                </a:solidFill>
                <a:miter lim="800000"/>
                <a:headEnd/>
                <a:tailEnd/>
              </a:ln>
            </p:spPr>
            <p:txBody>
              <a:bodyPr/>
              <a:lstStyle/>
              <a:p>
                <a:endParaRPr lang="en-US"/>
              </a:p>
            </p:txBody>
          </p:sp>
        </p:grpSp>
        <p:sp>
          <p:nvSpPr>
            <p:cNvPr id="21601" name="Rectangle 157"/>
            <p:cNvSpPr>
              <a:spLocks noChangeArrowheads="1"/>
            </p:cNvSpPr>
            <p:nvPr/>
          </p:nvSpPr>
          <p:spPr bwMode="auto">
            <a:xfrm>
              <a:off x="4136" y="3288"/>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22" name="Group 161"/>
            <p:cNvGrpSpPr>
              <a:grpSpLocks/>
            </p:cNvGrpSpPr>
            <p:nvPr/>
          </p:nvGrpSpPr>
          <p:grpSpPr bwMode="auto">
            <a:xfrm>
              <a:off x="4015" y="2111"/>
              <a:ext cx="600" cy="144"/>
              <a:chOff x="4015" y="2111"/>
              <a:chExt cx="600" cy="144"/>
            </a:xfrm>
          </p:grpSpPr>
          <p:sp>
            <p:nvSpPr>
              <p:cNvPr id="21798" name="Freeform 158"/>
              <p:cNvSpPr>
                <a:spLocks/>
              </p:cNvSpPr>
              <p:nvPr/>
            </p:nvSpPr>
            <p:spPr bwMode="auto">
              <a:xfrm>
                <a:off x="4023" y="2124"/>
                <a:ext cx="592" cy="131"/>
              </a:xfrm>
              <a:custGeom>
                <a:avLst/>
                <a:gdLst>
                  <a:gd name="T0" fmla="*/ 0 w 2467"/>
                  <a:gd name="T1" fmla="*/ 0 h 646"/>
                  <a:gd name="T2" fmla="*/ 0 w 2467"/>
                  <a:gd name="T3" fmla="*/ 0 h 646"/>
                  <a:gd name="T4" fmla="*/ 0 w 2467"/>
                  <a:gd name="T5" fmla="*/ 0 h 646"/>
                  <a:gd name="T6" fmla="*/ 0 w 2467"/>
                  <a:gd name="T7" fmla="*/ 0 h 646"/>
                  <a:gd name="T8" fmla="*/ 0 w 2467"/>
                  <a:gd name="T9" fmla="*/ 0 h 646"/>
                  <a:gd name="T10" fmla="*/ 0 w 2467"/>
                  <a:gd name="T11" fmla="*/ 0 h 646"/>
                  <a:gd name="T12" fmla="*/ 0 w 2467"/>
                  <a:gd name="T13" fmla="*/ 0 h 646"/>
                  <a:gd name="T14" fmla="*/ 0 w 2467"/>
                  <a:gd name="T15" fmla="*/ 0 h 646"/>
                  <a:gd name="T16" fmla="*/ 0 w 2467"/>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46"/>
                  <a:gd name="T29" fmla="*/ 2467 w 2467"/>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46">
                    <a:moveTo>
                      <a:pt x="81" y="0"/>
                    </a:moveTo>
                    <a:cubicBezTo>
                      <a:pt x="36" y="0"/>
                      <a:pt x="0" y="36"/>
                      <a:pt x="0" y="81"/>
                    </a:cubicBezTo>
                    <a:lnTo>
                      <a:pt x="0" y="565"/>
                    </a:lnTo>
                    <a:cubicBezTo>
                      <a:pt x="0" y="609"/>
                      <a:pt x="36" y="646"/>
                      <a:pt x="81" y="646"/>
                    </a:cubicBezTo>
                    <a:lnTo>
                      <a:pt x="2386" y="646"/>
                    </a:lnTo>
                    <a:cubicBezTo>
                      <a:pt x="2431" y="646"/>
                      <a:pt x="2467" y="609"/>
                      <a:pt x="2467" y="565"/>
                    </a:cubicBezTo>
                    <a:lnTo>
                      <a:pt x="2467" y="81"/>
                    </a:lnTo>
                    <a:cubicBezTo>
                      <a:pt x="2467" y="36"/>
                      <a:pt x="2431"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799" name="Freeform 159"/>
              <p:cNvSpPr>
                <a:spLocks/>
              </p:cNvSpPr>
              <p:nvPr/>
            </p:nvSpPr>
            <p:spPr bwMode="auto">
              <a:xfrm>
                <a:off x="4015" y="2111"/>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800" name="Freeform 160"/>
              <p:cNvSpPr>
                <a:spLocks/>
              </p:cNvSpPr>
              <p:nvPr/>
            </p:nvSpPr>
            <p:spPr bwMode="auto">
              <a:xfrm>
                <a:off x="4015" y="2111"/>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noFill/>
              <a:ln w="12700" cap="rnd">
                <a:solidFill>
                  <a:srgbClr val="C0504D"/>
                </a:solidFill>
                <a:miter lim="800000"/>
                <a:headEnd/>
                <a:tailEnd/>
              </a:ln>
            </p:spPr>
            <p:txBody>
              <a:bodyPr/>
              <a:lstStyle/>
              <a:p>
                <a:endParaRPr lang="en-US"/>
              </a:p>
            </p:txBody>
          </p:sp>
        </p:grpSp>
        <p:sp>
          <p:nvSpPr>
            <p:cNvPr id="21603" name="Rectangle 162"/>
            <p:cNvSpPr>
              <a:spLocks noChangeArrowheads="1"/>
            </p:cNvSpPr>
            <p:nvPr/>
          </p:nvSpPr>
          <p:spPr bwMode="auto">
            <a:xfrm>
              <a:off x="4136" y="2145"/>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23" name="Group 166"/>
            <p:cNvGrpSpPr>
              <a:grpSpLocks/>
            </p:cNvGrpSpPr>
            <p:nvPr/>
          </p:nvGrpSpPr>
          <p:grpSpPr bwMode="auto">
            <a:xfrm>
              <a:off x="4015" y="2277"/>
              <a:ext cx="600" cy="143"/>
              <a:chOff x="4015" y="2277"/>
              <a:chExt cx="600" cy="143"/>
            </a:xfrm>
          </p:grpSpPr>
          <p:sp>
            <p:nvSpPr>
              <p:cNvPr id="21795" name="Freeform 163"/>
              <p:cNvSpPr>
                <a:spLocks/>
              </p:cNvSpPr>
              <p:nvPr/>
            </p:nvSpPr>
            <p:spPr bwMode="auto">
              <a:xfrm>
                <a:off x="4023" y="2290"/>
                <a:ext cx="592" cy="130"/>
              </a:xfrm>
              <a:custGeom>
                <a:avLst/>
                <a:gdLst>
                  <a:gd name="T0" fmla="*/ 0 w 2467"/>
                  <a:gd name="T1" fmla="*/ 0 h 645"/>
                  <a:gd name="T2" fmla="*/ 0 w 2467"/>
                  <a:gd name="T3" fmla="*/ 0 h 645"/>
                  <a:gd name="T4" fmla="*/ 0 w 2467"/>
                  <a:gd name="T5" fmla="*/ 0 h 645"/>
                  <a:gd name="T6" fmla="*/ 0 w 2467"/>
                  <a:gd name="T7" fmla="*/ 0 h 645"/>
                  <a:gd name="T8" fmla="*/ 0 w 2467"/>
                  <a:gd name="T9" fmla="*/ 0 h 645"/>
                  <a:gd name="T10" fmla="*/ 0 w 2467"/>
                  <a:gd name="T11" fmla="*/ 0 h 645"/>
                  <a:gd name="T12" fmla="*/ 0 w 2467"/>
                  <a:gd name="T13" fmla="*/ 0 h 645"/>
                  <a:gd name="T14" fmla="*/ 0 w 2467"/>
                  <a:gd name="T15" fmla="*/ 0 h 645"/>
                  <a:gd name="T16" fmla="*/ 0 w 2467"/>
                  <a:gd name="T17" fmla="*/ 0 h 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45"/>
                  <a:gd name="T29" fmla="*/ 2467 w 2467"/>
                  <a:gd name="T30" fmla="*/ 645 h 6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45">
                    <a:moveTo>
                      <a:pt x="81" y="0"/>
                    </a:moveTo>
                    <a:cubicBezTo>
                      <a:pt x="36" y="0"/>
                      <a:pt x="0" y="36"/>
                      <a:pt x="0" y="80"/>
                    </a:cubicBezTo>
                    <a:lnTo>
                      <a:pt x="0" y="565"/>
                    </a:lnTo>
                    <a:cubicBezTo>
                      <a:pt x="0" y="609"/>
                      <a:pt x="36" y="645"/>
                      <a:pt x="81" y="645"/>
                    </a:cubicBezTo>
                    <a:lnTo>
                      <a:pt x="2386" y="645"/>
                    </a:lnTo>
                    <a:cubicBezTo>
                      <a:pt x="2431" y="645"/>
                      <a:pt x="2467" y="609"/>
                      <a:pt x="2467" y="565"/>
                    </a:cubicBezTo>
                    <a:lnTo>
                      <a:pt x="2467" y="80"/>
                    </a:lnTo>
                    <a:cubicBezTo>
                      <a:pt x="2467" y="36"/>
                      <a:pt x="2431"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796" name="Freeform 164"/>
              <p:cNvSpPr>
                <a:spLocks/>
              </p:cNvSpPr>
              <p:nvPr/>
            </p:nvSpPr>
            <p:spPr bwMode="auto">
              <a:xfrm>
                <a:off x="4015" y="2277"/>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797" name="Freeform 165"/>
              <p:cNvSpPr>
                <a:spLocks/>
              </p:cNvSpPr>
              <p:nvPr/>
            </p:nvSpPr>
            <p:spPr bwMode="auto">
              <a:xfrm>
                <a:off x="4015" y="2277"/>
                <a:ext cx="592" cy="130"/>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noFill/>
              <a:ln w="12700" cap="rnd">
                <a:solidFill>
                  <a:srgbClr val="C0504D"/>
                </a:solidFill>
                <a:miter lim="800000"/>
                <a:headEnd/>
                <a:tailEnd/>
              </a:ln>
            </p:spPr>
            <p:txBody>
              <a:bodyPr/>
              <a:lstStyle/>
              <a:p>
                <a:endParaRPr lang="en-US"/>
              </a:p>
            </p:txBody>
          </p:sp>
        </p:grpSp>
        <p:sp>
          <p:nvSpPr>
            <p:cNvPr id="21605" name="Rectangle 167"/>
            <p:cNvSpPr>
              <a:spLocks noChangeArrowheads="1"/>
            </p:cNvSpPr>
            <p:nvPr/>
          </p:nvSpPr>
          <p:spPr bwMode="auto">
            <a:xfrm>
              <a:off x="4136" y="2312"/>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24" name="Group 171"/>
            <p:cNvGrpSpPr>
              <a:grpSpLocks/>
            </p:cNvGrpSpPr>
            <p:nvPr/>
          </p:nvGrpSpPr>
          <p:grpSpPr bwMode="auto">
            <a:xfrm>
              <a:off x="4015" y="2438"/>
              <a:ext cx="600" cy="145"/>
              <a:chOff x="4015" y="2438"/>
              <a:chExt cx="600" cy="145"/>
            </a:xfrm>
          </p:grpSpPr>
          <p:sp>
            <p:nvSpPr>
              <p:cNvPr id="21792" name="Freeform 168"/>
              <p:cNvSpPr>
                <a:spLocks/>
              </p:cNvSpPr>
              <p:nvPr/>
            </p:nvSpPr>
            <p:spPr bwMode="auto">
              <a:xfrm>
                <a:off x="4023" y="2452"/>
                <a:ext cx="592" cy="131"/>
              </a:xfrm>
              <a:custGeom>
                <a:avLst/>
                <a:gdLst>
                  <a:gd name="T0" fmla="*/ 0 w 2467"/>
                  <a:gd name="T1" fmla="*/ 0 h 650"/>
                  <a:gd name="T2" fmla="*/ 0 w 2467"/>
                  <a:gd name="T3" fmla="*/ 0 h 650"/>
                  <a:gd name="T4" fmla="*/ 0 w 2467"/>
                  <a:gd name="T5" fmla="*/ 0 h 650"/>
                  <a:gd name="T6" fmla="*/ 0 w 2467"/>
                  <a:gd name="T7" fmla="*/ 0 h 650"/>
                  <a:gd name="T8" fmla="*/ 0 w 2467"/>
                  <a:gd name="T9" fmla="*/ 0 h 650"/>
                  <a:gd name="T10" fmla="*/ 0 w 2467"/>
                  <a:gd name="T11" fmla="*/ 0 h 650"/>
                  <a:gd name="T12" fmla="*/ 0 w 2467"/>
                  <a:gd name="T13" fmla="*/ 0 h 650"/>
                  <a:gd name="T14" fmla="*/ 0 w 2467"/>
                  <a:gd name="T15" fmla="*/ 0 h 650"/>
                  <a:gd name="T16" fmla="*/ 0 w 2467"/>
                  <a:gd name="T17" fmla="*/ 0 h 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50"/>
                  <a:gd name="T29" fmla="*/ 2467 w 2467"/>
                  <a:gd name="T30" fmla="*/ 650 h 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50">
                    <a:moveTo>
                      <a:pt x="81" y="0"/>
                    </a:moveTo>
                    <a:cubicBezTo>
                      <a:pt x="37" y="0"/>
                      <a:pt x="0" y="36"/>
                      <a:pt x="0" y="81"/>
                    </a:cubicBezTo>
                    <a:lnTo>
                      <a:pt x="0" y="568"/>
                    </a:lnTo>
                    <a:cubicBezTo>
                      <a:pt x="0" y="613"/>
                      <a:pt x="37" y="650"/>
                      <a:pt x="81" y="650"/>
                    </a:cubicBezTo>
                    <a:lnTo>
                      <a:pt x="2386" y="650"/>
                    </a:lnTo>
                    <a:cubicBezTo>
                      <a:pt x="2430" y="650"/>
                      <a:pt x="2467" y="613"/>
                      <a:pt x="2467" y="568"/>
                    </a:cubicBezTo>
                    <a:lnTo>
                      <a:pt x="2467" y="81"/>
                    </a:lnTo>
                    <a:cubicBezTo>
                      <a:pt x="2467" y="36"/>
                      <a:pt x="2430"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793" name="Freeform 169"/>
              <p:cNvSpPr>
                <a:spLocks/>
              </p:cNvSpPr>
              <p:nvPr/>
            </p:nvSpPr>
            <p:spPr bwMode="auto">
              <a:xfrm>
                <a:off x="4015" y="2438"/>
                <a:ext cx="592" cy="132"/>
              </a:xfrm>
              <a:custGeom>
                <a:avLst/>
                <a:gdLst>
                  <a:gd name="T0" fmla="*/ 0 w 2466"/>
                  <a:gd name="T1" fmla="*/ 0 h 650"/>
                  <a:gd name="T2" fmla="*/ 0 w 2466"/>
                  <a:gd name="T3" fmla="*/ 0 h 650"/>
                  <a:gd name="T4" fmla="*/ 0 w 2466"/>
                  <a:gd name="T5" fmla="*/ 0 h 650"/>
                  <a:gd name="T6" fmla="*/ 0 w 2466"/>
                  <a:gd name="T7" fmla="*/ 0 h 650"/>
                  <a:gd name="T8" fmla="*/ 0 w 2466"/>
                  <a:gd name="T9" fmla="*/ 0 h 650"/>
                  <a:gd name="T10" fmla="*/ 0 w 2466"/>
                  <a:gd name="T11" fmla="*/ 0 h 650"/>
                  <a:gd name="T12" fmla="*/ 0 w 2466"/>
                  <a:gd name="T13" fmla="*/ 0 h 650"/>
                  <a:gd name="T14" fmla="*/ 0 w 2466"/>
                  <a:gd name="T15" fmla="*/ 0 h 650"/>
                  <a:gd name="T16" fmla="*/ 0 w 2466"/>
                  <a:gd name="T17" fmla="*/ 0 h 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50"/>
                  <a:gd name="T29" fmla="*/ 2466 w 2466"/>
                  <a:gd name="T30" fmla="*/ 650 h 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50">
                    <a:moveTo>
                      <a:pt x="81" y="0"/>
                    </a:moveTo>
                    <a:cubicBezTo>
                      <a:pt x="36" y="0"/>
                      <a:pt x="0" y="36"/>
                      <a:pt x="0" y="81"/>
                    </a:cubicBezTo>
                    <a:lnTo>
                      <a:pt x="0" y="569"/>
                    </a:lnTo>
                    <a:cubicBezTo>
                      <a:pt x="0" y="614"/>
                      <a:pt x="36" y="650"/>
                      <a:pt x="81" y="650"/>
                    </a:cubicBezTo>
                    <a:lnTo>
                      <a:pt x="2385" y="650"/>
                    </a:lnTo>
                    <a:cubicBezTo>
                      <a:pt x="2430" y="650"/>
                      <a:pt x="2466" y="614"/>
                      <a:pt x="2466" y="569"/>
                    </a:cubicBezTo>
                    <a:lnTo>
                      <a:pt x="2466" y="81"/>
                    </a:lnTo>
                    <a:cubicBezTo>
                      <a:pt x="2466" y="36"/>
                      <a:pt x="2430" y="0"/>
                      <a:pt x="2385"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794" name="Freeform 170"/>
              <p:cNvSpPr>
                <a:spLocks/>
              </p:cNvSpPr>
              <p:nvPr/>
            </p:nvSpPr>
            <p:spPr bwMode="auto">
              <a:xfrm>
                <a:off x="4015" y="2438"/>
                <a:ext cx="592" cy="132"/>
              </a:xfrm>
              <a:custGeom>
                <a:avLst/>
                <a:gdLst>
                  <a:gd name="T0" fmla="*/ 0 w 2466"/>
                  <a:gd name="T1" fmla="*/ 0 h 650"/>
                  <a:gd name="T2" fmla="*/ 0 w 2466"/>
                  <a:gd name="T3" fmla="*/ 0 h 650"/>
                  <a:gd name="T4" fmla="*/ 0 w 2466"/>
                  <a:gd name="T5" fmla="*/ 0 h 650"/>
                  <a:gd name="T6" fmla="*/ 0 w 2466"/>
                  <a:gd name="T7" fmla="*/ 0 h 650"/>
                  <a:gd name="T8" fmla="*/ 0 w 2466"/>
                  <a:gd name="T9" fmla="*/ 0 h 650"/>
                  <a:gd name="T10" fmla="*/ 0 w 2466"/>
                  <a:gd name="T11" fmla="*/ 0 h 650"/>
                  <a:gd name="T12" fmla="*/ 0 w 2466"/>
                  <a:gd name="T13" fmla="*/ 0 h 650"/>
                  <a:gd name="T14" fmla="*/ 0 w 2466"/>
                  <a:gd name="T15" fmla="*/ 0 h 650"/>
                  <a:gd name="T16" fmla="*/ 0 w 2466"/>
                  <a:gd name="T17" fmla="*/ 0 h 6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50"/>
                  <a:gd name="T29" fmla="*/ 2466 w 2466"/>
                  <a:gd name="T30" fmla="*/ 650 h 6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50">
                    <a:moveTo>
                      <a:pt x="81" y="0"/>
                    </a:moveTo>
                    <a:cubicBezTo>
                      <a:pt x="36" y="0"/>
                      <a:pt x="0" y="36"/>
                      <a:pt x="0" y="81"/>
                    </a:cubicBezTo>
                    <a:lnTo>
                      <a:pt x="0" y="569"/>
                    </a:lnTo>
                    <a:cubicBezTo>
                      <a:pt x="0" y="614"/>
                      <a:pt x="36" y="650"/>
                      <a:pt x="81" y="650"/>
                    </a:cubicBezTo>
                    <a:lnTo>
                      <a:pt x="2385" y="650"/>
                    </a:lnTo>
                    <a:cubicBezTo>
                      <a:pt x="2430" y="650"/>
                      <a:pt x="2466" y="614"/>
                      <a:pt x="2466" y="569"/>
                    </a:cubicBezTo>
                    <a:lnTo>
                      <a:pt x="2466" y="81"/>
                    </a:lnTo>
                    <a:cubicBezTo>
                      <a:pt x="2466" y="36"/>
                      <a:pt x="2430" y="0"/>
                      <a:pt x="2385" y="0"/>
                    </a:cubicBezTo>
                    <a:lnTo>
                      <a:pt x="81" y="0"/>
                    </a:lnTo>
                    <a:close/>
                  </a:path>
                </a:pathLst>
              </a:custGeom>
              <a:noFill/>
              <a:ln w="12700" cap="rnd">
                <a:solidFill>
                  <a:srgbClr val="C0504D"/>
                </a:solidFill>
                <a:miter lim="800000"/>
                <a:headEnd/>
                <a:tailEnd/>
              </a:ln>
            </p:spPr>
            <p:txBody>
              <a:bodyPr/>
              <a:lstStyle/>
              <a:p>
                <a:endParaRPr lang="en-US"/>
              </a:p>
            </p:txBody>
          </p:sp>
        </p:grpSp>
        <p:sp>
          <p:nvSpPr>
            <p:cNvPr id="21607" name="Rectangle 172"/>
            <p:cNvSpPr>
              <a:spLocks noChangeArrowheads="1"/>
            </p:cNvSpPr>
            <p:nvPr/>
          </p:nvSpPr>
          <p:spPr bwMode="auto">
            <a:xfrm>
              <a:off x="4136" y="2473"/>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grpSp>
          <p:nvGrpSpPr>
            <p:cNvPr id="25" name="Group 176"/>
            <p:cNvGrpSpPr>
              <a:grpSpLocks/>
            </p:cNvGrpSpPr>
            <p:nvPr/>
          </p:nvGrpSpPr>
          <p:grpSpPr bwMode="auto">
            <a:xfrm>
              <a:off x="4015" y="2601"/>
              <a:ext cx="600" cy="144"/>
              <a:chOff x="4015" y="2601"/>
              <a:chExt cx="600" cy="144"/>
            </a:xfrm>
          </p:grpSpPr>
          <p:sp>
            <p:nvSpPr>
              <p:cNvPr id="21789" name="Freeform 173"/>
              <p:cNvSpPr>
                <a:spLocks/>
              </p:cNvSpPr>
              <p:nvPr/>
            </p:nvSpPr>
            <p:spPr bwMode="auto">
              <a:xfrm>
                <a:off x="4023" y="2615"/>
                <a:ext cx="592" cy="130"/>
              </a:xfrm>
              <a:custGeom>
                <a:avLst/>
                <a:gdLst>
                  <a:gd name="T0" fmla="*/ 0 w 2467"/>
                  <a:gd name="T1" fmla="*/ 0 h 646"/>
                  <a:gd name="T2" fmla="*/ 0 w 2467"/>
                  <a:gd name="T3" fmla="*/ 0 h 646"/>
                  <a:gd name="T4" fmla="*/ 0 w 2467"/>
                  <a:gd name="T5" fmla="*/ 0 h 646"/>
                  <a:gd name="T6" fmla="*/ 0 w 2467"/>
                  <a:gd name="T7" fmla="*/ 0 h 646"/>
                  <a:gd name="T8" fmla="*/ 0 w 2467"/>
                  <a:gd name="T9" fmla="*/ 0 h 646"/>
                  <a:gd name="T10" fmla="*/ 0 w 2467"/>
                  <a:gd name="T11" fmla="*/ 0 h 646"/>
                  <a:gd name="T12" fmla="*/ 0 w 2467"/>
                  <a:gd name="T13" fmla="*/ 0 h 646"/>
                  <a:gd name="T14" fmla="*/ 0 w 2467"/>
                  <a:gd name="T15" fmla="*/ 0 h 646"/>
                  <a:gd name="T16" fmla="*/ 0 w 2467"/>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7"/>
                  <a:gd name="T28" fmla="*/ 0 h 646"/>
                  <a:gd name="T29" fmla="*/ 2467 w 2467"/>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7" h="646">
                    <a:moveTo>
                      <a:pt x="81" y="0"/>
                    </a:moveTo>
                    <a:cubicBezTo>
                      <a:pt x="36" y="0"/>
                      <a:pt x="0" y="36"/>
                      <a:pt x="0" y="81"/>
                    </a:cubicBezTo>
                    <a:lnTo>
                      <a:pt x="0" y="565"/>
                    </a:lnTo>
                    <a:cubicBezTo>
                      <a:pt x="0" y="610"/>
                      <a:pt x="36" y="646"/>
                      <a:pt x="81" y="646"/>
                    </a:cubicBezTo>
                    <a:lnTo>
                      <a:pt x="2386" y="646"/>
                    </a:lnTo>
                    <a:cubicBezTo>
                      <a:pt x="2431" y="646"/>
                      <a:pt x="2467" y="610"/>
                      <a:pt x="2467" y="565"/>
                    </a:cubicBezTo>
                    <a:lnTo>
                      <a:pt x="2467" y="81"/>
                    </a:lnTo>
                    <a:cubicBezTo>
                      <a:pt x="2467" y="36"/>
                      <a:pt x="2431" y="0"/>
                      <a:pt x="2386" y="0"/>
                    </a:cubicBezTo>
                    <a:lnTo>
                      <a:pt x="81" y="0"/>
                    </a:lnTo>
                    <a:close/>
                  </a:path>
                </a:pathLst>
              </a:custGeom>
              <a:solidFill>
                <a:srgbClr val="622423"/>
              </a:solidFill>
              <a:ln w="0">
                <a:solidFill>
                  <a:srgbClr val="000000"/>
                </a:solidFill>
                <a:round/>
                <a:headEnd/>
                <a:tailEnd/>
              </a:ln>
            </p:spPr>
            <p:txBody>
              <a:bodyPr/>
              <a:lstStyle/>
              <a:p>
                <a:endParaRPr lang="en-US"/>
              </a:p>
            </p:txBody>
          </p:sp>
          <p:sp>
            <p:nvSpPr>
              <p:cNvPr id="21790" name="Freeform 174"/>
              <p:cNvSpPr>
                <a:spLocks/>
              </p:cNvSpPr>
              <p:nvPr/>
            </p:nvSpPr>
            <p:spPr bwMode="auto">
              <a:xfrm>
                <a:off x="4015" y="2601"/>
                <a:ext cx="592" cy="131"/>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solidFill>
                <a:srgbClr val="FFFF99"/>
              </a:solidFill>
              <a:ln w="0">
                <a:solidFill>
                  <a:srgbClr val="000000"/>
                </a:solidFill>
                <a:round/>
                <a:headEnd/>
                <a:tailEnd/>
              </a:ln>
            </p:spPr>
            <p:txBody>
              <a:bodyPr/>
              <a:lstStyle/>
              <a:p>
                <a:endParaRPr lang="en-US"/>
              </a:p>
            </p:txBody>
          </p:sp>
          <p:sp>
            <p:nvSpPr>
              <p:cNvPr id="21791" name="Freeform 175"/>
              <p:cNvSpPr>
                <a:spLocks/>
              </p:cNvSpPr>
              <p:nvPr/>
            </p:nvSpPr>
            <p:spPr bwMode="auto">
              <a:xfrm>
                <a:off x="4015" y="2601"/>
                <a:ext cx="592" cy="131"/>
              </a:xfrm>
              <a:custGeom>
                <a:avLst/>
                <a:gdLst>
                  <a:gd name="T0" fmla="*/ 0 w 2466"/>
                  <a:gd name="T1" fmla="*/ 0 h 646"/>
                  <a:gd name="T2" fmla="*/ 0 w 2466"/>
                  <a:gd name="T3" fmla="*/ 0 h 646"/>
                  <a:gd name="T4" fmla="*/ 0 w 2466"/>
                  <a:gd name="T5" fmla="*/ 0 h 646"/>
                  <a:gd name="T6" fmla="*/ 0 w 2466"/>
                  <a:gd name="T7" fmla="*/ 0 h 646"/>
                  <a:gd name="T8" fmla="*/ 0 w 2466"/>
                  <a:gd name="T9" fmla="*/ 0 h 646"/>
                  <a:gd name="T10" fmla="*/ 0 w 2466"/>
                  <a:gd name="T11" fmla="*/ 0 h 646"/>
                  <a:gd name="T12" fmla="*/ 0 w 2466"/>
                  <a:gd name="T13" fmla="*/ 0 h 646"/>
                  <a:gd name="T14" fmla="*/ 0 w 2466"/>
                  <a:gd name="T15" fmla="*/ 0 h 646"/>
                  <a:gd name="T16" fmla="*/ 0 w 2466"/>
                  <a:gd name="T17" fmla="*/ 0 h 6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66"/>
                  <a:gd name="T28" fmla="*/ 0 h 646"/>
                  <a:gd name="T29" fmla="*/ 2466 w 2466"/>
                  <a:gd name="T30" fmla="*/ 646 h 6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66" h="646">
                    <a:moveTo>
                      <a:pt x="81" y="0"/>
                    </a:moveTo>
                    <a:cubicBezTo>
                      <a:pt x="36" y="0"/>
                      <a:pt x="0" y="36"/>
                      <a:pt x="0" y="81"/>
                    </a:cubicBezTo>
                    <a:lnTo>
                      <a:pt x="0" y="565"/>
                    </a:lnTo>
                    <a:cubicBezTo>
                      <a:pt x="0" y="610"/>
                      <a:pt x="36" y="646"/>
                      <a:pt x="81" y="646"/>
                    </a:cubicBezTo>
                    <a:lnTo>
                      <a:pt x="2386" y="646"/>
                    </a:lnTo>
                    <a:cubicBezTo>
                      <a:pt x="2430" y="646"/>
                      <a:pt x="2466" y="610"/>
                      <a:pt x="2466" y="565"/>
                    </a:cubicBezTo>
                    <a:lnTo>
                      <a:pt x="2466" y="81"/>
                    </a:lnTo>
                    <a:cubicBezTo>
                      <a:pt x="2466" y="36"/>
                      <a:pt x="2430" y="0"/>
                      <a:pt x="2386" y="0"/>
                    </a:cubicBezTo>
                    <a:lnTo>
                      <a:pt x="81" y="0"/>
                    </a:lnTo>
                    <a:close/>
                  </a:path>
                </a:pathLst>
              </a:custGeom>
              <a:noFill/>
              <a:ln w="12700" cap="rnd">
                <a:solidFill>
                  <a:srgbClr val="C0504D"/>
                </a:solidFill>
                <a:miter lim="800000"/>
                <a:headEnd/>
                <a:tailEnd/>
              </a:ln>
            </p:spPr>
            <p:txBody>
              <a:bodyPr/>
              <a:lstStyle/>
              <a:p>
                <a:endParaRPr lang="en-US"/>
              </a:p>
            </p:txBody>
          </p:sp>
        </p:grpSp>
        <p:sp>
          <p:nvSpPr>
            <p:cNvPr id="21609" name="Rectangle 177"/>
            <p:cNvSpPr>
              <a:spLocks noChangeArrowheads="1"/>
            </p:cNvSpPr>
            <p:nvPr/>
          </p:nvSpPr>
          <p:spPr bwMode="auto">
            <a:xfrm>
              <a:off x="4136" y="2636"/>
              <a:ext cx="303"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sp>
          <p:nvSpPr>
            <p:cNvPr id="21610" name="Line 178"/>
            <p:cNvSpPr>
              <a:spLocks noChangeShapeType="1"/>
            </p:cNvSpPr>
            <p:nvPr/>
          </p:nvSpPr>
          <p:spPr bwMode="auto">
            <a:xfrm flipH="1">
              <a:off x="3615" y="3201"/>
              <a:ext cx="290" cy="3"/>
            </a:xfrm>
            <a:prstGeom prst="line">
              <a:avLst/>
            </a:prstGeom>
            <a:noFill/>
            <a:ln w="57150">
              <a:solidFill>
                <a:srgbClr val="000000"/>
              </a:solidFill>
              <a:round/>
              <a:headEnd/>
              <a:tailEnd/>
            </a:ln>
          </p:spPr>
          <p:txBody>
            <a:bodyPr/>
            <a:lstStyle/>
            <a:p>
              <a:endParaRPr lang="en-US"/>
            </a:p>
          </p:txBody>
        </p:sp>
        <p:sp>
          <p:nvSpPr>
            <p:cNvPr id="21611" name="Line 179"/>
            <p:cNvSpPr>
              <a:spLocks noChangeShapeType="1"/>
            </p:cNvSpPr>
            <p:nvPr/>
          </p:nvSpPr>
          <p:spPr bwMode="auto">
            <a:xfrm flipH="1" flipV="1">
              <a:off x="3917" y="2189"/>
              <a:ext cx="5" cy="1137"/>
            </a:xfrm>
            <a:prstGeom prst="line">
              <a:avLst/>
            </a:prstGeom>
            <a:noFill/>
            <a:ln w="57150">
              <a:solidFill>
                <a:srgbClr val="000000"/>
              </a:solidFill>
              <a:round/>
              <a:headEnd/>
              <a:tailEnd/>
            </a:ln>
          </p:spPr>
          <p:txBody>
            <a:bodyPr/>
            <a:lstStyle/>
            <a:p>
              <a:endParaRPr lang="en-US"/>
            </a:p>
          </p:txBody>
        </p:sp>
        <p:sp>
          <p:nvSpPr>
            <p:cNvPr id="21612" name="Line 180"/>
            <p:cNvSpPr>
              <a:spLocks noChangeShapeType="1"/>
            </p:cNvSpPr>
            <p:nvPr/>
          </p:nvSpPr>
          <p:spPr bwMode="auto">
            <a:xfrm flipH="1">
              <a:off x="3922" y="3335"/>
              <a:ext cx="91" cy="1"/>
            </a:xfrm>
            <a:prstGeom prst="line">
              <a:avLst/>
            </a:prstGeom>
            <a:noFill/>
            <a:ln w="57150">
              <a:solidFill>
                <a:srgbClr val="000000"/>
              </a:solidFill>
              <a:round/>
              <a:headEnd/>
              <a:tailEnd/>
            </a:ln>
          </p:spPr>
          <p:txBody>
            <a:bodyPr/>
            <a:lstStyle/>
            <a:p>
              <a:endParaRPr lang="en-US"/>
            </a:p>
          </p:txBody>
        </p:sp>
        <p:sp>
          <p:nvSpPr>
            <p:cNvPr id="21613" name="Line 181"/>
            <p:cNvSpPr>
              <a:spLocks noChangeShapeType="1"/>
            </p:cNvSpPr>
            <p:nvPr/>
          </p:nvSpPr>
          <p:spPr bwMode="auto">
            <a:xfrm flipH="1">
              <a:off x="3922" y="3144"/>
              <a:ext cx="91" cy="1"/>
            </a:xfrm>
            <a:prstGeom prst="line">
              <a:avLst/>
            </a:prstGeom>
            <a:noFill/>
            <a:ln w="57150">
              <a:solidFill>
                <a:srgbClr val="000000"/>
              </a:solidFill>
              <a:round/>
              <a:headEnd/>
              <a:tailEnd/>
            </a:ln>
          </p:spPr>
          <p:txBody>
            <a:bodyPr/>
            <a:lstStyle/>
            <a:p>
              <a:endParaRPr lang="en-US"/>
            </a:p>
          </p:txBody>
        </p:sp>
        <p:sp>
          <p:nvSpPr>
            <p:cNvPr id="21614" name="Line 182"/>
            <p:cNvSpPr>
              <a:spLocks noChangeShapeType="1"/>
            </p:cNvSpPr>
            <p:nvPr/>
          </p:nvSpPr>
          <p:spPr bwMode="auto">
            <a:xfrm flipH="1">
              <a:off x="3922" y="2991"/>
              <a:ext cx="91" cy="1"/>
            </a:xfrm>
            <a:prstGeom prst="line">
              <a:avLst/>
            </a:prstGeom>
            <a:noFill/>
            <a:ln w="57150">
              <a:solidFill>
                <a:srgbClr val="000000"/>
              </a:solidFill>
              <a:round/>
              <a:headEnd/>
              <a:tailEnd/>
            </a:ln>
          </p:spPr>
          <p:txBody>
            <a:bodyPr/>
            <a:lstStyle/>
            <a:p>
              <a:endParaRPr lang="en-US"/>
            </a:p>
          </p:txBody>
        </p:sp>
        <p:sp>
          <p:nvSpPr>
            <p:cNvPr id="21615" name="Line 183"/>
            <p:cNvSpPr>
              <a:spLocks noChangeShapeType="1"/>
            </p:cNvSpPr>
            <p:nvPr/>
          </p:nvSpPr>
          <p:spPr bwMode="auto">
            <a:xfrm flipH="1">
              <a:off x="3922" y="2839"/>
              <a:ext cx="91" cy="1"/>
            </a:xfrm>
            <a:prstGeom prst="line">
              <a:avLst/>
            </a:prstGeom>
            <a:noFill/>
            <a:ln w="57150">
              <a:solidFill>
                <a:srgbClr val="000000"/>
              </a:solidFill>
              <a:round/>
              <a:headEnd/>
              <a:tailEnd/>
            </a:ln>
          </p:spPr>
          <p:txBody>
            <a:bodyPr/>
            <a:lstStyle/>
            <a:p>
              <a:endParaRPr lang="en-US"/>
            </a:p>
          </p:txBody>
        </p:sp>
        <p:sp>
          <p:nvSpPr>
            <p:cNvPr id="21616" name="Line 184"/>
            <p:cNvSpPr>
              <a:spLocks noChangeShapeType="1"/>
            </p:cNvSpPr>
            <p:nvPr/>
          </p:nvSpPr>
          <p:spPr bwMode="auto">
            <a:xfrm flipH="1">
              <a:off x="3922" y="2686"/>
              <a:ext cx="91" cy="1"/>
            </a:xfrm>
            <a:prstGeom prst="line">
              <a:avLst/>
            </a:prstGeom>
            <a:noFill/>
            <a:ln w="57150">
              <a:solidFill>
                <a:srgbClr val="000000"/>
              </a:solidFill>
              <a:round/>
              <a:headEnd/>
              <a:tailEnd/>
            </a:ln>
          </p:spPr>
          <p:txBody>
            <a:bodyPr/>
            <a:lstStyle/>
            <a:p>
              <a:endParaRPr lang="en-US"/>
            </a:p>
          </p:txBody>
        </p:sp>
        <p:sp>
          <p:nvSpPr>
            <p:cNvPr id="21617" name="Line 185"/>
            <p:cNvSpPr>
              <a:spLocks noChangeShapeType="1"/>
            </p:cNvSpPr>
            <p:nvPr/>
          </p:nvSpPr>
          <p:spPr bwMode="auto">
            <a:xfrm flipH="1">
              <a:off x="3922" y="2533"/>
              <a:ext cx="91" cy="1"/>
            </a:xfrm>
            <a:prstGeom prst="line">
              <a:avLst/>
            </a:prstGeom>
            <a:noFill/>
            <a:ln w="57150">
              <a:solidFill>
                <a:srgbClr val="000000"/>
              </a:solidFill>
              <a:round/>
              <a:headEnd/>
              <a:tailEnd/>
            </a:ln>
          </p:spPr>
          <p:txBody>
            <a:bodyPr/>
            <a:lstStyle/>
            <a:p>
              <a:endParaRPr lang="en-US"/>
            </a:p>
          </p:txBody>
        </p:sp>
        <p:sp>
          <p:nvSpPr>
            <p:cNvPr id="21618" name="Line 186"/>
            <p:cNvSpPr>
              <a:spLocks noChangeShapeType="1"/>
            </p:cNvSpPr>
            <p:nvPr/>
          </p:nvSpPr>
          <p:spPr bwMode="auto">
            <a:xfrm flipH="1">
              <a:off x="3922" y="2380"/>
              <a:ext cx="91" cy="1"/>
            </a:xfrm>
            <a:prstGeom prst="line">
              <a:avLst/>
            </a:prstGeom>
            <a:noFill/>
            <a:ln w="57150">
              <a:solidFill>
                <a:srgbClr val="000000"/>
              </a:solidFill>
              <a:round/>
              <a:headEnd/>
              <a:tailEnd/>
            </a:ln>
          </p:spPr>
          <p:txBody>
            <a:bodyPr/>
            <a:lstStyle/>
            <a:p>
              <a:endParaRPr lang="en-US"/>
            </a:p>
          </p:txBody>
        </p:sp>
        <p:sp>
          <p:nvSpPr>
            <p:cNvPr id="21619" name="Line 187"/>
            <p:cNvSpPr>
              <a:spLocks noChangeShapeType="1"/>
            </p:cNvSpPr>
            <p:nvPr/>
          </p:nvSpPr>
          <p:spPr bwMode="auto">
            <a:xfrm flipH="1">
              <a:off x="3924" y="2189"/>
              <a:ext cx="91" cy="1"/>
            </a:xfrm>
            <a:prstGeom prst="line">
              <a:avLst/>
            </a:prstGeom>
            <a:noFill/>
            <a:ln w="57150">
              <a:solidFill>
                <a:srgbClr val="000000"/>
              </a:solidFill>
              <a:round/>
              <a:headEnd/>
              <a:tailEnd/>
            </a:ln>
          </p:spPr>
          <p:txBody>
            <a:bodyPr/>
            <a:lstStyle/>
            <a:p>
              <a:endParaRPr lang="en-US"/>
            </a:p>
          </p:txBody>
        </p:sp>
        <p:grpSp>
          <p:nvGrpSpPr>
            <p:cNvPr id="26" name="Group 191"/>
            <p:cNvGrpSpPr>
              <a:grpSpLocks/>
            </p:cNvGrpSpPr>
            <p:nvPr/>
          </p:nvGrpSpPr>
          <p:grpSpPr bwMode="auto">
            <a:xfrm>
              <a:off x="4868" y="3409"/>
              <a:ext cx="755" cy="289"/>
              <a:chOff x="4868" y="3409"/>
              <a:chExt cx="755" cy="289"/>
            </a:xfrm>
          </p:grpSpPr>
          <p:sp>
            <p:nvSpPr>
              <p:cNvPr id="21786" name="Freeform 188"/>
              <p:cNvSpPr>
                <a:spLocks/>
              </p:cNvSpPr>
              <p:nvPr/>
            </p:nvSpPr>
            <p:spPr bwMode="auto">
              <a:xfrm>
                <a:off x="4876" y="3422"/>
                <a:ext cx="747" cy="276"/>
              </a:xfrm>
              <a:custGeom>
                <a:avLst/>
                <a:gdLst>
                  <a:gd name="T0" fmla="*/ 0 w 3113"/>
                  <a:gd name="T1" fmla="*/ 0 h 1366"/>
                  <a:gd name="T2" fmla="*/ 0 w 3113"/>
                  <a:gd name="T3" fmla="*/ 0 h 1366"/>
                  <a:gd name="T4" fmla="*/ 0 w 3113"/>
                  <a:gd name="T5" fmla="*/ 0 h 1366"/>
                  <a:gd name="T6" fmla="*/ 0 w 3113"/>
                  <a:gd name="T7" fmla="*/ 0 h 1366"/>
                  <a:gd name="T8" fmla="*/ 0 w 3113"/>
                  <a:gd name="T9" fmla="*/ 0 h 1366"/>
                  <a:gd name="T10" fmla="*/ 0 w 3113"/>
                  <a:gd name="T11" fmla="*/ 0 h 1366"/>
                  <a:gd name="T12" fmla="*/ 0 w 3113"/>
                  <a:gd name="T13" fmla="*/ 0 h 1366"/>
                  <a:gd name="T14" fmla="*/ 0 w 3113"/>
                  <a:gd name="T15" fmla="*/ 0 h 1366"/>
                  <a:gd name="T16" fmla="*/ 0 w 3113"/>
                  <a:gd name="T17" fmla="*/ 0 h 1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13"/>
                  <a:gd name="T28" fmla="*/ 0 h 1366"/>
                  <a:gd name="T29" fmla="*/ 3113 w 3113"/>
                  <a:gd name="T30" fmla="*/ 1366 h 1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13" h="1366">
                    <a:moveTo>
                      <a:pt x="171" y="0"/>
                    </a:moveTo>
                    <a:cubicBezTo>
                      <a:pt x="77" y="0"/>
                      <a:pt x="0" y="76"/>
                      <a:pt x="0" y="171"/>
                    </a:cubicBezTo>
                    <a:lnTo>
                      <a:pt x="0" y="1196"/>
                    </a:lnTo>
                    <a:cubicBezTo>
                      <a:pt x="0" y="1290"/>
                      <a:pt x="77" y="1366"/>
                      <a:pt x="171" y="1366"/>
                    </a:cubicBezTo>
                    <a:lnTo>
                      <a:pt x="2942" y="1366"/>
                    </a:lnTo>
                    <a:cubicBezTo>
                      <a:pt x="3036" y="1366"/>
                      <a:pt x="3113" y="1290"/>
                      <a:pt x="3113" y="1196"/>
                    </a:cubicBezTo>
                    <a:lnTo>
                      <a:pt x="3113" y="171"/>
                    </a:lnTo>
                    <a:cubicBezTo>
                      <a:pt x="3113" y="76"/>
                      <a:pt x="3036" y="0"/>
                      <a:pt x="2942" y="0"/>
                    </a:cubicBezTo>
                    <a:lnTo>
                      <a:pt x="171" y="0"/>
                    </a:lnTo>
                    <a:close/>
                  </a:path>
                </a:pathLst>
              </a:custGeom>
              <a:solidFill>
                <a:srgbClr val="3F3151"/>
              </a:solidFill>
              <a:ln w="0">
                <a:solidFill>
                  <a:srgbClr val="000000"/>
                </a:solidFill>
                <a:round/>
                <a:headEnd/>
                <a:tailEnd/>
              </a:ln>
            </p:spPr>
            <p:txBody>
              <a:bodyPr/>
              <a:lstStyle/>
              <a:p>
                <a:endParaRPr lang="en-US"/>
              </a:p>
            </p:txBody>
          </p:sp>
          <p:sp>
            <p:nvSpPr>
              <p:cNvPr id="21787" name="Freeform 189"/>
              <p:cNvSpPr>
                <a:spLocks/>
              </p:cNvSpPr>
              <p:nvPr/>
            </p:nvSpPr>
            <p:spPr bwMode="auto">
              <a:xfrm>
                <a:off x="4868" y="3409"/>
                <a:ext cx="747" cy="276"/>
              </a:xfrm>
              <a:custGeom>
                <a:avLst/>
                <a:gdLst>
                  <a:gd name="T0" fmla="*/ 0 w 3112"/>
                  <a:gd name="T1" fmla="*/ 0 h 1367"/>
                  <a:gd name="T2" fmla="*/ 0 w 3112"/>
                  <a:gd name="T3" fmla="*/ 0 h 1367"/>
                  <a:gd name="T4" fmla="*/ 0 w 3112"/>
                  <a:gd name="T5" fmla="*/ 0 h 1367"/>
                  <a:gd name="T6" fmla="*/ 0 w 3112"/>
                  <a:gd name="T7" fmla="*/ 0 h 1367"/>
                  <a:gd name="T8" fmla="*/ 0 w 3112"/>
                  <a:gd name="T9" fmla="*/ 0 h 1367"/>
                  <a:gd name="T10" fmla="*/ 0 w 3112"/>
                  <a:gd name="T11" fmla="*/ 0 h 1367"/>
                  <a:gd name="T12" fmla="*/ 0 w 3112"/>
                  <a:gd name="T13" fmla="*/ 0 h 1367"/>
                  <a:gd name="T14" fmla="*/ 0 w 3112"/>
                  <a:gd name="T15" fmla="*/ 0 h 1367"/>
                  <a:gd name="T16" fmla="*/ 0 w 3112"/>
                  <a:gd name="T17" fmla="*/ 0 h 13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12"/>
                  <a:gd name="T28" fmla="*/ 0 h 1367"/>
                  <a:gd name="T29" fmla="*/ 3112 w 3112"/>
                  <a:gd name="T30" fmla="*/ 1367 h 13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12" h="1367">
                    <a:moveTo>
                      <a:pt x="171" y="0"/>
                    </a:moveTo>
                    <a:cubicBezTo>
                      <a:pt x="76" y="0"/>
                      <a:pt x="0" y="77"/>
                      <a:pt x="0" y="171"/>
                    </a:cubicBezTo>
                    <a:lnTo>
                      <a:pt x="0" y="1196"/>
                    </a:lnTo>
                    <a:cubicBezTo>
                      <a:pt x="0" y="1290"/>
                      <a:pt x="76" y="1367"/>
                      <a:pt x="171" y="1367"/>
                    </a:cubicBezTo>
                    <a:lnTo>
                      <a:pt x="2942" y="1367"/>
                    </a:lnTo>
                    <a:cubicBezTo>
                      <a:pt x="3036" y="1367"/>
                      <a:pt x="3112" y="1290"/>
                      <a:pt x="3112" y="1196"/>
                    </a:cubicBezTo>
                    <a:lnTo>
                      <a:pt x="3112" y="171"/>
                    </a:lnTo>
                    <a:cubicBezTo>
                      <a:pt x="3112" y="77"/>
                      <a:pt x="3036" y="0"/>
                      <a:pt x="2942" y="0"/>
                    </a:cubicBezTo>
                    <a:lnTo>
                      <a:pt x="171" y="0"/>
                    </a:lnTo>
                    <a:close/>
                  </a:path>
                </a:pathLst>
              </a:custGeom>
              <a:solidFill>
                <a:srgbClr val="00FF00"/>
              </a:solidFill>
              <a:ln w="0">
                <a:solidFill>
                  <a:srgbClr val="000000"/>
                </a:solidFill>
                <a:round/>
                <a:headEnd/>
                <a:tailEnd/>
              </a:ln>
            </p:spPr>
            <p:txBody>
              <a:bodyPr/>
              <a:lstStyle/>
              <a:p>
                <a:endParaRPr lang="en-US"/>
              </a:p>
            </p:txBody>
          </p:sp>
          <p:sp>
            <p:nvSpPr>
              <p:cNvPr id="21788" name="Freeform 190"/>
              <p:cNvSpPr>
                <a:spLocks/>
              </p:cNvSpPr>
              <p:nvPr/>
            </p:nvSpPr>
            <p:spPr bwMode="auto">
              <a:xfrm>
                <a:off x="4868" y="3409"/>
                <a:ext cx="747" cy="276"/>
              </a:xfrm>
              <a:custGeom>
                <a:avLst/>
                <a:gdLst>
                  <a:gd name="T0" fmla="*/ 0 w 3112"/>
                  <a:gd name="T1" fmla="*/ 0 h 1367"/>
                  <a:gd name="T2" fmla="*/ 0 w 3112"/>
                  <a:gd name="T3" fmla="*/ 0 h 1367"/>
                  <a:gd name="T4" fmla="*/ 0 w 3112"/>
                  <a:gd name="T5" fmla="*/ 0 h 1367"/>
                  <a:gd name="T6" fmla="*/ 0 w 3112"/>
                  <a:gd name="T7" fmla="*/ 0 h 1367"/>
                  <a:gd name="T8" fmla="*/ 0 w 3112"/>
                  <a:gd name="T9" fmla="*/ 0 h 1367"/>
                  <a:gd name="T10" fmla="*/ 0 w 3112"/>
                  <a:gd name="T11" fmla="*/ 0 h 1367"/>
                  <a:gd name="T12" fmla="*/ 0 w 3112"/>
                  <a:gd name="T13" fmla="*/ 0 h 1367"/>
                  <a:gd name="T14" fmla="*/ 0 w 3112"/>
                  <a:gd name="T15" fmla="*/ 0 h 1367"/>
                  <a:gd name="T16" fmla="*/ 0 w 3112"/>
                  <a:gd name="T17" fmla="*/ 0 h 13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12"/>
                  <a:gd name="T28" fmla="*/ 0 h 1367"/>
                  <a:gd name="T29" fmla="*/ 3112 w 3112"/>
                  <a:gd name="T30" fmla="*/ 1367 h 13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12" h="1367">
                    <a:moveTo>
                      <a:pt x="171" y="0"/>
                    </a:moveTo>
                    <a:cubicBezTo>
                      <a:pt x="76" y="0"/>
                      <a:pt x="0" y="77"/>
                      <a:pt x="0" y="171"/>
                    </a:cubicBezTo>
                    <a:lnTo>
                      <a:pt x="0" y="1196"/>
                    </a:lnTo>
                    <a:cubicBezTo>
                      <a:pt x="0" y="1290"/>
                      <a:pt x="76" y="1367"/>
                      <a:pt x="171" y="1367"/>
                    </a:cubicBezTo>
                    <a:lnTo>
                      <a:pt x="2942" y="1367"/>
                    </a:lnTo>
                    <a:cubicBezTo>
                      <a:pt x="3036" y="1367"/>
                      <a:pt x="3112" y="1290"/>
                      <a:pt x="3112" y="1196"/>
                    </a:cubicBezTo>
                    <a:lnTo>
                      <a:pt x="3112" y="171"/>
                    </a:lnTo>
                    <a:cubicBezTo>
                      <a:pt x="3112" y="77"/>
                      <a:pt x="3036" y="0"/>
                      <a:pt x="2942" y="0"/>
                    </a:cubicBezTo>
                    <a:lnTo>
                      <a:pt x="171" y="0"/>
                    </a:lnTo>
                    <a:close/>
                  </a:path>
                </a:pathLst>
              </a:custGeom>
              <a:noFill/>
              <a:ln w="12700" cap="rnd">
                <a:solidFill>
                  <a:srgbClr val="8064A2"/>
                </a:solidFill>
                <a:miter lim="800000"/>
                <a:headEnd/>
                <a:tailEnd/>
              </a:ln>
            </p:spPr>
            <p:txBody>
              <a:bodyPr/>
              <a:lstStyle/>
              <a:p>
                <a:endParaRPr lang="en-US"/>
              </a:p>
            </p:txBody>
          </p:sp>
        </p:grpSp>
        <p:sp>
          <p:nvSpPr>
            <p:cNvPr id="21621" name="Rectangle 192"/>
            <p:cNvSpPr>
              <a:spLocks noChangeArrowheads="1"/>
            </p:cNvSpPr>
            <p:nvPr/>
          </p:nvSpPr>
          <p:spPr bwMode="auto">
            <a:xfrm>
              <a:off x="5017" y="3449"/>
              <a:ext cx="341" cy="116"/>
            </a:xfrm>
            <a:prstGeom prst="rect">
              <a:avLst/>
            </a:prstGeom>
            <a:noFill/>
            <a:ln w="9525">
              <a:noFill/>
              <a:miter lim="800000"/>
              <a:headEnd/>
              <a:tailEnd/>
            </a:ln>
          </p:spPr>
          <p:txBody>
            <a:bodyPr wrap="none" lIns="0" tIns="0" rIns="0" bIns="0">
              <a:spAutoFit/>
            </a:bodyPr>
            <a:lstStyle/>
            <a:p>
              <a:r>
                <a:rPr lang="en-US" sz="1200" b="1">
                  <a:solidFill>
                    <a:srgbClr val="000000"/>
                  </a:solidFill>
                </a:rPr>
                <a:t>Prioritas</a:t>
              </a:r>
              <a:endParaRPr lang="en-US"/>
            </a:p>
          </p:txBody>
        </p:sp>
        <p:sp>
          <p:nvSpPr>
            <p:cNvPr id="21622" name="Rectangle 193"/>
            <p:cNvSpPr>
              <a:spLocks noChangeArrowheads="1"/>
            </p:cNvSpPr>
            <p:nvPr/>
          </p:nvSpPr>
          <p:spPr bwMode="auto">
            <a:xfrm>
              <a:off x="5097" y="3561"/>
              <a:ext cx="250" cy="116"/>
            </a:xfrm>
            <a:prstGeom prst="rect">
              <a:avLst/>
            </a:prstGeom>
            <a:noFill/>
            <a:ln w="9525">
              <a:noFill/>
              <a:miter lim="800000"/>
              <a:headEnd/>
              <a:tailEnd/>
            </a:ln>
          </p:spPr>
          <p:txBody>
            <a:bodyPr wrap="none" lIns="0" tIns="0" rIns="0" bIns="0">
              <a:spAutoFit/>
            </a:bodyPr>
            <a:lstStyle/>
            <a:p>
              <a:r>
                <a:rPr lang="en-US" sz="1200" b="1">
                  <a:solidFill>
                    <a:srgbClr val="000000"/>
                  </a:solidFill>
                </a:rPr>
                <a:t>(0,50)</a:t>
              </a:r>
              <a:endParaRPr lang="en-US"/>
            </a:p>
          </p:txBody>
        </p:sp>
        <p:grpSp>
          <p:nvGrpSpPr>
            <p:cNvPr id="27" name="Group 197"/>
            <p:cNvGrpSpPr>
              <a:grpSpLocks/>
            </p:cNvGrpSpPr>
            <p:nvPr/>
          </p:nvGrpSpPr>
          <p:grpSpPr bwMode="auto">
            <a:xfrm>
              <a:off x="4868" y="3765"/>
              <a:ext cx="707" cy="447"/>
              <a:chOff x="4868" y="3765"/>
              <a:chExt cx="707" cy="447"/>
            </a:xfrm>
          </p:grpSpPr>
          <p:sp>
            <p:nvSpPr>
              <p:cNvPr id="21783" name="Freeform 194"/>
              <p:cNvSpPr>
                <a:spLocks/>
              </p:cNvSpPr>
              <p:nvPr/>
            </p:nvSpPr>
            <p:spPr bwMode="auto">
              <a:xfrm>
                <a:off x="4876" y="3778"/>
                <a:ext cx="699" cy="434"/>
              </a:xfrm>
              <a:custGeom>
                <a:avLst/>
                <a:gdLst>
                  <a:gd name="T0" fmla="*/ 0 w 2913"/>
                  <a:gd name="T1" fmla="*/ 0 h 2146"/>
                  <a:gd name="T2" fmla="*/ 0 w 2913"/>
                  <a:gd name="T3" fmla="*/ 0 h 2146"/>
                  <a:gd name="T4" fmla="*/ 0 w 2913"/>
                  <a:gd name="T5" fmla="*/ 0 h 2146"/>
                  <a:gd name="T6" fmla="*/ 0 w 2913"/>
                  <a:gd name="T7" fmla="*/ 0 h 2146"/>
                  <a:gd name="T8" fmla="*/ 0 w 2913"/>
                  <a:gd name="T9" fmla="*/ 0 h 2146"/>
                  <a:gd name="T10" fmla="*/ 0 w 2913"/>
                  <a:gd name="T11" fmla="*/ 0 h 2146"/>
                  <a:gd name="T12" fmla="*/ 0 w 2913"/>
                  <a:gd name="T13" fmla="*/ 0 h 2146"/>
                  <a:gd name="T14" fmla="*/ 0 w 2913"/>
                  <a:gd name="T15" fmla="*/ 0 h 2146"/>
                  <a:gd name="T16" fmla="*/ 0 w 2913"/>
                  <a:gd name="T17" fmla="*/ 0 h 21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3"/>
                  <a:gd name="T28" fmla="*/ 0 h 2146"/>
                  <a:gd name="T29" fmla="*/ 2913 w 2913"/>
                  <a:gd name="T30" fmla="*/ 2146 h 21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3" h="2146">
                    <a:moveTo>
                      <a:pt x="269" y="0"/>
                    </a:moveTo>
                    <a:cubicBezTo>
                      <a:pt x="120" y="0"/>
                      <a:pt x="0" y="120"/>
                      <a:pt x="0" y="269"/>
                    </a:cubicBezTo>
                    <a:lnTo>
                      <a:pt x="0" y="1878"/>
                    </a:lnTo>
                    <a:cubicBezTo>
                      <a:pt x="0" y="2026"/>
                      <a:pt x="120" y="2146"/>
                      <a:pt x="269" y="2146"/>
                    </a:cubicBezTo>
                    <a:lnTo>
                      <a:pt x="2645" y="2146"/>
                    </a:lnTo>
                    <a:cubicBezTo>
                      <a:pt x="2793" y="2146"/>
                      <a:pt x="2913" y="2026"/>
                      <a:pt x="2913" y="1878"/>
                    </a:cubicBezTo>
                    <a:lnTo>
                      <a:pt x="2913" y="269"/>
                    </a:lnTo>
                    <a:cubicBezTo>
                      <a:pt x="2913" y="120"/>
                      <a:pt x="2793" y="0"/>
                      <a:pt x="2645" y="0"/>
                    </a:cubicBezTo>
                    <a:lnTo>
                      <a:pt x="269" y="0"/>
                    </a:lnTo>
                    <a:close/>
                  </a:path>
                </a:pathLst>
              </a:custGeom>
              <a:solidFill>
                <a:srgbClr val="622423"/>
              </a:solidFill>
              <a:ln w="0">
                <a:solidFill>
                  <a:srgbClr val="000000"/>
                </a:solidFill>
                <a:round/>
                <a:headEnd/>
                <a:tailEnd/>
              </a:ln>
            </p:spPr>
            <p:txBody>
              <a:bodyPr/>
              <a:lstStyle/>
              <a:p>
                <a:endParaRPr lang="en-US"/>
              </a:p>
            </p:txBody>
          </p:sp>
          <p:sp>
            <p:nvSpPr>
              <p:cNvPr id="21784" name="Freeform 195"/>
              <p:cNvSpPr>
                <a:spLocks/>
              </p:cNvSpPr>
              <p:nvPr/>
            </p:nvSpPr>
            <p:spPr bwMode="auto">
              <a:xfrm>
                <a:off x="4868" y="3765"/>
                <a:ext cx="699" cy="433"/>
              </a:xfrm>
              <a:custGeom>
                <a:avLst/>
                <a:gdLst>
                  <a:gd name="T0" fmla="*/ 0 w 2912"/>
                  <a:gd name="T1" fmla="*/ 0 h 2145"/>
                  <a:gd name="T2" fmla="*/ 0 w 2912"/>
                  <a:gd name="T3" fmla="*/ 0 h 2145"/>
                  <a:gd name="T4" fmla="*/ 0 w 2912"/>
                  <a:gd name="T5" fmla="*/ 0 h 2145"/>
                  <a:gd name="T6" fmla="*/ 0 w 2912"/>
                  <a:gd name="T7" fmla="*/ 0 h 2145"/>
                  <a:gd name="T8" fmla="*/ 0 w 2912"/>
                  <a:gd name="T9" fmla="*/ 0 h 2145"/>
                  <a:gd name="T10" fmla="*/ 0 w 2912"/>
                  <a:gd name="T11" fmla="*/ 0 h 2145"/>
                  <a:gd name="T12" fmla="*/ 0 w 2912"/>
                  <a:gd name="T13" fmla="*/ 0 h 2145"/>
                  <a:gd name="T14" fmla="*/ 0 w 2912"/>
                  <a:gd name="T15" fmla="*/ 0 h 2145"/>
                  <a:gd name="T16" fmla="*/ 0 w 2912"/>
                  <a:gd name="T17" fmla="*/ 0 h 2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2"/>
                  <a:gd name="T28" fmla="*/ 0 h 2145"/>
                  <a:gd name="T29" fmla="*/ 2912 w 2912"/>
                  <a:gd name="T30" fmla="*/ 2145 h 2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2" h="2145">
                    <a:moveTo>
                      <a:pt x="268" y="0"/>
                    </a:moveTo>
                    <a:cubicBezTo>
                      <a:pt x="120" y="0"/>
                      <a:pt x="0" y="120"/>
                      <a:pt x="0" y="268"/>
                    </a:cubicBezTo>
                    <a:lnTo>
                      <a:pt x="0" y="1877"/>
                    </a:lnTo>
                    <a:cubicBezTo>
                      <a:pt x="0" y="2025"/>
                      <a:pt x="120" y="2145"/>
                      <a:pt x="268" y="2145"/>
                    </a:cubicBezTo>
                    <a:lnTo>
                      <a:pt x="2644" y="2145"/>
                    </a:lnTo>
                    <a:cubicBezTo>
                      <a:pt x="2792" y="2145"/>
                      <a:pt x="2912" y="2025"/>
                      <a:pt x="2912" y="1877"/>
                    </a:cubicBezTo>
                    <a:lnTo>
                      <a:pt x="2912" y="268"/>
                    </a:lnTo>
                    <a:cubicBezTo>
                      <a:pt x="2912" y="120"/>
                      <a:pt x="2792" y="0"/>
                      <a:pt x="2644" y="0"/>
                    </a:cubicBezTo>
                    <a:lnTo>
                      <a:pt x="268" y="0"/>
                    </a:lnTo>
                    <a:close/>
                  </a:path>
                </a:pathLst>
              </a:custGeom>
              <a:solidFill>
                <a:srgbClr val="66FFFF"/>
              </a:solidFill>
              <a:ln w="0">
                <a:solidFill>
                  <a:srgbClr val="000000"/>
                </a:solidFill>
                <a:round/>
                <a:headEnd/>
                <a:tailEnd/>
              </a:ln>
            </p:spPr>
            <p:txBody>
              <a:bodyPr/>
              <a:lstStyle/>
              <a:p>
                <a:endParaRPr lang="en-US"/>
              </a:p>
            </p:txBody>
          </p:sp>
          <p:sp>
            <p:nvSpPr>
              <p:cNvPr id="21785" name="Freeform 196"/>
              <p:cNvSpPr>
                <a:spLocks/>
              </p:cNvSpPr>
              <p:nvPr/>
            </p:nvSpPr>
            <p:spPr bwMode="auto">
              <a:xfrm>
                <a:off x="4868" y="3765"/>
                <a:ext cx="699" cy="433"/>
              </a:xfrm>
              <a:custGeom>
                <a:avLst/>
                <a:gdLst>
                  <a:gd name="T0" fmla="*/ 0 w 2912"/>
                  <a:gd name="T1" fmla="*/ 0 h 2145"/>
                  <a:gd name="T2" fmla="*/ 0 w 2912"/>
                  <a:gd name="T3" fmla="*/ 0 h 2145"/>
                  <a:gd name="T4" fmla="*/ 0 w 2912"/>
                  <a:gd name="T5" fmla="*/ 0 h 2145"/>
                  <a:gd name="T6" fmla="*/ 0 w 2912"/>
                  <a:gd name="T7" fmla="*/ 0 h 2145"/>
                  <a:gd name="T8" fmla="*/ 0 w 2912"/>
                  <a:gd name="T9" fmla="*/ 0 h 2145"/>
                  <a:gd name="T10" fmla="*/ 0 w 2912"/>
                  <a:gd name="T11" fmla="*/ 0 h 2145"/>
                  <a:gd name="T12" fmla="*/ 0 w 2912"/>
                  <a:gd name="T13" fmla="*/ 0 h 2145"/>
                  <a:gd name="T14" fmla="*/ 0 w 2912"/>
                  <a:gd name="T15" fmla="*/ 0 h 2145"/>
                  <a:gd name="T16" fmla="*/ 0 w 2912"/>
                  <a:gd name="T17" fmla="*/ 0 h 2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2"/>
                  <a:gd name="T28" fmla="*/ 0 h 2145"/>
                  <a:gd name="T29" fmla="*/ 2912 w 2912"/>
                  <a:gd name="T30" fmla="*/ 2145 h 2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2" h="2145">
                    <a:moveTo>
                      <a:pt x="268" y="0"/>
                    </a:moveTo>
                    <a:cubicBezTo>
                      <a:pt x="120" y="0"/>
                      <a:pt x="0" y="120"/>
                      <a:pt x="0" y="268"/>
                    </a:cubicBezTo>
                    <a:lnTo>
                      <a:pt x="0" y="1877"/>
                    </a:lnTo>
                    <a:cubicBezTo>
                      <a:pt x="0" y="2025"/>
                      <a:pt x="120" y="2145"/>
                      <a:pt x="268" y="2145"/>
                    </a:cubicBezTo>
                    <a:lnTo>
                      <a:pt x="2644" y="2145"/>
                    </a:lnTo>
                    <a:cubicBezTo>
                      <a:pt x="2792" y="2145"/>
                      <a:pt x="2912" y="2025"/>
                      <a:pt x="2912" y="1877"/>
                    </a:cubicBezTo>
                    <a:lnTo>
                      <a:pt x="2912" y="268"/>
                    </a:lnTo>
                    <a:cubicBezTo>
                      <a:pt x="2912" y="120"/>
                      <a:pt x="2792" y="0"/>
                      <a:pt x="2644" y="0"/>
                    </a:cubicBezTo>
                    <a:lnTo>
                      <a:pt x="268" y="0"/>
                    </a:lnTo>
                    <a:close/>
                  </a:path>
                </a:pathLst>
              </a:custGeom>
              <a:noFill/>
              <a:ln w="12700" cap="rnd">
                <a:solidFill>
                  <a:srgbClr val="C0504D"/>
                </a:solidFill>
                <a:miter lim="800000"/>
                <a:headEnd/>
                <a:tailEnd/>
              </a:ln>
            </p:spPr>
            <p:txBody>
              <a:bodyPr/>
              <a:lstStyle/>
              <a:p>
                <a:endParaRPr lang="en-US"/>
              </a:p>
            </p:txBody>
          </p:sp>
        </p:grpSp>
        <p:sp>
          <p:nvSpPr>
            <p:cNvPr id="21624" name="Rectangle 198"/>
            <p:cNvSpPr>
              <a:spLocks noChangeArrowheads="1"/>
            </p:cNvSpPr>
            <p:nvPr/>
          </p:nvSpPr>
          <p:spPr bwMode="auto">
            <a:xfrm>
              <a:off x="5111" y="3811"/>
              <a:ext cx="191" cy="116"/>
            </a:xfrm>
            <a:prstGeom prst="rect">
              <a:avLst/>
            </a:prstGeom>
            <a:noFill/>
            <a:ln w="9525">
              <a:noFill/>
              <a:miter lim="800000"/>
              <a:headEnd/>
              <a:tailEnd/>
            </a:ln>
          </p:spPr>
          <p:txBody>
            <a:bodyPr wrap="none" lIns="0" tIns="0" rIns="0" bIns="0">
              <a:spAutoFit/>
            </a:bodyPr>
            <a:lstStyle/>
            <a:p>
              <a:r>
                <a:rPr lang="en-US" sz="1200" b="1">
                  <a:solidFill>
                    <a:srgbClr val="000000"/>
                  </a:solidFill>
                </a:rPr>
                <a:t>Non </a:t>
              </a:r>
              <a:endParaRPr lang="en-US"/>
            </a:p>
          </p:txBody>
        </p:sp>
        <p:sp>
          <p:nvSpPr>
            <p:cNvPr id="21625" name="Rectangle 199"/>
            <p:cNvSpPr>
              <a:spLocks noChangeArrowheads="1"/>
            </p:cNvSpPr>
            <p:nvPr/>
          </p:nvSpPr>
          <p:spPr bwMode="auto">
            <a:xfrm>
              <a:off x="4992" y="3923"/>
              <a:ext cx="341" cy="116"/>
            </a:xfrm>
            <a:prstGeom prst="rect">
              <a:avLst/>
            </a:prstGeom>
            <a:noFill/>
            <a:ln w="9525">
              <a:noFill/>
              <a:miter lim="800000"/>
              <a:headEnd/>
              <a:tailEnd/>
            </a:ln>
          </p:spPr>
          <p:txBody>
            <a:bodyPr wrap="none" lIns="0" tIns="0" rIns="0" bIns="0">
              <a:spAutoFit/>
            </a:bodyPr>
            <a:lstStyle/>
            <a:p>
              <a:r>
                <a:rPr lang="en-US" sz="1200" b="1">
                  <a:solidFill>
                    <a:srgbClr val="000000"/>
                  </a:solidFill>
                </a:rPr>
                <a:t>Prioritas</a:t>
              </a:r>
              <a:endParaRPr lang="en-US"/>
            </a:p>
          </p:txBody>
        </p:sp>
        <p:sp>
          <p:nvSpPr>
            <p:cNvPr id="21626" name="Rectangle 200"/>
            <p:cNvSpPr>
              <a:spLocks noChangeArrowheads="1"/>
            </p:cNvSpPr>
            <p:nvPr/>
          </p:nvSpPr>
          <p:spPr bwMode="auto">
            <a:xfrm>
              <a:off x="5072" y="4036"/>
              <a:ext cx="250" cy="116"/>
            </a:xfrm>
            <a:prstGeom prst="rect">
              <a:avLst/>
            </a:prstGeom>
            <a:noFill/>
            <a:ln w="9525">
              <a:noFill/>
              <a:miter lim="800000"/>
              <a:headEnd/>
              <a:tailEnd/>
            </a:ln>
          </p:spPr>
          <p:txBody>
            <a:bodyPr wrap="none" lIns="0" tIns="0" rIns="0" bIns="0">
              <a:spAutoFit/>
            </a:bodyPr>
            <a:lstStyle/>
            <a:p>
              <a:r>
                <a:rPr lang="en-US" sz="1200" b="1">
                  <a:solidFill>
                    <a:srgbClr val="000000"/>
                  </a:solidFill>
                </a:rPr>
                <a:t>(0,50)</a:t>
              </a:r>
              <a:endParaRPr lang="en-US"/>
            </a:p>
          </p:txBody>
        </p:sp>
        <p:sp>
          <p:nvSpPr>
            <p:cNvPr id="21627" name="Line 201"/>
            <p:cNvSpPr>
              <a:spLocks noChangeShapeType="1"/>
            </p:cNvSpPr>
            <p:nvPr/>
          </p:nvSpPr>
          <p:spPr bwMode="auto">
            <a:xfrm flipV="1">
              <a:off x="4791" y="3471"/>
              <a:ext cx="1" cy="485"/>
            </a:xfrm>
            <a:prstGeom prst="line">
              <a:avLst/>
            </a:prstGeom>
            <a:noFill/>
            <a:ln w="57150">
              <a:solidFill>
                <a:srgbClr val="000000"/>
              </a:solidFill>
              <a:round/>
              <a:headEnd/>
              <a:tailEnd/>
            </a:ln>
          </p:spPr>
          <p:txBody>
            <a:bodyPr/>
            <a:lstStyle/>
            <a:p>
              <a:endParaRPr lang="en-US"/>
            </a:p>
          </p:txBody>
        </p:sp>
        <p:sp>
          <p:nvSpPr>
            <p:cNvPr id="21628" name="Line 202"/>
            <p:cNvSpPr>
              <a:spLocks noChangeShapeType="1"/>
            </p:cNvSpPr>
            <p:nvPr/>
          </p:nvSpPr>
          <p:spPr bwMode="auto">
            <a:xfrm>
              <a:off x="4683" y="3615"/>
              <a:ext cx="91" cy="1"/>
            </a:xfrm>
            <a:prstGeom prst="line">
              <a:avLst/>
            </a:prstGeom>
            <a:noFill/>
            <a:ln w="57150">
              <a:solidFill>
                <a:srgbClr val="000000"/>
              </a:solidFill>
              <a:round/>
              <a:headEnd/>
              <a:tailEnd/>
            </a:ln>
          </p:spPr>
          <p:txBody>
            <a:bodyPr/>
            <a:lstStyle/>
            <a:p>
              <a:endParaRPr lang="en-US"/>
            </a:p>
          </p:txBody>
        </p:sp>
        <p:sp>
          <p:nvSpPr>
            <p:cNvPr id="21629" name="Line 203"/>
            <p:cNvSpPr>
              <a:spLocks noChangeShapeType="1"/>
            </p:cNvSpPr>
            <p:nvPr/>
          </p:nvSpPr>
          <p:spPr bwMode="auto">
            <a:xfrm flipH="1">
              <a:off x="4781" y="3454"/>
              <a:ext cx="91" cy="1"/>
            </a:xfrm>
            <a:prstGeom prst="line">
              <a:avLst/>
            </a:prstGeom>
            <a:noFill/>
            <a:ln w="57150">
              <a:solidFill>
                <a:srgbClr val="000000"/>
              </a:solidFill>
              <a:round/>
              <a:headEnd/>
              <a:tailEnd/>
            </a:ln>
          </p:spPr>
          <p:txBody>
            <a:bodyPr/>
            <a:lstStyle/>
            <a:p>
              <a:endParaRPr lang="en-US"/>
            </a:p>
          </p:txBody>
        </p:sp>
        <p:sp>
          <p:nvSpPr>
            <p:cNvPr id="21630" name="Line 204"/>
            <p:cNvSpPr>
              <a:spLocks noChangeShapeType="1"/>
            </p:cNvSpPr>
            <p:nvPr/>
          </p:nvSpPr>
          <p:spPr bwMode="auto">
            <a:xfrm flipH="1">
              <a:off x="4777" y="3976"/>
              <a:ext cx="91" cy="1"/>
            </a:xfrm>
            <a:prstGeom prst="line">
              <a:avLst/>
            </a:prstGeom>
            <a:noFill/>
            <a:ln w="57150">
              <a:solidFill>
                <a:srgbClr val="000000"/>
              </a:solidFill>
              <a:round/>
              <a:headEnd/>
              <a:tailEnd/>
            </a:ln>
          </p:spPr>
          <p:txBody>
            <a:bodyPr/>
            <a:lstStyle/>
            <a:p>
              <a:endParaRPr lang="en-US"/>
            </a:p>
          </p:txBody>
        </p:sp>
        <p:sp>
          <p:nvSpPr>
            <p:cNvPr id="21631" name="Line 205"/>
            <p:cNvSpPr>
              <a:spLocks noChangeShapeType="1"/>
            </p:cNvSpPr>
            <p:nvPr/>
          </p:nvSpPr>
          <p:spPr bwMode="auto">
            <a:xfrm flipV="1">
              <a:off x="5231" y="3259"/>
              <a:ext cx="1" cy="159"/>
            </a:xfrm>
            <a:prstGeom prst="line">
              <a:avLst/>
            </a:prstGeom>
            <a:noFill/>
            <a:ln w="57150">
              <a:solidFill>
                <a:srgbClr val="000000"/>
              </a:solidFill>
              <a:round/>
              <a:headEnd/>
              <a:tailEnd/>
            </a:ln>
          </p:spPr>
          <p:txBody>
            <a:bodyPr/>
            <a:lstStyle/>
            <a:p>
              <a:endParaRPr lang="en-US"/>
            </a:p>
          </p:txBody>
        </p:sp>
        <p:grpSp>
          <p:nvGrpSpPr>
            <p:cNvPr id="28" name="Group 209"/>
            <p:cNvGrpSpPr>
              <a:grpSpLocks/>
            </p:cNvGrpSpPr>
            <p:nvPr/>
          </p:nvGrpSpPr>
          <p:grpSpPr bwMode="auto">
            <a:xfrm>
              <a:off x="4875" y="1624"/>
              <a:ext cx="748" cy="272"/>
              <a:chOff x="4875" y="1624"/>
              <a:chExt cx="748" cy="272"/>
            </a:xfrm>
          </p:grpSpPr>
          <p:sp>
            <p:nvSpPr>
              <p:cNvPr id="21780" name="Freeform 206"/>
              <p:cNvSpPr>
                <a:spLocks/>
              </p:cNvSpPr>
              <p:nvPr/>
            </p:nvSpPr>
            <p:spPr bwMode="auto">
              <a:xfrm>
                <a:off x="4883" y="1637"/>
                <a:ext cx="740" cy="259"/>
              </a:xfrm>
              <a:custGeom>
                <a:avLst/>
                <a:gdLst>
                  <a:gd name="T0" fmla="*/ 0 w 3084"/>
                  <a:gd name="T1" fmla="*/ 0 h 1284"/>
                  <a:gd name="T2" fmla="*/ 0 w 3084"/>
                  <a:gd name="T3" fmla="*/ 0 h 1284"/>
                  <a:gd name="T4" fmla="*/ 0 w 3084"/>
                  <a:gd name="T5" fmla="*/ 0 h 1284"/>
                  <a:gd name="T6" fmla="*/ 0 w 3084"/>
                  <a:gd name="T7" fmla="*/ 0 h 1284"/>
                  <a:gd name="T8" fmla="*/ 0 w 3084"/>
                  <a:gd name="T9" fmla="*/ 0 h 1284"/>
                  <a:gd name="T10" fmla="*/ 0 w 3084"/>
                  <a:gd name="T11" fmla="*/ 0 h 1284"/>
                  <a:gd name="T12" fmla="*/ 0 w 3084"/>
                  <a:gd name="T13" fmla="*/ 0 h 1284"/>
                  <a:gd name="T14" fmla="*/ 0 w 3084"/>
                  <a:gd name="T15" fmla="*/ 0 h 1284"/>
                  <a:gd name="T16" fmla="*/ 0 w 3084"/>
                  <a:gd name="T17" fmla="*/ 0 h 12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4"/>
                  <a:gd name="T28" fmla="*/ 0 h 1284"/>
                  <a:gd name="T29" fmla="*/ 3084 w 3084"/>
                  <a:gd name="T30" fmla="*/ 1284 h 12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4" h="1284">
                    <a:moveTo>
                      <a:pt x="161" y="0"/>
                    </a:moveTo>
                    <a:cubicBezTo>
                      <a:pt x="72" y="0"/>
                      <a:pt x="0" y="72"/>
                      <a:pt x="0" y="161"/>
                    </a:cubicBezTo>
                    <a:lnTo>
                      <a:pt x="0" y="1123"/>
                    </a:lnTo>
                    <a:cubicBezTo>
                      <a:pt x="0" y="1212"/>
                      <a:pt x="72" y="1284"/>
                      <a:pt x="161" y="1284"/>
                    </a:cubicBezTo>
                    <a:lnTo>
                      <a:pt x="2923" y="1284"/>
                    </a:lnTo>
                    <a:cubicBezTo>
                      <a:pt x="3012" y="1284"/>
                      <a:pt x="3084" y="1212"/>
                      <a:pt x="3084" y="1123"/>
                    </a:cubicBezTo>
                    <a:lnTo>
                      <a:pt x="3084" y="161"/>
                    </a:lnTo>
                    <a:cubicBezTo>
                      <a:pt x="3084" y="72"/>
                      <a:pt x="3012" y="0"/>
                      <a:pt x="2923" y="0"/>
                    </a:cubicBezTo>
                    <a:lnTo>
                      <a:pt x="161" y="0"/>
                    </a:lnTo>
                    <a:close/>
                  </a:path>
                </a:pathLst>
              </a:custGeom>
              <a:solidFill>
                <a:srgbClr val="622423"/>
              </a:solidFill>
              <a:ln w="0">
                <a:solidFill>
                  <a:srgbClr val="000000"/>
                </a:solidFill>
                <a:round/>
                <a:headEnd/>
                <a:tailEnd/>
              </a:ln>
            </p:spPr>
            <p:txBody>
              <a:bodyPr/>
              <a:lstStyle/>
              <a:p>
                <a:endParaRPr lang="en-US"/>
              </a:p>
            </p:txBody>
          </p:sp>
          <p:sp>
            <p:nvSpPr>
              <p:cNvPr id="21781" name="Freeform 207"/>
              <p:cNvSpPr>
                <a:spLocks/>
              </p:cNvSpPr>
              <p:nvPr/>
            </p:nvSpPr>
            <p:spPr bwMode="auto">
              <a:xfrm>
                <a:off x="4875" y="1624"/>
                <a:ext cx="740" cy="259"/>
              </a:xfrm>
              <a:custGeom>
                <a:avLst/>
                <a:gdLst>
                  <a:gd name="T0" fmla="*/ 0 w 3083"/>
                  <a:gd name="T1" fmla="*/ 0 h 1283"/>
                  <a:gd name="T2" fmla="*/ 0 w 3083"/>
                  <a:gd name="T3" fmla="*/ 0 h 1283"/>
                  <a:gd name="T4" fmla="*/ 0 w 3083"/>
                  <a:gd name="T5" fmla="*/ 0 h 1283"/>
                  <a:gd name="T6" fmla="*/ 0 w 3083"/>
                  <a:gd name="T7" fmla="*/ 0 h 1283"/>
                  <a:gd name="T8" fmla="*/ 0 w 3083"/>
                  <a:gd name="T9" fmla="*/ 0 h 1283"/>
                  <a:gd name="T10" fmla="*/ 0 w 3083"/>
                  <a:gd name="T11" fmla="*/ 0 h 1283"/>
                  <a:gd name="T12" fmla="*/ 0 w 3083"/>
                  <a:gd name="T13" fmla="*/ 0 h 1283"/>
                  <a:gd name="T14" fmla="*/ 0 w 3083"/>
                  <a:gd name="T15" fmla="*/ 0 h 1283"/>
                  <a:gd name="T16" fmla="*/ 0 w 3083"/>
                  <a:gd name="T17" fmla="*/ 0 h 1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3"/>
                  <a:gd name="T28" fmla="*/ 0 h 1283"/>
                  <a:gd name="T29" fmla="*/ 3083 w 3083"/>
                  <a:gd name="T30" fmla="*/ 1283 h 1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3" h="1283">
                    <a:moveTo>
                      <a:pt x="161" y="0"/>
                    </a:moveTo>
                    <a:cubicBezTo>
                      <a:pt x="72" y="0"/>
                      <a:pt x="0" y="71"/>
                      <a:pt x="0" y="160"/>
                    </a:cubicBezTo>
                    <a:lnTo>
                      <a:pt x="0" y="1123"/>
                    </a:lnTo>
                    <a:cubicBezTo>
                      <a:pt x="0" y="1211"/>
                      <a:pt x="72" y="1283"/>
                      <a:pt x="161" y="1283"/>
                    </a:cubicBezTo>
                    <a:lnTo>
                      <a:pt x="2923" y="1283"/>
                    </a:lnTo>
                    <a:cubicBezTo>
                      <a:pt x="3012" y="1283"/>
                      <a:pt x="3083" y="1211"/>
                      <a:pt x="3083" y="1123"/>
                    </a:cubicBezTo>
                    <a:lnTo>
                      <a:pt x="3083" y="160"/>
                    </a:lnTo>
                    <a:cubicBezTo>
                      <a:pt x="3083" y="71"/>
                      <a:pt x="3012" y="0"/>
                      <a:pt x="2923" y="0"/>
                    </a:cubicBezTo>
                    <a:lnTo>
                      <a:pt x="161" y="0"/>
                    </a:lnTo>
                    <a:close/>
                  </a:path>
                </a:pathLst>
              </a:custGeom>
              <a:solidFill>
                <a:srgbClr val="66FFFF"/>
              </a:solidFill>
              <a:ln w="0">
                <a:solidFill>
                  <a:srgbClr val="000000"/>
                </a:solidFill>
                <a:round/>
                <a:headEnd/>
                <a:tailEnd/>
              </a:ln>
            </p:spPr>
            <p:txBody>
              <a:bodyPr/>
              <a:lstStyle/>
              <a:p>
                <a:endParaRPr lang="en-US"/>
              </a:p>
            </p:txBody>
          </p:sp>
          <p:sp>
            <p:nvSpPr>
              <p:cNvPr id="21782" name="Freeform 208"/>
              <p:cNvSpPr>
                <a:spLocks/>
              </p:cNvSpPr>
              <p:nvPr/>
            </p:nvSpPr>
            <p:spPr bwMode="auto">
              <a:xfrm>
                <a:off x="4875" y="1624"/>
                <a:ext cx="740" cy="259"/>
              </a:xfrm>
              <a:custGeom>
                <a:avLst/>
                <a:gdLst>
                  <a:gd name="T0" fmla="*/ 0 w 3083"/>
                  <a:gd name="T1" fmla="*/ 0 h 1283"/>
                  <a:gd name="T2" fmla="*/ 0 w 3083"/>
                  <a:gd name="T3" fmla="*/ 0 h 1283"/>
                  <a:gd name="T4" fmla="*/ 0 w 3083"/>
                  <a:gd name="T5" fmla="*/ 0 h 1283"/>
                  <a:gd name="T6" fmla="*/ 0 w 3083"/>
                  <a:gd name="T7" fmla="*/ 0 h 1283"/>
                  <a:gd name="T8" fmla="*/ 0 w 3083"/>
                  <a:gd name="T9" fmla="*/ 0 h 1283"/>
                  <a:gd name="T10" fmla="*/ 0 w 3083"/>
                  <a:gd name="T11" fmla="*/ 0 h 1283"/>
                  <a:gd name="T12" fmla="*/ 0 w 3083"/>
                  <a:gd name="T13" fmla="*/ 0 h 1283"/>
                  <a:gd name="T14" fmla="*/ 0 w 3083"/>
                  <a:gd name="T15" fmla="*/ 0 h 1283"/>
                  <a:gd name="T16" fmla="*/ 0 w 3083"/>
                  <a:gd name="T17" fmla="*/ 0 h 1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3"/>
                  <a:gd name="T28" fmla="*/ 0 h 1283"/>
                  <a:gd name="T29" fmla="*/ 3083 w 3083"/>
                  <a:gd name="T30" fmla="*/ 1283 h 1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3" h="1283">
                    <a:moveTo>
                      <a:pt x="161" y="0"/>
                    </a:moveTo>
                    <a:cubicBezTo>
                      <a:pt x="72" y="0"/>
                      <a:pt x="0" y="71"/>
                      <a:pt x="0" y="160"/>
                    </a:cubicBezTo>
                    <a:lnTo>
                      <a:pt x="0" y="1123"/>
                    </a:lnTo>
                    <a:cubicBezTo>
                      <a:pt x="0" y="1211"/>
                      <a:pt x="72" y="1283"/>
                      <a:pt x="161" y="1283"/>
                    </a:cubicBezTo>
                    <a:lnTo>
                      <a:pt x="2923" y="1283"/>
                    </a:lnTo>
                    <a:cubicBezTo>
                      <a:pt x="3012" y="1283"/>
                      <a:pt x="3083" y="1211"/>
                      <a:pt x="3083" y="1123"/>
                    </a:cubicBezTo>
                    <a:lnTo>
                      <a:pt x="3083" y="160"/>
                    </a:lnTo>
                    <a:cubicBezTo>
                      <a:pt x="3083" y="71"/>
                      <a:pt x="3012" y="0"/>
                      <a:pt x="2923" y="0"/>
                    </a:cubicBezTo>
                    <a:lnTo>
                      <a:pt x="161" y="0"/>
                    </a:lnTo>
                    <a:close/>
                  </a:path>
                </a:pathLst>
              </a:custGeom>
              <a:noFill/>
              <a:ln w="12700" cap="rnd">
                <a:solidFill>
                  <a:srgbClr val="C0504D"/>
                </a:solidFill>
                <a:miter lim="800000"/>
                <a:headEnd/>
                <a:tailEnd/>
              </a:ln>
            </p:spPr>
            <p:txBody>
              <a:bodyPr/>
              <a:lstStyle/>
              <a:p>
                <a:endParaRPr lang="en-US"/>
              </a:p>
            </p:txBody>
          </p:sp>
        </p:grpSp>
        <p:sp>
          <p:nvSpPr>
            <p:cNvPr id="21633" name="Rectangle 210"/>
            <p:cNvSpPr>
              <a:spLocks noChangeArrowheads="1"/>
            </p:cNvSpPr>
            <p:nvPr/>
          </p:nvSpPr>
          <p:spPr bwMode="auto">
            <a:xfrm>
              <a:off x="5019" y="1665"/>
              <a:ext cx="364" cy="97"/>
            </a:xfrm>
            <a:prstGeom prst="rect">
              <a:avLst/>
            </a:prstGeom>
            <a:noFill/>
            <a:ln w="9525">
              <a:noFill/>
              <a:miter lim="800000"/>
              <a:headEnd/>
              <a:tailEnd/>
            </a:ln>
          </p:spPr>
          <p:txBody>
            <a:bodyPr wrap="none" lIns="0" tIns="0" rIns="0" bIns="0">
              <a:spAutoFit/>
            </a:bodyPr>
            <a:lstStyle/>
            <a:p>
              <a:r>
                <a:rPr lang="en-US" sz="1000" b="1">
                  <a:solidFill>
                    <a:srgbClr val="000000"/>
                  </a:solidFill>
                </a:rPr>
                <a:t>Pekerjaan </a:t>
              </a:r>
              <a:endParaRPr lang="en-US"/>
            </a:p>
          </p:txBody>
        </p:sp>
        <p:sp>
          <p:nvSpPr>
            <p:cNvPr id="21634" name="Rectangle 211"/>
            <p:cNvSpPr>
              <a:spLocks noChangeArrowheads="1"/>
            </p:cNvSpPr>
            <p:nvPr/>
          </p:nvSpPr>
          <p:spPr bwMode="auto">
            <a:xfrm>
              <a:off x="5097" y="1761"/>
              <a:ext cx="224" cy="97"/>
            </a:xfrm>
            <a:prstGeom prst="rect">
              <a:avLst/>
            </a:prstGeom>
            <a:noFill/>
            <a:ln w="9525">
              <a:noFill/>
              <a:miter lim="800000"/>
              <a:headEnd/>
              <a:tailEnd/>
            </a:ln>
          </p:spPr>
          <p:txBody>
            <a:bodyPr wrap="none" lIns="0" tIns="0" rIns="0" bIns="0">
              <a:spAutoFit/>
            </a:bodyPr>
            <a:lstStyle/>
            <a:p>
              <a:r>
                <a:rPr lang="en-US" sz="1000" b="1">
                  <a:solidFill>
                    <a:srgbClr val="000000"/>
                  </a:solidFill>
                </a:rPr>
                <a:t>Umum</a:t>
              </a:r>
              <a:endParaRPr lang="en-US"/>
            </a:p>
          </p:txBody>
        </p:sp>
        <p:grpSp>
          <p:nvGrpSpPr>
            <p:cNvPr id="29" name="Group 215"/>
            <p:cNvGrpSpPr>
              <a:grpSpLocks/>
            </p:cNvGrpSpPr>
            <p:nvPr/>
          </p:nvGrpSpPr>
          <p:grpSpPr bwMode="auto">
            <a:xfrm>
              <a:off x="4889" y="2044"/>
              <a:ext cx="734" cy="165"/>
              <a:chOff x="4889" y="2044"/>
              <a:chExt cx="734" cy="165"/>
            </a:xfrm>
          </p:grpSpPr>
          <p:sp>
            <p:nvSpPr>
              <p:cNvPr id="21777" name="Freeform 212"/>
              <p:cNvSpPr>
                <a:spLocks/>
              </p:cNvSpPr>
              <p:nvPr/>
            </p:nvSpPr>
            <p:spPr bwMode="auto">
              <a:xfrm>
                <a:off x="4897" y="2057"/>
                <a:ext cx="726" cy="152"/>
              </a:xfrm>
              <a:custGeom>
                <a:avLst/>
                <a:gdLst>
                  <a:gd name="T0" fmla="*/ 0 w 3025"/>
                  <a:gd name="T1" fmla="*/ 0 h 755"/>
                  <a:gd name="T2" fmla="*/ 0 w 3025"/>
                  <a:gd name="T3" fmla="*/ 0 h 755"/>
                  <a:gd name="T4" fmla="*/ 0 w 3025"/>
                  <a:gd name="T5" fmla="*/ 0 h 755"/>
                  <a:gd name="T6" fmla="*/ 0 w 3025"/>
                  <a:gd name="T7" fmla="*/ 0 h 755"/>
                  <a:gd name="T8" fmla="*/ 0 w 3025"/>
                  <a:gd name="T9" fmla="*/ 0 h 755"/>
                  <a:gd name="T10" fmla="*/ 0 w 3025"/>
                  <a:gd name="T11" fmla="*/ 0 h 755"/>
                  <a:gd name="T12" fmla="*/ 0 w 3025"/>
                  <a:gd name="T13" fmla="*/ 0 h 755"/>
                  <a:gd name="T14" fmla="*/ 0 w 3025"/>
                  <a:gd name="T15" fmla="*/ 0 h 755"/>
                  <a:gd name="T16" fmla="*/ 0 w 3025"/>
                  <a:gd name="T17" fmla="*/ 0 h 7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55"/>
                  <a:gd name="T29" fmla="*/ 3025 w 3025"/>
                  <a:gd name="T30" fmla="*/ 755 h 7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55">
                    <a:moveTo>
                      <a:pt x="94" y="0"/>
                    </a:moveTo>
                    <a:cubicBezTo>
                      <a:pt x="42" y="0"/>
                      <a:pt x="0" y="43"/>
                      <a:pt x="0" y="95"/>
                    </a:cubicBezTo>
                    <a:lnTo>
                      <a:pt x="0" y="660"/>
                    </a:lnTo>
                    <a:cubicBezTo>
                      <a:pt x="0" y="712"/>
                      <a:pt x="42" y="755"/>
                      <a:pt x="94" y="755"/>
                    </a:cubicBezTo>
                    <a:lnTo>
                      <a:pt x="2931" y="755"/>
                    </a:lnTo>
                    <a:cubicBezTo>
                      <a:pt x="2983" y="755"/>
                      <a:pt x="3025" y="712"/>
                      <a:pt x="3025" y="660"/>
                    </a:cubicBezTo>
                    <a:lnTo>
                      <a:pt x="3025" y="95"/>
                    </a:lnTo>
                    <a:cubicBezTo>
                      <a:pt x="3025" y="43"/>
                      <a:pt x="2983" y="0"/>
                      <a:pt x="2931" y="0"/>
                    </a:cubicBezTo>
                    <a:lnTo>
                      <a:pt x="94" y="0"/>
                    </a:lnTo>
                    <a:close/>
                  </a:path>
                </a:pathLst>
              </a:custGeom>
              <a:solidFill>
                <a:srgbClr val="622423"/>
              </a:solidFill>
              <a:ln w="0">
                <a:solidFill>
                  <a:srgbClr val="000000"/>
                </a:solidFill>
                <a:round/>
                <a:headEnd/>
                <a:tailEnd/>
              </a:ln>
            </p:spPr>
            <p:txBody>
              <a:bodyPr/>
              <a:lstStyle/>
              <a:p>
                <a:endParaRPr lang="en-US"/>
              </a:p>
            </p:txBody>
          </p:sp>
          <p:sp>
            <p:nvSpPr>
              <p:cNvPr id="21778" name="Freeform 213"/>
              <p:cNvSpPr>
                <a:spLocks/>
              </p:cNvSpPr>
              <p:nvPr/>
            </p:nvSpPr>
            <p:spPr bwMode="auto">
              <a:xfrm>
                <a:off x="4889" y="2044"/>
                <a:ext cx="726" cy="152"/>
              </a:xfrm>
              <a:custGeom>
                <a:avLst/>
                <a:gdLst>
                  <a:gd name="T0" fmla="*/ 0 w 3025"/>
                  <a:gd name="T1" fmla="*/ 0 h 754"/>
                  <a:gd name="T2" fmla="*/ 0 w 3025"/>
                  <a:gd name="T3" fmla="*/ 0 h 754"/>
                  <a:gd name="T4" fmla="*/ 0 w 3025"/>
                  <a:gd name="T5" fmla="*/ 0 h 754"/>
                  <a:gd name="T6" fmla="*/ 0 w 3025"/>
                  <a:gd name="T7" fmla="*/ 0 h 754"/>
                  <a:gd name="T8" fmla="*/ 0 w 3025"/>
                  <a:gd name="T9" fmla="*/ 0 h 754"/>
                  <a:gd name="T10" fmla="*/ 0 w 3025"/>
                  <a:gd name="T11" fmla="*/ 0 h 754"/>
                  <a:gd name="T12" fmla="*/ 0 w 3025"/>
                  <a:gd name="T13" fmla="*/ 0 h 754"/>
                  <a:gd name="T14" fmla="*/ 0 w 3025"/>
                  <a:gd name="T15" fmla="*/ 0 h 754"/>
                  <a:gd name="T16" fmla="*/ 0 w 3025"/>
                  <a:gd name="T17" fmla="*/ 0 h 7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54"/>
                  <a:gd name="T29" fmla="*/ 3025 w 3025"/>
                  <a:gd name="T30" fmla="*/ 754 h 7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54">
                    <a:moveTo>
                      <a:pt x="95" y="0"/>
                    </a:moveTo>
                    <a:cubicBezTo>
                      <a:pt x="43" y="0"/>
                      <a:pt x="0" y="42"/>
                      <a:pt x="0" y="94"/>
                    </a:cubicBezTo>
                    <a:lnTo>
                      <a:pt x="0" y="660"/>
                    </a:lnTo>
                    <a:cubicBezTo>
                      <a:pt x="0" y="712"/>
                      <a:pt x="43" y="754"/>
                      <a:pt x="95" y="754"/>
                    </a:cubicBezTo>
                    <a:lnTo>
                      <a:pt x="2931" y="754"/>
                    </a:lnTo>
                    <a:cubicBezTo>
                      <a:pt x="2983" y="754"/>
                      <a:pt x="3025" y="712"/>
                      <a:pt x="3025" y="660"/>
                    </a:cubicBezTo>
                    <a:lnTo>
                      <a:pt x="3025" y="94"/>
                    </a:lnTo>
                    <a:cubicBezTo>
                      <a:pt x="3025" y="42"/>
                      <a:pt x="2983" y="0"/>
                      <a:pt x="2931" y="0"/>
                    </a:cubicBezTo>
                    <a:lnTo>
                      <a:pt x="95" y="0"/>
                    </a:lnTo>
                    <a:close/>
                  </a:path>
                </a:pathLst>
              </a:custGeom>
              <a:solidFill>
                <a:srgbClr val="66FFFF"/>
              </a:solidFill>
              <a:ln w="0">
                <a:solidFill>
                  <a:srgbClr val="000000"/>
                </a:solidFill>
                <a:round/>
                <a:headEnd/>
                <a:tailEnd/>
              </a:ln>
            </p:spPr>
            <p:txBody>
              <a:bodyPr/>
              <a:lstStyle/>
              <a:p>
                <a:endParaRPr lang="en-US"/>
              </a:p>
            </p:txBody>
          </p:sp>
          <p:sp>
            <p:nvSpPr>
              <p:cNvPr id="21779" name="Freeform 214"/>
              <p:cNvSpPr>
                <a:spLocks/>
              </p:cNvSpPr>
              <p:nvPr/>
            </p:nvSpPr>
            <p:spPr bwMode="auto">
              <a:xfrm>
                <a:off x="4889" y="2044"/>
                <a:ext cx="726" cy="152"/>
              </a:xfrm>
              <a:custGeom>
                <a:avLst/>
                <a:gdLst>
                  <a:gd name="T0" fmla="*/ 0 w 3025"/>
                  <a:gd name="T1" fmla="*/ 0 h 754"/>
                  <a:gd name="T2" fmla="*/ 0 w 3025"/>
                  <a:gd name="T3" fmla="*/ 0 h 754"/>
                  <a:gd name="T4" fmla="*/ 0 w 3025"/>
                  <a:gd name="T5" fmla="*/ 0 h 754"/>
                  <a:gd name="T6" fmla="*/ 0 w 3025"/>
                  <a:gd name="T7" fmla="*/ 0 h 754"/>
                  <a:gd name="T8" fmla="*/ 0 w 3025"/>
                  <a:gd name="T9" fmla="*/ 0 h 754"/>
                  <a:gd name="T10" fmla="*/ 0 w 3025"/>
                  <a:gd name="T11" fmla="*/ 0 h 754"/>
                  <a:gd name="T12" fmla="*/ 0 w 3025"/>
                  <a:gd name="T13" fmla="*/ 0 h 754"/>
                  <a:gd name="T14" fmla="*/ 0 w 3025"/>
                  <a:gd name="T15" fmla="*/ 0 h 754"/>
                  <a:gd name="T16" fmla="*/ 0 w 3025"/>
                  <a:gd name="T17" fmla="*/ 0 h 7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54"/>
                  <a:gd name="T29" fmla="*/ 3025 w 3025"/>
                  <a:gd name="T30" fmla="*/ 754 h 7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54">
                    <a:moveTo>
                      <a:pt x="95" y="0"/>
                    </a:moveTo>
                    <a:cubicBezTo>
                      <a:pt x="43" y="0"/>
                      <a:pt x="0" y="42"/>
                      <a:pt x="0" y="94"/>
                    </a:cubicBezTo>
                    <a:lnTo>
                      <a:pt x="0" y="660"/>
                    </a:lnTo>
                    <a:cubicBezTo>
                      <a:pt x="0" y="712"/>
                      <a:pt x="43" y="754"/>
                      <a:pt x="95" y="754"/>
                    </a:cubicBezTo>
                    <a:lnTo>
                      <a:pt x="2931" y="754"/>
                    </a:lnTo>
                    <a:cubicBezTo>
                      <a:pt x="2983" y="754"/>
                      <a:pt x="3025" y="712"/>
                      <a:pt x="3025" y="660"/>
                    </a:cubicBezTo>
                    <a:lnTo>
                      <a:pt x="3025" y="94"/>
                    </a:lnTo>
                    <a:cubicBezTo>
                      <a:pt x="3025" y="42"/>
                      <a:pt x="2983" y="0"/>
                      <a:pt x="2931" y="0"/>
                    </a:cubicBezTo>
                    <a:lnTo>
                      <a:pt x="95" y="0"/>
                    </a:lnTo>
                    <a:close/>
                  </a:path>
                </a:pathLst>
              </a:custGeom>
              <a:noFill/>
              <a:ln w="12700" cap="rnd">
                <a:solidFill>
                  <a:srgbClr val="C0504D"/>
                </a:solidFill>
                <a:miter lim="800000"/>
                <a:headEnd/>
                <a:tailEnd/>
              </a:ln>
            </p:spPr>
            <p:txBody>
              <a:bodyPr/>
              <a:lstStyle/>
              <a:p>
                <a:endParaRPr lang="en-US"/>
              </a:p>
            </p:txBody>
          </p:sp>
        </p:grpSp>
        <p:sp>
          <p:nvSpPr>
            <p:cNvPr id="21636" name="Rectangle 216"/>
            <p:cNvSpPr>
              <a:spLocks noChangeArrowheads="1"/>
            </p:cNvSpPr>
            <p:nvPr/>
          </p:nvSpPr>
          <p:spPr bwMode="auto">
            <a:xfrm>
              <a:off x="4992" y="2081"/>
              <a:ext cx="395" cy="97"/>
            </a:xfrm>
            <a:prstGeom prst="rect">
              <a:avLst/>
            </a:prstGeom>
            <a:noFill/>
            <a:ln w="9525">
              <a:noFill/>
              <a:miter lim="800000"/>
              <a:headEnd/>
              <a:tailEnd/>
            </a:ln>
          </p:spPr>
          <p:txBody>
            <a:bodyPr wrap="none" lIns="0" tIns="0" rIns="0" bIns="0">
              <a:spAutoFit/>
            </a:bodyPr>
            <a:lstStyle/>
            <a:p>
              <a:r>
                <a:rPr lang="en-US" sz="1000" b="1">
                  <a:solidFill>
                    <a:srgbClr val="000000"/>
                  </a:solidFill>
                </a:rPr>
                <a:t>Perumahan</a:t>
              </a:r>
              <a:endParaRPr lang="en-US"/>
            </a:p>
          </p:txBody>
        </p:sp>
        <p:grpSp>
          <p:nvGrpSpPr>
            <p:cNvPr id="30" name="Group 220"/>
            <p:cNvGrpSpPr>
              <a:grpSpLocks/>
            </p:cNvGrpSpPr>
            <p:nvPr/>
          </p:nvGrpSpPr>
          <p:grpSpPr bwMode="auto">
            <a:xfrm>
              <a:off x="4889" y="2196"/>
              <a:ext cx="734" cy="280"/>
              <a:chOff x="4889" y="2196"/>
              <a:chExt cx="734" cy="280"/>
            </a:xfrm>
          </p:grpSpPr>
          <p:sp>
            <p:nvSpPr>
              <p:cNvPr id="21774" name="Freeform 217"/>
              <p:cNvSpPr>
                <a:spLocks/>
              </p:cNvSpPr>
              <p:nvPr/>
            </p:nvSpPr>
            <p:spPr bwMode="auto">
              <a:xfrm>
                <a:off x="4897" y="2209"/>
                <a:ext cx="726" cy="267"/>
              </a:xfrm>
              <a:custGeom>
                <a:avLst/>
                <a:gdLst>
                  <a:gd name="T0" fmla="*/ 0 w 3025"/>
                  <a:gd name="T1" fmla="*/ 0 h 1320"/>
                  <a:gd name="T2" fmla="*/ 0 w 3025"/>
                  <a:gd name="T3" fmla="*/ 0 h 1320"/>
                  <a:gd name="T4" fmla="*/ 0 w 3025"/>
                  <a:gd name="T5" fmla="*/ 0 h 1320"/>
                  <a:gd name="T6" fmla="*/ 0 w 3025"/>
                  <a:gd name="T7" fmla="*/ 0 h 1320"/>
                  <a:gd name="T8" fmla="*/ 0 w 3025"/>
                  <a:gd name="T9" fmla="*/ 0 h 1320"/>
                  <a:gd name="T10" fmla="*/ 0 w 3025"/>
                  <a:gd name="T11" fmla="*/ 0 h 1320"/>
                  <a:gd name="T12" fmla="*/ 0 w 3025"/>
                  <a:gd name="T13" fmla="*/ 0 h 1320"/>
                  <a:gd name="T14" fmla="*/ 0 w 3025"/>
                  <a:gd name="T15" fmla="*/ 0 h 1320"/>
                  <a:gd name="T16" fmla="*/ 0 w 3025"/>
                  <a:gd name="T17" fmla="*/ 0 h 13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1320"/>
                  <a:gd name="T29" fmla="*/ 3025 w 3025"/>
                  <a:gd name="T30" fmla="*/ 1320 h 13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1320">
                    <a:moveTo>
                      <a:pt x="165" y="0"/>
                    </a:moveTo>
                    <a:cubicBezTo>
                      <a:pt x="74" y="0"/>
                      <a:pt x="0" y="74"/>
                      <a:pt x="0" y="165"/>
                    </a:cubicBezTo>
                    <a:lnTo>
                      <a:pt x="0" y="1155"/>
                    </a:lnTo>
                    <a:cubicBezTo>
                      <a:pt x="0" y="1247"/>
                      <a:pt x="74" y="1320"/>
                      <a:pt x="165" y="1320"/>
                    </a:cubicBezTo>
                    <a:lnTo>
                      <a:pt x="2860" y="1320"/>
                    </a:lnTo>
                    <a:cubicBezTo>
                      <a:pt x="2951" y="1320"/>
                      <a:pt x="3025" y="1247"/>
                      <a:pt x="3025" y="1155"/>
                    </a:cubicBezTo>
                    <a:lnTo>
                      <a:pt x="3025" y="165"/>
                    </a:lnTo>
                    <a:cubicBezTo>
                      <a:pt x="3025" y="74"/>
                      <a:pt x="2951" y="0"/>
                      <a:pt x="2860" y="0"/>
                    </a:cubicBezTo>
                    <a:lnTo>
                      <a:pt x="165" y="0"/>
                    </a:lnTo>
                    <a:close/>
                  </a:path>
                </a:pathLst>
              </a:custGeom>
              <a:solidFill>
                <a:srgbClr val="622423"/>
              </a:solidFill>
              <a:ln w="0">
                <a:solidFill>
                  <a:srgbClr val="000000"/>
                </a:solidFill>
                <a:round/>
                <a:headEnd/>
                <a:tailEnd/>
              </a:ln>
            </p:spPr>
            <p:txBody>
              <a:bodyPr/>
              <a:lstStyle/>
              <a:p>
                <a:endParaRPr lang="en-US"/>
              </a:p>
            </p:txBody>
          </p:sp>
          <p:sp>
            <p:nvSpPr>
              <p:cNvPr id="21775" name="Freeform 218"/>
              <p:cNvSpPr>
                <a:spLocks/>
              </p:cNvSpPr>
              <p:nvPr/>
            </p:nvSpPr>
            <p:spPr bwMode="auto">
              <a:xfrm>
                <a:off x="4889" y="2196"/>
                <a:ext cx="726" cy="267"/>
              </a:xfrm>
              <a:custGeom>
                <a:avLst/>
                <a:gdLst>
                  <a:gd name="T0" fmla="*/ 0 w 3025"/>
                  <a:gd name="T1" fmla="*/ 0 h 1321"/>
                  <a:gd name="T2" fmla="*/ 0 w 3025"/>
                  <a:gd name="T3" fmla="*/ 0 h 1321"/>
                  <a:gd name="T4" fmla="*/ 0 w 3025"/>
                  <a:gd name="T5" fmla="*/ 0 h 1321"/>
                  <a:gd name="T6" fmla="*/ 0 w 3025"/>
                  <a:gd name="T7" fmla="*/ 0 h 1321"/>
                  <a:gd name="T8" fmla="*/ 0 w 3025"/>
                  <a:gd name="T9" fmla="*/ 0 h 1321"/>
                  <a:gd name="T10" fmla="*/ 0 w 3025"/>
                  <a:gd name="T11" fmla="*/ 0 h 1321"/>
                  <a:gd name="T12" fmla="*/ 0 w 3025"/>
                  <a:gd name="T13" fmla="*/ 0 h 1321"/>
                  <a:gd name="T14" fmla="*/ 0 w 3025"/>
                  <a:gd name="T15" fmla="*/ 0 h 1321"/>
                  <a:gd name="T16" fmla="*/ 0 w 3025"/>
                  <a:gd name="T17" fmla="*/ 0 h 1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1321"/>
                  <a:gd name="T29" fmla="*/ 3025 w 3025"/>
                  <a:gd name="T30" fmla="*/ 1321 h 1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1321">
                    <a:moveTo>
                      <a:pt x="166" y="0"/>
                    </a:moveTo>
                    <a:cubicBezTo>
                      <a:pt x="74" y="0"/>
                      <a:pt x="0" y="74"/>
                      <a:pt x="0" y="165"/>
                    </a:cubicBezTo>
                    <a:lnTo>
                      <a:pt x="0" y="1156"/>
                    </a:lnTo>
                    <a:cubicBezTo>
                      <a:pt x="0" y="1247"/>
                      <a:pt x="74" y="1321"/>
                      <a:pt x="166" y="1321"/>
                    </a:cubicBezTo>
                    <a:lnTo>
                      <a:pt x="2860" y="1321"/>
                    </a:lnTo>
                    <a:cubicBezTo>
                      <a:pt x="2952" y="1321"/>
                      <a:pt x="3025" y="1247"/>
                      <a:pt x="3025" y="1156"/>
                    </a:cubicBezTo>
                    <a:lnTo>
                      <a:pt x="3025" y="165"/>
                    </a:lnTo>
                    <a:cubicBezTo>
                      <a:pt x="3025" y="74"/>
                      <a:pt x="2952" y="0"/>
                      <a:pt x="2860" y="0"/>
                    </a:cubicBezTo>
                    <a:lnTo>
                      <a:pt x="166" y="0"/>
                    </a:lnTo>
                    <a:close/>
                  </a:path>
                </a:pathLst>
              </a:custGeom>
              <a:solidFill>
                <a:srgbClr val="66FFFF"/>
              </a:solidFill>
              <a:ln w="0">
                <a:solidFill>
                  <a:srgbClr val="000000"/>
                </a:solidFill>
                <a:round/>
                <a:headEnd/>
                <a:tailEnd/>
              </a:ln>
            </p:spPr>
            <p:txBody>
              <a:bodyPr/>
              <a:lstStyle/>
              <a:p>
                <a:endParaRPr lang="en-US"/>
              </a:p>
            </p:txBody>
          </p:sp>
          <p:sp>
            <p:nvSpPr>
              <p:cNvPr id="21776" name="Freeform 219"/>
              <p:cNvSpPr>
                <a:spLocks/>
              </p:cNvSpPr>
              <p:nvPr/>
            </p:nvSpPr>
            <p:spPr bwMode="auto">
              <a:xfrm>
                <a:off x="4889" y="2196"/>
                <a:ext cx="726" cy="267"/>
              </a:xfrm>
              <a:custGeom>
                <a:avLst/>
                <a:gdLst>
                  <a:gd name="T0" fmla="*/ 0 w 3025"/>
                  <a:gd name="T1" fmla="*/ 0 h 1321"/>
                  <a:gd name="T2" fmla="*/ 0 w 3025"/>
                  <a:gd name="T3" fmla="*/ 0 h 1321"/>
                  <a:gd name="T4" fmla="*/ 0 w 3025"/>
                  <a:gd name="T5" fmla="*/ 0 h 1321"/>
                  <a:gd name="T6" fmla="*/ 0 w 3025"/>
                  <a:gd name="T7" fmla="*/ 0 h 1321"/>
                  <a:gd name="T8" fmla="*/ 0 w 3025"/>
                  <a:gd name="T9" fmla="*/ 0 h 1321"/>
                  <a:gd name="T10" fmla="*/ 0 w 3025"/>
                  <a:gd name="T11" fmla="*/ 0 h 1321"/>
                  <a:gd name="T12" fmla="*/ 0 w 3025"/>
                  <a:gd name="T13" fmla="*/ 0 h 1321"/>
                  <a:gd name="T14" fmla="*/ 0 w 3025"/>
                  <a:gd name="T15" fmla="*/ 0 h 1321"/>
                  <a:gd name="T16" fmla="*/ 0 w 3025"/>
                  <a:gd name="T17" fmla="*/ 0 h 1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1321"/>
                  <a:gd name="T29" fmla="*/ 3025 w 3025"/>
                  <a:gd name="T30" fmla="*/ 1321 h 1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1321">
                    <a:moveTo>
                      <a:pt x="166" y="0"/>
                    </a:moveTo>
                    <a:cubicBezTo>
                      <a:pt x="74" y="0"/>
                      <a:pt x="0" y="74"/>
                      <a:pt x="0" y="165"/>
                    </a:cubicBezTo>
                    <a:lnTo>
                      <a:pt x="0" y="1156"/>
                    </a:lnTo>
                    <a:cubicBezTo>
                      <a:pt x="0" y="1247"/>
                      <a:pt x="74" y="1321"/>
                      <a:pt x="166" y="1321"/>
                    </a:cubicBezTo>
                    <a:lnTo>
                      <a:pt x="2860" y="1321"/>
                    </a:lnTo>
                    <a:cubicBezTo>
                      <a:pt x="2952" y="1321"/>
                      <a:pt x="3025" y="1247"/>
                      <a:pt x="3025" y="1156"/>
                    </a:cubicBezTo>
                    <a:lnTo>
                      <a:pt x="3025" y="165"/>
                    </a:lnTo>
                    <a:cubicBezTo>
                      <a:pt x="3025" y="74"/>
                      <a:pt x="2952" y="0"/>
                      <a:pt x="2860" y="0"/>
                    </a:cubicBezTo>
                    <a:lnTo>
                      <a:pt x="166" y="0"/>
                    </a:lnTo>
                    <a:close/>
                  </a:path>
                </a:pathLst>
              </a:custGeom>
              <a:noFill/>
              <a:ln w="12700" cap="rnd">
                <a:solidFill>
                  <a:srgbClr val="C0504D"/>
                </a:solidFill>
                <a:miter lim="800000"/>
                <a:headEnd/>
                <a:tailEnd/>
              </a:ln>
            </p:spPr>
            <p:txBody>
              <a:bodyPr/>
              <a:lstStyle/>
              <a:p>
                <a:endParaRPr lang="en-US"/>
              </a:p>
            </p:txBody>
          </p:sp>
        </p:grpSp>
        <p:sp>
          <p:nvSpPr>
            <p:cNvPr id="21638" name="Rectangle 221"/>
            <p:cNvSpPr>
              <a:spLocks noChangeArrowheads="1"/>
            </p:cNvSpPr>
            <p:nvPr/>
          </p:nvSpPr>
          <p:spPr bwMode="auto">
            <a:xfrm>
              <a:off x="5007" y="2237"/>
              <a:ext cx="396" cy="97"/>
            </a:xfrm>
            <a:prstGeom prst="rect">
              <a:avLst/>
            </a:prstGeom>
            <a:noFill/>
            <a:ln w="9525">
              <a:noFill/>
              <a:miter lim="800000"/>
              <a:headEnd/>
              <a:tailEnd/>
            </a:ln>
          </p:spPr>
          <p:txBody>
            <a:bodyPr wrap="none" lIns="0" tIns="0" rIns="0" bIns="0">
              <a:spAutoFit/>
            </a:bodyPr>
            <a:lstStyle/>
            <a:p>
              <a:r>
                <a:rPr lang="en-US" sz="1000" b="1">
                  <a:solidFill>
                    <a:srgbClr val="000000"/>
                  </a:solidFill>
                </a:rPr>
                <a:t>Ketahanan </a:t>
              </a:r>
              <a:endParaRPr lang="en-US"/>
            </a:p>
          </p:txBody>
        </p:sp>
        <p:sp>
          <p:nvSpPr>
            <p:cNvPr id="21639" name="Rectangle 222"/>
            <p:cNvSpPr>
              <a:spLocks noChangeArrowheads="1"/>
            </p:cNvSpPr>
            <p:nvPr/>
          </p:nvSpPr>
          <p:spPr bwMode="auto">
            <a:xfrm>
              <a:off x="5080" y="2334"/>
              <a:ext cx="256" cy="97"/>
            </a:xfrm>
            <a:prstGeom prst="rect">
              <a:avLst/>
            </a:prstGeom>
            <a:noFill/>
            <a:ln w="9525">
              <a:noFill/>
              <a:miter lim="800000"/>
              <a:headEnd/>
              <a:tailEnd/>
            </a:ln>
          </p:spPr>
          <p:txBody>
            <a:bodyPr wrap="none" lIns="0" tIns="0" rIns="0" bIns="0">
              <a:spAutoFit/>
            </a:bodyPr>
            <a:lstStyle/>
            <a:p>
              <a:r>
                <a:rPr lang="en-US" sz="1000" b="1">
                  <a:solidFill>
                    <a:srgbClr val="000000"/>
                  </a:solidFill>
                </a:rPr>
                <a:t>Pangan</a:t>
              </a:r>
              <a:endParaRPr lang="en-US"/>
            </a:p>
          </p:txBody>
        </p:sp>
        <p:grpSp>
          <p:nvGrpSpPr>
            <p:cNvPr id="31" name="Group 226"/>
            <p:cNvGrpSpPr>
              <a:grpSpLocks/>
            </p:cNvGrpSpPr>
            <p:nvPr/>
          </p:nvGrpSpPr>
          <p:grpSpPr bwMode="auto">
            <a:xfrm>
              <a:off x="4829" y="2883"/>
              <a:ext cx="825" cy="472"/>
              <a:chOff x="4829" y="2883"/>
              <a:chExt cx="825" cy="472"/>
            </a:xfrm>
          </p:grpSpPr>
          <p:sp>
            <p:nvSpPr>
              <p:cNvPr id="21771" name="Freeform 223"/>
              <p:cNvSpPr>
                <a:spLocks/>
              </p:cNvSpPr>
              <p:nvPr/>
            </p:nvSpPr>
            <p:spPr bwMode="auto">
              <a:xfrm>
                <a:off x="4837" y="2897"/>
                <a:ext cx="817" cy="458"/>
              </a:xfrm>
              <a:custGeom>
                <a:avLst/>
                <a:gdLst>
                  <a:gd name="T0" fmla="*/ 0 w 3404"/>
                  <a:gd name="T1" fmla="*/ 0 h 2266"/>
                  <a:gd name="T2" fmla="*/ 0 w 3404"/>
                  <a:gd name="T3" fmla="*/ 0 h 2266"/>
                  <a:gd name="T4" fmla="*/ 0 w 3404"/>
                  <a:gd name="T5" fmla="*/ 0 h 2266"/>
                  <a:gd name="T6" fmla="*/ 0 w 3404"/>
                  <a:gd name="T7" fmla="*/ 0 h 2266"/>
                  <a:gd name="T8" fmla="*/ 0 w 3404"/>
                  <a:gd name="T9" fmla="*/ 0 h 2266"/>
                  <a:gd name="T10" fmla="*/ 0 w 3404"/>
                  <a:gd name="T11" fmla="*/ 0 h 2266"/>
                  <a:gd name="T12" fmla="*/ 0 w 3404"/>
                  <a:gd name="T13" fmla="*/ 0 h 2266"/>
                  <a:gd name="T14" fmla="*/ 0 w 3404"/>
                  <a:gd name="T15" fmla="*/ 0 h 2266"/>
                  <a:gd name="T16" fmla="*/ 0 w 3404"/>
                  <a:gd name="T17" fmla="*/ 0 h 22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04"/>
                  <a:gd name="T28" fmla="*/ 0 h 2266"/>
                  <a:gd name="T29" fmla="*/ 3404 w 3404"/>
                  <a:gd name="T30" fmla="*/ 2266 h 22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04" h="2266">
                    <a:moveTo>
                      <a:pt x="283" y="0"/>
                    </a:moveTo>
                    <a:cubicBezTo>
                      <a:pt x="127" y="0"/>
                      <a:pt x="0" y="127"/>
                      <a:pt x="0" y="283"/>
                    </a:cubicBezTo>
                    <a:lnTo>
                      <a:pt x="0" y="1983"/>
                    </a:lnTo>
                    <a:cubicBezTo>
                      <a:pt x="0" y="2140"/>
                      <a:pt x="127" y="2266"/>
                      <a:pt x="283" y="2266"/>
                    </a:cubicBezTo>
                    <a:lnTo>
                      <a:pt x="3121" y="2266"/>
                    </a:lnTo>
                    <a:cubicBezTo>
                      <a:pt x="3277" y="2266"/>
                      <a:pt x="3404" y="2140"/>
                      <a:pt x="3404" y="1983"/>
                    </a:cubicBezTo>
                    <a:lnTo>
                      <a:pt x="3404" y="283"/>
                    </a:lnTo>
                    <a:cubicBezTo>
                      <a:pt x="3404" y="127"/>
                      <a:pt x="3277" y="0"/>
                      <a:pt x="3121" y="0"/>
                    </a:cubicBezTo>
                    <a:lnTo>
                      <a:pt x="283" y="0"/>
                    </a:lnTo>
                    <a:close/>
                  </a:path>
                </a:pathLst>
              </a:custGeom>
              <a:solidFill>
                <a:srgbClr val="622423"/>
              </a:solidFill>
              <a:ln w="0">
                <a:solidFill>
                  <a:srgbClr val="000000"/>
                </a:solidFill>
                <a:round/>
                <a:headEnd/>
                <a:tailEnd/>
              </a:ln>
            </p:spPr>
            <p:txBody>
              <a:bodyPr/>
              <a:lstStyle/>
              <a:p>
                <a:endParaRPr lang="en-US"/>
              </a:p>
            </p:txBody>
          </p:sp>
          <p:sp>
            <p:nvSpPr>
              <p:cNvPr id="21772" name="Freeform 224"/>
              <p:cNvSpPr>
                <a:spLocks/>
              </p:cNvSpPr>
              <p:nvPr/>
            </p:nvSpPr>
            <p:spPr bwMode="auto">
              <a:xfrm>
                <a:off x="4829" y="2883"/>
                <a:ext cx="817" cy="458"/>
              </a:xfrm>
              <a:custGeom>
                <a:avLst/>
                <a:gdLst>
                  <a:gd name="T0" fmla="*/ 0 w 3405"/>
                  <a:gd name="T1" fmla="*/ 0 h 2267"/>
                  <a:gd name="T2" fmla="*/ 0 w 3405"/>
                  <a:gd name="T3" fmla="*/ 0 h 2267"/>
                  <a:gd name="T4" fmla="*/ 0 w 3405"/>
                  <a:gd name="T5" fmla="*/ 0 h 2267"/>
                  <a:gd name="T6" fmla="*/ 0 w 3405"/>
                  <a:gd name="T7" fmla="*/ 0 h 2267"/>
                  <a:gd name="T8" fmla="*/ 0 w 3405"/>
                  <a:gd name="T9" fmla="*/ 0 h 2267"/>
                  <a:gd name="T10" fmla="*/ 0 w 3405"/>
                  <a:gd name="T11" fmla="*/ 0 h 2267"/>
                  <a:gd name="T12" fmla="*/ 0 w 3405"/>
                  <a:gd name="T13" fmla="*/ 0 h 2267"/>
                  <a:gd name="T14" fmla="*/ 0 w 3405"/>
                  <a:gd name="T15" fmla="*/ 0 h 2267"/>
                  <a:gd name="T16" fmla="*/ 0 w 3405"/>
                  <a:gd name="T17" fmla="*/ 0 h 2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05"/>
                  <a:gd name="T28" fmla="*/ 0 h 2267"/>
                  <a:gd name="T29" fmla="*/ 3405 w 3405"/>
                  <a:gd name="T30" fmla="*/ 2267 h 22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05" h="2267">
                    <a:moveTo>
                      <a:pt x="284" y="0"/>
                    </a:moveTo>
                    <a:cubicBezTo>
                      <a:pt x="127" y="0"/>
                      <a:pt x="0" y="127"/>
                      <a:pt x="0" y="283"/>
                    </a:cubicBezTo>
                    <a:lnTo>
                      <a:pt x="0" y="1983"/>
                    </a:lnTo>
                    <a:cubicBezTo>
                      <a:pt x="0" y="2140"/>
                      <a:pt x="127" y="2267"/>
                      <a:pt x="284" y="2267"/>
                    </a:cubicBezTo>
                    <a:lnTo>
                      <a:pt x="3121" y="2267"/>
                    </a:lnTo>
                    <a:cubicBezTo>
                      <a:pt x="3278" y="2267"/>
                      <a:pt x="3405" y="2140"/>
                      <a:pt x="3405" y="1983"/>
                    </a:cubicBezTo>
                    <a:lnTo>
                      <a:pt x="3405" y="283"/>
                    </a:lnTo>
                    <a:cubicBezTo>
                      <a:pt x="3405" y="127"/>
                      <a:pt x="3278" y="0"/>
                      <a:pt x="3121" y="0"/>
                    </a:cubicBezTo>
                    <a:lnTo>
                      <a:pt x="284" y="0"/>
                    </a:lnTo>
                    <a:close/>
                  </a:path>
                </a:pathLst>
              </a:custGeom>
              <a:solidFill>
                <a:srgbClr val="66FFFF"/>
              </a:solidFill>
              <a:ln w="0">
                <a:solidFill>
                  <a:srgbClr val="000000"/>
                </a:solidFill>
                <a:round/>
                <a:headEnd/>
                <a:tailEnd/>
              </a:ln>
            </p:spPr>
            <p:txBody>
              <a:bodyPr/>
              <a:lstStyle/>
              <a:p>
                <a:endParaRPr lang="en-US"/>
              </a:p>
            </p:txBody>
          </p:sp>
          <p:sp>
            <p:nvSpPr>
              <p:cNvPr id="21773" name="Freeform 225"/>
              <p:cNvSpPr>
                <a:spLocks/>
              </p:cNvSpPr>
              <p:nvPr/>
            </p:nvSpPr>
            <p:spPr bwMode="auto">
              <a:xfrm>
                <a:off x="4829" y="2883"/>
                <a:ext cx="817" cy="458"/>
              </a:xfrm>
              <a:custGeom>
                <a:avLst/>
                <a:gdLst>
                  <a:gd name="T0" fmla="*/ 0 w 3405"/>
                  <a:gd name="T1" fmla="*/ 0 h 2267"/>
                  <a:gd name="T2" fmla="*/ 0 w 3405"/>
                  <a:gd name="T3" fmla="*/ 0 h 2267"/>
                  <a:gd name="T4" fmla="*/ 0 w 3405"/>
                  <a:gd name="T5" fmla="*/ 0 h 2267"/>
                  <a:gd name="T6" fmla="*/ 0 w 3405"/>
                  <a:gd name="T7" fmla="*/ 0 h 2267"/>
                  <a:gd name="T8" fmla="*/ 0 w 3405"/>
                  <a:gd name="T9" fmla="*/ 0 h 2267"/>
                  <a:gd name="T10" fmla="*/ 0 w 3405"/>
                  <a:gd name="T11" fmla="*/ 0 h 2267"/>
                  <a:gd name="T12" fmla="*/ 0 w 3405"/>
                  <a:gd name="T13" fmla="*/ 0 h 2267"/>
                  <a:gd name="T14" fmla="*/ 0 w 3405"/>
                  <a:gd name="T15" fmla="*/ 0 h 2267"/>
                  <a:gd name="T16" fmla="*/ 0 w 3405"/>
                  <a:gd name="T17" fmla="*/ 0 h 22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05"/>
                  <a:gd name="T28" fmla="*/ 0 h 2267"/>
                  <a:gd name="T29" fmla="*/ 3405 w 3405"/>
                  <a:gd name="T30" fmla="*/ 2267 h 22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05" h="2267">
                    <a:moveTo>
                      <a:pt x="284" y="0"/>
                    </a:moveTo>
                    <a:cubicBezTo>
                      <a:pt x="127" y="0"/>
                      <a:pt x="0" y="127"/>
                      <a:pt x="0" y="283"/>
                    </a:cubicBezTo>
                    <a:lnTo>
                      <a:pt x="0" y="1983"/>
                    </a:lnTo>
                    <a:cubicBezTo>
                      <a:pt x="0" y="2140"/>
                      <a:pt x="127" y="2267"/>
                      <a:pt x="284" y="2267"/>
                    </a:cubicBezTo>
                    <a:lnTo>
                      <a:pt x="3121" y="2267"/>
                    </a:lnTo>
                    <a:cubicBezTo>
                      <a:pt x="3278" y="2267"/>
                      <a:pt x="3405" y="2140"/>
                      <a:pt x="3405" y="1983"/>
                    </a:cubicBezTo>
                    <a:lnTo>
                      <a:pt x="3405" y="283"/>
                    </a:lnTo>
                    <a:cubicBezTo>
                      <a:pt x="3405" y="127"/>
                      <a:pt x="3278" y="0"/>
                      <a:pt x="3121" y="0"/>
                    </a:cubicBezTo>
                    <a:lnTo>
                      <a:pt x="284" y="0"/>
                    </a:lnTo>
                    <a:close/>
                  </a:path>
                </a:pathLst>
              </a:custGeom>
              <a:noFill/>
              <a:ln w="12700" cap="rnd">
                <a:solidFill>
                  <a:srgbClr val="C0504D"/>
                </a:solidFill>
                <a:miter lim="800000"/>
                <a:headEnd/>
                <a:tailEnd/>
              </a:ln>
            </p:spPr>
            <p:txBody>
              <a:bodyPr/>
              <a:lstStyle/>
              <a:p>
                <a:endParaRPr lang="en-US"/>
              </a:p>
            </p:txBody>
          </p:sp>
        </p:grpSp>
        <p:sp>
          <p:nvSpPr>
            <p:cNvPr id="21641" name="Rectangle 227"/>
            <p:cNvSpPr>
              <a:spLocks noChangeArrowheads="1"/>
            </p:cNvSpPr>
            <p:nvPr/>
          </p:nvSpPr>
          <p:spPr bwMode="auto">
            <a:xfrm>
              <a:off x="5001" y="2932"/>
              <a:ext cx="380" cy="97"/>
            </a:xfrm>
            <a:prstGeom prst="rect">
              <a:avLst/>
            </a:prstGeom>
            <a:noFill/>
            <a:ln w="9525">
              <a:noFill/>
              <a:miter lim="800000"/>
              <a:headEnd/>
              <a:tailEnd/>
            </a:ln>
          </p:spPr>
          <p:txBody>
            <a:bodyPr wrap="none" lIns="0" tIns="0" rIns="0" bIns="0">
              <a:spAutoFit/>
            </a:bodyPr>
            <a:lstStyle/>
            <a:p>
              <a:r>
                <a:rPr lang="en-US" sz="1000" b="1">
                  <a:solidFill>
                    <a:srgbClr val="000000"/>
                  </a:solidFill>
                </a:rPr>
                <a:t>Ketertiban </a:t>
              </a:r>
              <a:endParaRPr lang="en-US"/>
            </a:p>
          </p:txBody>
        </p:sp>
        <p:sp>
          <p:nvSpPr>
            <p:cNvPr id="21642" name="Rectangle 228"/>
            <p:cNvSpPr>
              <a:spLocks noChangeArrowheads="1"/>
            </p:cNvSpPr>
            <p:nvPr/>
          </p:nvSpPr>
          <p:spPr bwMode="auto">
            <a:xfrm>
              <a:off x="4992" y="3029"/>
              <a:ext cx="394" cy="97"/>
            </a:xfrm>
            <a:prstGeom prst="rect">
              <a:avLst/>
            </a:prstGeom>
            <a:noFill/>
            <a:ln w="9525">
              <a:noFill/>
              <a:miter lim="800000"/>
              <a:headEnd/>
              <a:tailEnd/>
            </a:ln>
          </p:spPr>
          <p:txBody>
            <a:bodyPr wrap="none" lIns="0" tIns="0" rIns="0" bIns="0">
              <a:spAutoFit/>
            </a:bodyPr>
            <a:lstStyle/>
            <a:p>
              <a:r>
                <a:rPr lang="en-US" sz="1000" b="1">
                  <a:solidFill>
                    <a:srgbClr val="000000"/>
                  </a:solidFill>
                </a:rPr>
                <a:t>Umum dan </a:t>
              </a:r>
              <a:endParaRPr lang="en-US"/>
            </a:p>
          </p:txBody>
        </p:sp>
        <p:sp>
          <p:nvSpPr>
            <p:cNvPr id="21643" name="Rectangle 229"/>
            <p:cNvSpPr>
              <a:spLocks noChangeArrowheads="1"/>
            </p:cNvSpPr>
            <p:nvPr/>
          </p:nvSpPr>
          <p:spPr bwMode="auto">
            <a:xfrm>
              <a:off x="4946" y="3126"/>
              <a:ext cx="470" cy="97"/>
            </a:xfrm>
            <a:prstGeom prst="rect">
              <a:avLst/>
            </a:prstGeom>
            <a:noFill/>
            <a:ln w="9525">
              <a:noFill/>
              <a:miter lim="800000"/>
              <a:headEnd/>
              <a:tailEnd/>
            </a:ln>
          </p:spPr>
          <p:txBody>
            <a:bodyPr wrap="none" lIns="0" tIns="0" rIns="0" bIns="0">
              <a:spAutoFit/>
            </a:bodyPr>
            <a:lstStyle/>
            <a:p>
              <a:r>
                <a:rPr lang="en-US" sz="1000" b="1">
                  <a:solidFill>
                    <a:srgbClr val="000000"/>
                  </a:solidFill>
                </a:rPr>
                <a:t>Ketentraman </a:t>
              </a:r>
              <a:endParaRPr lang="en-US"/>
            </a:p>
          </p:txBody>
        </p:sp>
        <p:sp>
          <p:nvSpPr>
            <p:cNvPr id="21644" name="Rectangle 230"/>
            <p:cNvSpPr>
              <a:spLocks noChangeArrowheads="1"/>
            </p:cNvSpPr>
            <p:nvPr/>
          </p:nvSpPr>
          <p:spPr bwMode="auto">
            <a:xfrm>
              <a:off x="4976" y="3223"/>
              <a:ext cx="398" cy="97"/>
            </a:xfrm>
            <a:prstGeom prst="rect">
              <a:avLst/>
            </a:prstGeom>
            <a:noFill/>
            <a:ln w="9525">
              <a:noFill/>
              <a:miter lim="800000"/>
              <a:headEnd/>
              <a:tailEnd/>
            </a:ln>
          </p:spPr>
          <p:txBody>
            <a:bodyPr wrap="none" lIns="0" tIns="0" rIns="0" bIns="0">
              <a:spAutoFit/>
            </a:bodyPr>
            <a:lstStyle/>
            <a:p>
              <a:r>
                <a:rPr lang="en-US" sz="1000" b="1">
                  <a:solidFill>
                    <a:srgbClr val="000000"/>
                  </a:solidFill>
                </a:rPr>
                <a:t>Masyarakat</a:t>
              </a:r>
              <a:endParaRPr lang="en-US"/>
            </a:p>
          </p:txBody>
        </p:sp>
        <p:grpSp>
          <p:nvGrpSpPr>
            <p:cNvPr id="21504" name="Group 234"/>
            <p:cNvGrpSpPr>
              <a:grpSpLocks/>
            </p:cNvGrpSpPr>
            <p:nvPr/>
          </p:nvGrpSpPr>
          <p:grpSpPr bwMode="auto">
            <a:xfrm>
              <a:off x="4875" y="1394"/>
              <a:ext cx="748" cy="245"/>
              <a:chOff x="4875" y="1394"/>
              <a:chExt cx="748" cy="245"/>
            </a:xfrm>
          </p:grpSpPr>
          <p:sp>
            <p:nvSpPr>
              <p:cNvPr id="21768" name="Freeform 231"/>
              <p:cNvSpPr>
                <a:spLocks/>
              </p:cNvSpPr>
              <p:nvPr/>
            </p:nvSpPr>
            <p:spPr bwMode="auto">
              <a:xfrm>
                <a:off x="4883" y="1408"/>
                <a:ext cx="740" cy="231"/>
              </a:xfrm>
              <a:custGeom>
                <a:avLst/>
                <a:gdLst>
                  <a:gd name="T0" fmla="*/ 0 w 3084"/>
                  <a:gd name="T1" fmla="*/ 0 h 1142"/>
                  <a:gd name="T2" fmla="*/ 0 w 3084"/>
                  <a:gd name="T3" fmla="*/ 0 h 1142"/>
                  <a:gd name="T4" fmla="*/ 0 w 3084"/>
                  <a:gd name="T5" fmla="*/ 0 h 1142"/>
                  <a:gd name="T6" fmla="*/ 0 w 3084"/>
                  <a:gd name="T7" fmla="*/ 0 h 1142"/>
                  <a:gd name="T8" fmla="*/ 0 w 3084"/>
                  <a:gd name="T9" fmla="*/ 0 h 1142"/>
                  <a:gd name="T10" fmla="*/ 0 w 3084"/>
                  <a:gd name="T11" fmla="*/ 0 h 1142"/>
                  <a:gd name="T12" fmla="*/ 0 w 3084"/>
                  <a:gd name="T13" fmla="*/ 0 h 1142"/>
                  <a:gd name="T14" fmla="*/ 0 w 3084"/>
                  <a:gd name="T15" fmla="*/ 0 h 1142"/>
                  <a:gd name="T16" fmla="*/ 0 w 3084"/>
                  <a:gd name="T17" fmla="*/ 0 h 1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4"/>
                  <a:gd name="T28" fmla="*/ 0 h 1142"/>
                  <a:gd name="T29" fmla="*/ 3084 w 3084"/>
                  <a:gd name="T30" fmla="*/ 1142 h 11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4" h="1142">
                    <a:moveTo>
                      <a:pt x="143" y="0"/>
                    </a:moveTo>
                    <a:cubicBezTo>
                      <a:pt x="64" y="0"/>
                      <a:pt x="0" y="64"/>
                      <a:pt x="0" y="143"/>
                    </a:cubicBezTo>
                    <a:lnTo>
                      <a:pt x="0" y="999"/>
                    </a:lnTo>
                    <a:cubicBezTo>
                      <a:pt x="0" y="1078"/>
                      <a:pt x="64" y="1142"/>
                      <a:pt x="143" y="1142"/>
                    </a:cubicBezTo>
                    <a:lnTo>
                      <a:pt x="2941" y="1142"/>
                    </a:lnTo>
                    <a:cubicBezTo>
                      <a:pt x="3020" y="1142"/>
                      <a:pt x="3084" y="1078"/>
                      <a:pt x="3084" y="999"/>
                    </a:cubicBezTo>
                    <a:lnTo>
                      <a:pt x="3084" y="143"/>
                    </a:lnTo>
                    <a:cubicBezTo>
                      <a:pt x="3084" y="64"/>
                      <a:pt x="3020" y="0"/>
                      <a:pt x="2941" y="0"/>
                    </a:cubicBezTo>
                    <a:lnTo>
                      <a:pt x="143" y="0"/>
                    </a:lnTo>
                    <a:close/>
                  </a:path>
                </a:pathLst>
              </a:custGeom>
              <a:solidFill>
                <a:srgbClr val="622423"/>
              </a:solidFill>
              <a:ln w="0">
                <a:solidFill>
                  <a:srgbClr val="000000"/>
                </a:solidFill>
                <a:round/>
                <a:headEnd/>
                <a:tailEnd/>
              </a:ln>
            </p:spPr>
            <p:txBody>
              <a:bodyPr/>
              <a:lstStyle/>
              <a:p>
                <a:endParaRPr lang="en-US"/>
              </a:p>
            </p:txBody>
          </p:sp>
          <p:sp>
            <p:nvSpPr>
              <p:cNvPr id="21769" name="Freeform 232"/>
              <p:cNvSpPr>
                <a:spLocks/>
              </p:cNvSpPr>
              <p:nvPr/>
            </p:nvSpPr>
            <p:spPr bwMode="auto">
              <a:xfrm>
                <a:off x="4875" y="1394"/>
                <a:ext cx="740" cy="231"/>
              </a:xfrm>
              <a:custGeom>
                <a:avLst/>
                <a:gdLst>
                  <a:gd name="T0" fmla="*/ 0 w 3083"/>
                  <a:gd name="T1" fmla="*/ 0 h 1142"/>
                  <a:gd name="T2" fmla="*/ 0 w 3083"/>
                  <a:gd name="T3" fmla="*/ 0 h 1142"/>
                  <a:gd name="T4" fmla="*/ 0 w 3083"/>
                  <a:gd name="T5" fmla="*/ 0 h 1142"/>
                  <a:gd name="T6" fmla="*/ 0 w 3083"/>
                  <a:gd name="T7" fmla="*/ 0 h 1142"/>
                  <a:gd name="T8" fmla="*/ 0 w 3083"/>
                  <a:gd name="T9" fmla="*/ 0 h 1142"/>
                  <a:gd name="T10" fmla="*/ 0 w 3083"/>
                  <a:gd name="T11" fmla="*/ 0 h 1142"/>
                  <a:gd name="T12" fmla="*/ 0 w 3083"/>
                  <a:gd name="T13" fmla="*/ 0 h 1142"/>
                  <a:gd name="T14" fmla="*/ 0 w 3083"/>
                  <a:gd name="T15" fmla="*/ 0 h 1142"/>
                  <a:gd name="T16" fmla="*/ 0 w 3083"/>
                  <a:gd name="T17" fmla="*/ 0 h 1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3"/>
                  <a:gd name="T28" fmla="*/ 0 h 1142"/>
                  <a:gd name="T29" fmla="*/ 3083 w 3083"/>
                  <a:gd name="T30" fmla="*/ 1142 h 11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3" h="1142">
                    <a:moveTo>
                      <a:pt x="143" y="0"/>
                    </a:moveTo>
                    <a:cubicBezTo>
                      <a:pt x="64" y="0"/>
                      <a:pt x="0" y="64"/>
                      <a:pt x="0" y="143"/>
                    </a:cubicBezTo>
                    <a:lnTo>
                      <a:pt x="0" y="999"/>
                    </a:lnTo>
                    <a:cubicBezTo>
                      <a:pt x="0" y="1078"/>
                      <a:pt x="64" y="1142"/>
                      <a:pt x="143" y="1142"/>
                    </a:cubicBezTo>
                    <a:lnTo>
                      <a:pt x="2941" y="1142"/>
                    </a:lnTo>
                    <a:cubicBezTo>
                      <a:pt x="3020" y="1142"/>
                      <a:pt x="3083" y="1078"/>
                      <a:pt x="3083" y="999"/>
                    </a:cubicBezTo>
                    <a:lnTo>
                      <a:pt x="3083" y="143"/>
                    </a:lnTo>
                    <a:cubicBezTo>
                      <a:pt x="3083" y="64"/>
                      <a:pt x="3020" y="0"/>
                      <a:pt x="2941" y="0"/>
                    </a:cubicBezTo>
                    <a:lnTo>
                      <a:pt x="143" y="0"/>
                    </a:lnTo>
                    <a:close/>
                  </a:path>
                </a:pathLst>
              </a:custGeom>
              <a:solidFill>
                <a:srgbClr val="66FFFF"/>
              </a:solidFill>
              <a:ln w="0">
                <a:solidFill>
                  <a:srgbClr val="000000"/>
                </a:solidFill>
                <a:round/>
                <a:headEnd/>
                <a:tailEnd/>
              </a:ln>
            </p:spPr>
            <p:txBody>
              <a:bodyPr/>
              <a:lstStyle/>
              <a:p>
                <a:endParaRPr lang="en-US"/>
              </a:p>
            </p:txBody>
          </p:sp>
          <p:sp>
            <p:nvSpPr>
              <p:cNvPr id="21770" name="Freeform 233"/>
              <p:cNvSpPr>
                <a:spLocks/>
              </p:cNvSpPr>
              <p:nvPr/>
            </p:nvSpPr>
            <p:spPr bwMode="auto">
              <a:xfrm>
                <a:off x="4875" y="1394"/>
                <a:ext cx="740" cy="231"/>
              </a:xfrm>
              <a:custGeom>
                <a:avLst/>
                <a:gdLst>
                  <a:gd name="T0" fmla="*/ 0 w 3083"/>
                  <a:gd name="T1" fmla="*/ 0 h 1142"/>
                  <a:gd name="T2" fmla="*/ 0 w 3083"/>
                  <a:gd name="T3" fmla="*/ 0 h 1142"/>
                  <a:gd name="T4" fmla="*/ 0 w 3083"/>
                  <a:gd name="T5" fmla="*/ 0 h 1142"/>
                  <a:gd name="T6" fmla="*/ 0 w 3083"/>
                  <a:gd name="T7" fmla="*/ 0 h 1142"/>
                  <a:gd name="T8" fmla="*/ 0 w 3083"/>
                  <a:gd name="T9" fmla="*/ 0 h 1142"/>
                  <a:gd name="T10" fmla="*/ 0 w 3083"/>
                  <a:gd name="T11" fmla="*/ 0 h 1142"/>
                  <a:gd name="T12" fmla="*/ 0 w 3083"/>
                  <a:gd name="T13" fmla="*/ 0 h 1142"/>
                  <a:gd name="T14" fmla="*/ 0 w 3083"/>
                  <a:gd name="T15" fmla="*/ 0 h 1142"/>
                  <a:gd name="T16" fmla="*/ 0 w 3083"/>
                  <a:gd name="T17" fmla="*/ 0 h 1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3"/>
                  <a:gd name="T28" fmla="*/ 0 h 1142"/>
                  <a:gd name="T29" fmla="*/ 3083 w 3083"/>
                  <a:gd name="T30" fmla="*/ 1142 h 11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3" h="1142">
                    <a:moveTo>
                      <a:pt x="143" y="0"/>
                    </a:moveTo>
                    <a:cubicBezTo>
                      <a:pt x="64" y="0"/>
                      <a:pt x="0" y="64"/>
                      <a:pt x="0" y="143"/>
                    </a:cubicBezTo>
                    <a:lnTo>
                      <a:pt x="0" y="999"/>
                    </a:lnTo>
                    <a:cubicBezTo>
                      <a:pt x="0" y="1078"/>
                      <a:pt x="64" y="1142"/>
                      <a:pt x="143" y="1142"/>
                    </a:cubicBezTo>
                    <a:lnTo>
                      <a:pt x="2941" y="1142"/>
                    </a:lnTo>
                    <a:cubicBezTo>
                      <a:pt x="3020" y="1142"/>
                      <a:pt x="3083" y="1078"/>
                      <a:pt x="3083" y="999"/>
                    </a:cubicBezTo>
                    <a:lnTo>
                      <a:pt x="3083" y="143"/>
                    </a:lnTo>
                    <a:cubicBezTo>
                      <a:pt x="3083" y="64"/>
                      <a:pt x="3020" y="0"/>
                      <a:pt x="2941" y="0"/>
                    </a:cubicBezTo>
                    <a:lnTo>
                      <a:pt x="143" y="0"/>
                    </a:lnTo>
                    <a:close/>
                  </a:path>
                </a:pathLst>
              </a:custGeom>
              <a:noFill/>
              <a:ln w="12700" cap="rnd">
                <a:solidFill>
                  <a:srgbClr val="C0504D"/>
                </a:solidFill>
                <a:miter lim="800000"/>
                <a:headEnd/>
                <a:tailEnd/>
              </a:ln>
            </p:spPr>
            <p:txBody>
              <a:bodyPr/>
              <a:lstStyle/>
              <a:p>
                <a:endParaRPr lang="en-US"/>
              </a:p>
            </p:txBody>
          </p:sp>
        </p:grpSp>
        <p:sp>
          <p:nvSpPr>
            <p:cNvPr id="21646" name="Rectangle 235"/>
            <p:cNvSpPr>
              <a:spLocks noChangeArrowheads="1"/>
            </p:cNvSpPr>
            <p:nvPr/>
          </p:nvSpPr>
          <p:spPr bwMode="auto">
            <a:xfrm>
              <a:off x="4975" y="1434"/>
              <a:ext cx="413" cy="97"/>
            </a:xfrm>
            <a:prstGeom prst="rect">
              <a:avLst/>
            </a:prstGeom>
            <a:noFill/>
            <a:ln w="9525">
              <a:noFill/>
              <a:miter lim="800000"/>
              <a:headEnd/>
              <a:tailEnd/>
            </a:ln>
          </p:spPr>
          <p:txBody>
            <a:bodyPr wrap="none" lIns="0" tIns="0" rIns="0" bIns="0">
              <a:spAutoFit/>
            </a:bodyPr>
            <a:lstStyle/>
            <a:p>
              <a:r>
                <a:rPr lang="en-US" sz="1000" b="1">
                  <a:solidFill>
                    <a:srgbClr val="000000"/>
                  </a:solidFill>
                </a:rPr>
                <a:t>Lingkungan </a:t>
              </a:r>
              <a:endParaRPr lang="en-US"/>
            </a:p>
          </p:txBody>
        </p:sp>
        <p:sp>
          <p:nvSpPr>
            <p:cNvPr id="21647" name="Rectangle 236"/>
            <p:cNvSpPr>
              <a:spLocks noChangeArrowheads="1"/>
            </p:cNvSpPr>
            <p:nvPr/>
          </p:nvSpPr>
          <p:spPr bwMode="auto">
            <a:xfrm>
              <a:off x="5109" y="1531"/>
              <a:ext cx="200" cy="97"/>
            </a:xfrm>
            <a:prstGeom prst="rect">
              <a:avLst/>
            </a:prstGeom>
            <a:noFill/>
            <a:ln w="9525">
              <a:noFill/>
              <a:miter lim="800000"/>
              <a:headEnd/>
              <a:tailEnd/>
            </a:ln>
          </p:spPr>
          <p:txBody>
            <a:bodyPr wrap="none" lIns="0" tIns="0" rIns="0" bIns="0">
              <a:spAutoFit/>
            </a:bodyPr>
            <a:lstStyle/>
            <a:p>
              <a:r>
                <a:rPr lang="en-US" sz="1000" b="1">
                  <a:solidFill>
                    <a:srgbClr val="000000"/>
                  </a:solidFill>
                </a:rPr>
                <a:t>Hidup</a:t>
              </a:r>
              <a:endParaRPr lang="en-US"/>
            </a:p>
          </p:txBody>
        </p:sp>
        <p:grpSp>
          <p:nvGrpSpPr>
            <p:cNvPr id="21505" name="Group 315"/>
            <p:cNvGrpSpPr>
              <a:grpSpLocks/>
            </p:cNvGrpSpPr>
            <p:nvPr/>
          </p:nvGrpSpPr>
          <p:grpSpPr bwMode="auto">
            <a:xfrm>
              <a:off x="3046" y="804"/>
              <a:ext cx="705" cy="2269"/>
              <a:chOff x="3046" y="804"/>
              <a:chExt cx="705" cy="2269"/>
            </a:xfrm>
          </p:grpSpPr>
          <p:grpSp>
            <p:nvGrpSpPr>
              <p:cNvPr id="21509" name="Group 240"/>
              <p:cNvGrpSpPr>
                <a:grpSpLocks/>
              </p:cNvGrpSpPr>
              <p:nvPr/>
            </p:nvGrpSpPr>
            <p:grpSpPr bwMode="auto">
              <a:xfrm>
                <a:off x="3046" y="1613"/>
                <a:ext cx="705" cy="149"/>
                <a:chOff x="3046" y="1613"/>
                <a:chExt cx="705" cy="149"/>
              </a:xfrm>
            </p:grpSpPr>
            <p:sp>
              <p:nvSpPr>
                <p:cNvPr id="21765" name="Freeform 237"/>
                <p:cNvSpPr>
                  <a:spLocks/>
                </p:cNvSpPr>
                <p:nvPr/>
              </p:nvSpPr>
              <p:spPr bwMode="auto">
                <a:xfrm>
                  <a:off x="3054" y="1627"/>
                  <a:ext cx="697" cy="135"/>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5"/>
                        <a:pt x="0" y="168"/>
                      </a:cubicBezTo>
                      <a:lnTo>
                        <a:pt x="0" y="1174"/>
                      </a:lnTo>
                      <a:cubicBezTo>
                        <a:pt x="0" y="1267"/>
                        <a:pt x="75" y="1342"/>
                        <a:pt x="168" y="1342"/>
                      </a:cubicBezTo>
                      <a:lnTo>
                        <a:pt x="5640" y="1342"/>
                      </a:lnTo>
                      <a:cubicBezTo>
                        <a:pt x="5733" y="1342"/>
                        <a:pt x="5808" y="1267"/>
                        <a:pt x="5808" y="1174"/>
                      </a:cubicBezTo>
                      <a:lnTo>
                        <a:pt x="5808" y="168"/>
                      </a:lnTo>
                      <a:cubicBezTo>
                        <a:pt x="5808" y="75"/>
                        <a:pt x="5733" y="0"/>
                        <a:pt x="5640" y="0"/>
                      </a:cubicBezTo>
                      <a:lnTo>
                        <a:pt x="168" y="0"/>
                      </a:lnTo>
                      <a:close/>
                    </a:path>
                  </a:pathLst>
                </a:custGeom>
                <a:solidFill>
                  <a:srgbClr val="4E6128"/>
                </a:solidFill>
                <a:ln w="0">
                  <a:solidFill>
                    <a:srgbClr val="000000"/>
                  </a:solidFill>
                  <a:round/>
                  <a:headEnd/>
                  <a:tailEnd/>
                </a:ln>
              </p:spPr>
              <p:txBody>
                <a:bodyPr/>
                <a:lstStyle/>
                <a:p>
                  <a:endParaRPr lang="en-US"/>
                </a:p>
              </p:txBody>
            </p:sp>
            <p:sp>
              <p:nvSpPr>
                <p:cNvPr id="21766" name="Freeform 238"/>
                <p:cNvSpPr>
                  <a:spLocks/>
                </p:cNvSpPr>
                <p:nvPr/>
              </p:nvSpPr>
              <p:spPr bwMode="auto">
                <a:xfrm>
                  <a:off x="3046" y="1613"/>
                  <a:ext cx="697" cy="136"/>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1" y="1341"/>
                      </a:lnTo>
                      <a:cubicBezTo>
                        <a:pt x="5733" y="1341"/>
                        <a:pt x="5808" y="1266"/>
                        <a:pt x="5808" y="1174"/>
                      </a:cubicBezTo>
                      <a:lnTo>
                        <a:pt x="5808" y="168"/>
                      </a:lnTo>
                      <a:cubicBezTo>
                        <a:pt x="5808" y="75"/>
                        <a:pt x="5733" y="0"/>
                        <a:pt x="5641" y="0"/>
                      </a:cubicBezTo>
                      <a:lnTo>
                        <a:pt x="168" y="0"/>
                      </a:lnTo>
                      <a:close/>
                    </a:path>
                  </a:pathLst>
                </a:custGeom>
                <a:solidFill>
                  <a:srgbClr val="CCFF99"/>
                </a:solidFill>
                <a:ln w="0">
                  <a:solidFill>
                    <a:srgbClr val="000000"/>
                  </a:solidFill>
                  <a:round/>
                  <a:headEnd/>
                  <a:tailEnd/>
                </a:ln>
              </p:spPr>
              <p:txBody>
                <a:bodyPr/>
                <a:lstStyle/>
                <a:p>
                  <a:endParaRPr lang="en-US"/>
                </a:p>
              </p:txBody>
            </p:sp>
            <p:sp>
              <p:nvSpPr>
                <p:cNvPr id="21767" name="Freeform 239"/>
                <p:cNvSpPr>
                  <a:spLocks/>
                </p:cNvSpPr>
                <p:nvPr/>
              </p:nvSpPr>
              <p:spPr bwMode="auto">
                <a:xfrm>
                  <a:off x="3046" y="1613"/>
                  <a:ext cx="697" cy="136"/>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1" y="1341"/>
                      </a:lnTo>
                      <a:cubicBezTo>
                        <a:pt x="5733" y="1341"/>
                        <a:pt x="5808" y="1266"/>
                        <a:pt x="5808" y="1174"/>
                      </a:cubicBezTo>
                      <a:lnTo>
                        <a:pt x="5808" y="168"/>
                      </a:lnTo>
                      <a:cubicBezTo>
                        <a:pt x="5808" y="75"/>
                        <a:pt x="5733" y="0"/>
                        <a:pt x="5641" y="0"/>
                      </a:cubicBezTo>
                      <a:lnTo>
                        <a:pt x="168" y="0"/>
                      </a:lnTo>
                      <a:close/>
                    </a:path>
                  </a:pathLst>
                </a:custGeom>
                <a:noFill/>
                <a:ln w="12700" cap="rnd">
                  <a:solidFill>
                    <a:srgbClr val="9BBB59"/>
                  </a:solidFill>
                  <a:miter lim="800000"/>
                  <a:headEnd/>
                  <a:tailEnd/>
                </a:ln>
              </p:spPr>
              <p:txBody>
                <a:bodyPr/>
                <a:lstStyle/>
                <a:p>
                  <a:endParaRPr lang="en-US"/>
                </a:p>
              </p:txBody>
            </p:sp>
          </p:grpSp>
          <p:sp>
            <p:nvSpPr>
              <p:cNvPr id="21691" name="Rectangle 241"/>
              <p:cNvSpPr>
                <a:spLocks noChangeArrowheads="1"/>
              </p:cNvSpPr>
              <p:nvPr/>
            </p:nvSpPr>
            <p:spPr bwMode="auto">
              <a:xfrm>
                <a:off x="3220" y="1649"/>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(0,06</a:t>
                </a:r>
                <a:endParaRPr lang="en-US"/>
              </a:p>
            </p:txBody>
          </p:sp>
          <p:sp>
            <p:nvSpPr>
              <p:cNvPr id="21692" name="Rectangle 242"/>
              <p:cNvSpPr>
                <a:spLocks noChangeArrowheads="1"/>
              </p:cNvSpPr>
              <p:nvPr/>
            </p:nvSpPr>
            <p:spPr bwMode="auto">
              <a:xfrm>
                <a:off x="3535" y="1649"/>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12" name="Group 246"/>
              <p:cNvGrpSpPr>
                <a:grpSpLocks/>
              </p:cNvGrpSpPr>
              <p:nvPr/>
            </p:nvGrpSpPr>
            <p:grpSpPr bwMode="auto">
              <a:xfrm>
                <a:off x="3046" y="1452"/>
                <a:ext cx="705" cy="148"/>
                <a:chOff x="3046" y="1452"/>
                <a:chExt cx="705" cy="148"/>
              </a:xfrm>
            </p:grpSpPr>
            <p:sp>
              <p:nvSpPr>
                <p:cNvPr id="21762" name="Freeform 243"/>
                <p:cNvSpPr>
                  <a:spLocks/>
                </p:cNvSpPr>
                <p:nvPr/>
              </p:nvSpPr>
              <p:spPr bwMode="auto">
                <a:xfrm>
                  <a:off x="3054" y="1465"/>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5"/>
                        <a:pt x="0" y="167"/>
                      </a:cubicBezTo>
                      <a:lnTo>
                        <a:pt x="0" y="1167"/>
                      </a:lnTo>
                      <a:cubicBezTo>
                        <a:pt x="0" y="1259"/>
                        <a:pt x="74" y="1333"/>
                        <a:pt x="166" y="1333"/>
                      </a:cubicBezTo>
                      <a:lnTo>
                        <a:pt x="5641" y="1333"/>
                      </a:lnTo>
                      <a:cubicBezTo>
                        <a:pt x="5734" y="1333"/>
                        <a:pt x="5808" y="1259"/>
                        <a:pt x="5808" y="1167"/>
                      </a:cubicBezTo>
                      <a:lnTo>
                        <a:pt x="5808" y="167"/>
                      </a:lnTo>
                      <a:cubicBezTo>
                        <a:pt x="5808" y="75"/>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63" name="Freeform 244"/>
                <p:cNvSpPr>
                  <a:spLocks/>
                </p:cNvSpPr>
                <p:nvPr/>
              </p:nvSpPr>
              <p:spPr bwMode="auto">
                <a:xfrm>
                  <a:off x="3046" y="1452"/>
                  <a:ext cx="697" cy="134"/>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7" y="0"/>
                      </a:moveTo>
                      <a:cubicBezTo>
                        <a:pt x="75" y="0"/>
                        <a:pt x="0" y="74"/>
                        <a:pt x="0" y="166"/>
                      </a:cubicBezTo>
                      <a:lnTo>
                        <a:pt x="0" y="1166"/>
                      </a:lnTo>
                      <a:cubicBezTo>
                        <a:pt x="0" y="1259"/>
                        <a:pt x="75" y="1333"/>
                        <a:pt x="167" y="1333"/>
                      </a:cubicBezTo>
                      <a:lnTo>
                        <a:pt x="5642" y="1333"/>
                      </a:lnTo>
                      <a:cubicBezTo>
                        <a:pt x="5734" y="1333"/>
                        <a:pt x="5808" y="1259"/>
                        <a:pt x="5808" y="1166"/>
                      </a:cubicBezTo>
                      <a:lnTo>
                        <a:pt x="5808" y="166"/>
                      </a:lnTo>
                      <a:cubicBezTo>
                        <a:pt x="5808" y="74"/>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64" name="Freeform 245"/>
                <p:cNvSpPr>
                  <a:spLocks/>
                </p:cNvSpPr>
                <p:nvPr/>
              </p:nvSpPr>
              <p:spPr bwMode="auto">
                <a:xfrm>
                  <a:off x="3046" y="1452"/>
                  <a:ext cx="697" cy="134"/>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7" y="0"/>
                      </a:moveTo>
                      <a:cubicBezTo>
                        <a:pt x="75" y="0"/>
                        <a:pt x="0" y="74"/>
                        <a:pt x="0" y="166"/>
                      </a:cubicBezTo>
                      <a:lnTo>
                        <a:pt x="0" y="1166"/>
                      </a:lnTo>
                      <a:cubicBezTo>
                        <a:pt x="0" y="1259"/>
                        <a:pt x="75" y="1333"/>
                        <a:pt x="167" y="1333"/>
                      </a:cubicBezTo>
                      <a:lnTo>
                        <a:pt x="5642" y="1333"/>
                      </a:lnTo>
                      <a:cubicBezTo>
                        <a:pt x="5734" y="1333"/>
                        <a:pt x="5808" y="1259"/>
                        <a:pt x="5808" y="1166"/>
                      </a:cubicBezTo>
                      <a:lnTo>
                        <a:pt x="5808" y="166"/>
                      </a:lnTo>
                      <a:cubicBezTo>
                        <a:pt x="5808" y="74"/>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694" name="Rectangle 247"/>
              <p:cNvSpPr>
                <a:spLocks noChangeArrowheads="1"/>
              </p:cNvSpPr>
              <p:nvPr/>
            </p:nvSpPr>
            <p:spPr bwMode="auto">
              <a:xfrm>
                <a:off x="3220" y="1487"/>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(0,06</a:t>
                </a:r>
                <a:endParaRPr lang="en-US"/>
              </a:p>
            </p:txBody>
          </p:sp>
          <p:sp>
            <p:nvSpPr>
              <p:cNvPr id="21695" name="Rectangle 248"/>
              <p:cNvSpPr>
                <a:spLocks noChangeArrowheads="1"/>
              </p:cNvSpPr>
              <p:nvPr/>
            </p:nvSpPr>
            <p:spPr bwMode="auto">
              <a:xfrm>
                <a:off x="3535" y="1487"/>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14" name="Group 252"/>
              <p:cNvGrpSpPr>
                <a:grpSpLocks/>
              </p:cNvGrpSpPr>
              <p:nvPr/>
            </p:nvGrpSpPr>
            <p:grpSpPr bwMode="auto">
              <a:xfrm>
                <a:off x="3046" y="1290"/>
                <a:ext cx="705" cy="148"/>
                <a:chOff x="3046" y="1290"/>
                <a:chExt cx="705" cy="148"/>
              </a:xfrm>
            </p:grpSpPr>
            <p:sp>
              <p:nvSpPr>
                <p:cNvPr id="21759" name="Freeform 249"/>
                <p:cNvSpPr>
                  <a:spLocks/>
                </p:cNvSpPr>
                <p:nvPr/>
              </p:nvSpPr>
              <p:spPr bwMode="auto">
                <a:xfrm>
                  <a:off x="3054" y="1304"/>
                  <a:ext cx="697" cy="134"/>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5"/>
                        <a:pt x="0" y="167"/>
                      </a:cubicBezTo>
                      <a:lnTo>
                        <a:pt x="0" y="1167"/>
                      </a:lnTo>
                      <a:cubicBezTo>
                        <a:pt x="0" y="1259"/>
                        <a:pt x="74" y="1333"/>
                        <a:pt x="166" y="1333"/>
                      </a:cubicBezTo>
                      <a:lnTo>
                        <a:pt x="5641" y="1333"/>
                      </a:lnTo>
                      <a:cubicBezTo>
                        <a:pt x="5734" y="1333"/>
                        <a:pt x="5808" y="1259"/>
                        <a:pt x="5808" y="1167"/>
                      </a:cubicBezTo>
                      <a:lnTo>
                        <a:pt x="5808" y="167"/>
                      </a:lnTo>
                      <a:cubicBezTo>
                        <a:pt x="5808" y="75"/>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60" name="Freeform 250"/>
                <p:cNvSpPr>
                  <a:spLocks/>
                </p:cNvSpPr>
                <p:nvPr/>
              </p:nvSpPr>
              <p:spPr bwMode="auto">
                <a:xfrm>
                  <a:off x="3046" y="1290"/>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7" y="0"/>
                      </a:moveTo>
                      <a:cubicBezTo>
                        <a:pt x="75" y="0"/>
                        <a:pt x="0" y="74"/>
                        <a:pt x="0" y="166"/>
                      </a:cubicBezTo>
                      <a:lnTo>
                        <a:pt x="0" y="1166"/>
                      </a:lnTo>
                      <a:cubicBezTo>
                        <a:pt x="0" y="1259"/>
                        <a:pt x="75" y="1333"/>
                        <a:pt x="167" y="1333"/>
                      </a:cubicBezTo>
                      <a:lnTo>
                        <a:pt x="5642" y="1333"/>
                      </a:lnTo>
                      <a:cubicBezTo>
                        <a:pt x="5734" y="1333"/>
                        <a:pt x="5808" y="1259"/>
                        <a:pt x="5808" y="1166"/>
                      </a:cubicBezTo>
                      <a:lnTo>
                        <a:pt x="5808" y="166"/>
                      </a:lnTo>
                      <a:cubicBezTo>
                        <a:pt x="5808" y="74"/>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61" name="Freeform 251"/>
                <p:cNvSpPr>
                  <a:spLocks/>
                </p:cNvSpPr>
                <p:nvPr/>
              </p:nvSpPr>
              <p:spPr bwMode="auto">
                <a:xfrm>
                  <a:off x="3046" y="1290"/>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7" y="0"/>
                      </a:moveTo>
                      <a:cubicBezTo>
                        <a:pt x="75" y="0"/>
                        <a:pt x="0" y="74"/>
                        <a:pt x="0" y="166"/>
                      </a:cubicBezTo>
                      <a:lnTo>
                        <a:pt x="0" y="1166"/>
                      </a:lnTo>
                      <a:cubicBezTo>
                        <a:pt x="0" y="1259"/>
                        <a:pt x="75" y="1333"/>
                        <a:pt x="167" y="1333"/>
                      </a:cubicBezTo>
                      <a:lnTo>
                        <a:pt x="5642" y="1333"/>
                      </a:lnTo>
                      <a:cubicBezTo>
                        <a:pt x="5734" y="1333"/>
                        <a:pt x="5808" y="1259"/>
                        <a:pt x="5808" y="1166"/>
                      </a:cubicBezTo>
                      <a:lnTo>
                        <a:pt x="5808" y="166"/>
                      </a:lnTo>
                      <a:cubicBezTo>
                        <a:pt x="5808" y="74"/>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697" name="Rectangle 253"/>
              <p:cNvSpPr>
                <a:spLocks noChangeArrowheads="1"/>
              </p:cNvSpPr>
              <p:nvPr/>
            </p:nvSpPr>
            <p:spPr bwMode="auto">
              <a:xfrm>
                <a:off x="3220" y="1326"/>
                <a:ext cx="215" cy="116"/>
              </a:xfrm>
              <a:prstGeom prst="rect">
                <a:avLst/>
              </a:prstGeom>
              <a:noFill/>
              <a:ln w="9525">
                <a:noFill/>
                <a:miter lim="800000"/>
                <a:headEnd/>
                <a:tailEnd/>
              </a:ln>
            </p:spPr>
            <p:txBody>
              <a:bodyPr wrap="none" lIns="0" tIns="0" rIns="0" bIns="0">
                <a:spAutoFit/>
              </a:bodyPr>
              <a:lstStyle/>
              <a:p>
                <a:r>
                  <a:rPr lang="en-US" sz="1200" b="1">
                    <a:solidFill>
                      <a:srgbClr val="000000"/>
                    </a:solidFill>
                  </a:rPr>
                  <a:t>(0,10</a:t>
                </a:r>
                <a:endParaRPr lang="en-US"/>
              </a:p>
            </p:txBody>
          </p:sp>
          <p:sp>
            <p:nvSpPr>
              <p:cNvPr id="21698" name="Rectangle 254"/>
              <p:cNvSpPr>
                <a:spLocks noChangeArrowheads="1"/>
              </p:cNvSpPr>
              <p:nvPr/>
            </p:nvSpPr>
            <p:spPr bwMode="auto">
              <a:xfrm>
                <a:off x="3535" y="1326"/>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19" name="Group 258"/>
              <p:cNvGrpSpPr>
                <a:grpSpLocks/>
              </p:cNvGrpSpPr>
              <p:nvPr/>
            </p:nvGrpSpPr>
            <p:grpSpPr bwMode="auto">
              <a:xfrm>
                <a:off x="3046" y="1128"/>
                <a:ext cx="705" cy="149"/>
                <a:chOff x="3046" y="1128"/>
                <a:chExt cx="705" cy="149"/>
              </a:xfrm>
            </p:grpSpPr>
            <p:sp>
              <p:nvSpPr>
                <p:cNvPr id="21756" name="Freeform 255"/>
                <p:cNvSpPr>
                  <a:spLocks/>
                </p:cNvSpPr>
                <p:nvPr/>
              </p:nvSpPr>
              <p:spPr bwMode="auto">
                <a:xfrm>
                  <a:off x="3054" y="1141"/>
                  <a:ext cx="697" cy="136"/>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0" y="1341"/>
                      </a:lnTo>
                      <a:cubicBezTo>
                        <a:pt x="5733" y="1341"/>
                        <a:pt x="5808" y="1266"/>
                        <a:pt x="5808" y="1174"/>
                      </a:cubicBezTo>
                      <a:lnTo>
                        <a:pt x="5808" y="168"/>
                      </a:lnTo>
                      <a:cubicBezTo>
                        <a:pt x="5808" y="75"/>
                        <a:pt x="5733" y="0"/>
                        <a:pt x="5640" y="0"/>
                      </a:cubicBezTo>
                      <a:lnTo>
                        <a:pt x="168" y="0"/>
                      </a:lnTo>
                      <a:close/>
                    </a:path>
                  </a:pathLst>
                </a:custGeom>
                <a:solidFill>
                  <a:srgbClr val="4E6128"/>
                </a:solidFill>
                <a:ln w="0">
                  <a:solidFill>
                    <a:srgbClr val="000000"/>
                  </a:solidFill>
                  <a:round/>
                  <a:headEnd/>
                  <a:tailEnd/>
                </a:ln>
              </p:spPr>
              <p:txBody>
                <a:bodyPr/>
                <a:lstStyle/>
                <a:p>
                  <a:endParaRPr lang="en-US"/>
                </a:p>
              </p:txBody>
            </p:sp>
            <p:sp>
              <p:nvSpPr>
                <p:cNvPr id="21757" name="Freeform 256"/>
                <p:cNvSpPr>
                  <a:spLocks/>
                </p:cNvSpPr>
                <p:nvPr/>
              </p:nvSpPr>
              <p:spPr bwMode="auto">
                <a:xfrm>
                  <a:off x="3046" y="1128"/>
                  <a:ext cx="697" cy="135"/>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6"/>
                        <a:pt x="0" y="168"/>
                      </a:cubicBezTo>
                      <a:lnTo>
                        <a:pt x="0" y="1174"/>
                      </a:lnTo>
                      <a:cubicBezTo>
                        <a:pt x="0" y="1267"/>
                        <a:pt x="75" y="1342"/>
                        <a:pt x="168" y="1342"/>
                      </a:cubicBezTo>
                      <a:lnTo>
                        <a:pt x="5641" y="1342"/>
                      </a:lnTo>
                      <a:cubicBezTo>
                        <a:pt x="5733" y="1342"/>
                        <a:pt x="5808" y="1267"/>
                        <a:pt x="5808" y="1174"/>
                      </a:cubicBezTo>
                      <a:lnTo>
                        <a:pt x="5808" y="168"/>
                      </a:lnTo>
                      <a:cubicBezTo>
                        <a:pt x="5808" y="76"/>
                        <a:pt x="5733" y="0"/>
                        <a:pt x="5641" y="0"/>
                      </a:cubicBezTo>
                      <a:lnTo>
                        <a:pt x="168" y="0"/>
                      </a:lnTo>
                      <a:close/>
                    </a:path>
                  </a:pathLst>
                </a:custGeom>
                <a:solidFill>
                  <a:srgbClr val="CCFF99"/>
                </a:solidFill>
                <a:ln w="0">
                  <a:solidFill>
                    <a:srgbClr val="000000"/>
                  </a:solidFill>
                  <a:round/>
                  <a:headEnd/>
                  <a:tailEnd/>
                </a:ln>
              </p:spPr>
              <p:txBody>
                <a:bodyPr/>
                <a:lstStyle/>
                <a:p>
                  <a:endParaRPr lang="en-US"/>
                </a:p>
              </p:txBody>
            </p:sp>
            <p:sp>
              <p:nvSpPr>
                <p:cNvPr id="21758" name="Freeform 257"/>
                <p:cNvSpPr>
                  <a:spLocks/>
                </p:cNvSpPr>
                <p:nvPr/>
              </p:nvSpPr>
              <p:spPr bwMode="auto">
                <a:xfrm>
                  <a:off x="3046" y="1128"/>
                  <a:ext cx="697" cy="135"/>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6"/>
                        <a:pt x="0" y="168"/>
                      </a:cubicBezTo>
                      <a:lnTo>
                        <a:pt x="0" y="1174"/>
                      </a:lnTo>
                      <a:cubicBezTo>
                        <a:pt x="0" y="1267"/>
                        <a:pt x="75" y="1342"/>
                        <a:pt x="168" y="1342"/>
                      </a:cubicBezTo>
                      <a:lnTo>
                        <a:pt x="5641" y="1342"/>
                      </a:lnTo>
                      <a:cubicBezTo>
                        <a:pt x="5733" y="1342"/>
                        <a:pt x="5808" y="1267"/>
                        <a:pt x="5808" y="1174"/>
                      </a:cubicBezTo>
                      <a:lnTo>
                        <a:pt x="5808" y="168"/>
                      </a:lnTo>
                      <a:cubicBezTo>
                        <a:pt x="5808" y="76"/>
                        <a:pt x="5733" y="0"/>
                        <a:pt x="5641" y="0"/>
                      </a:cubicBezTo>
                      <a:lnTo>
                        <a:pt x="168" y="0"/>
                      </a:lnTo>
                      <a:close/>
                    </a:path>
                  </a:pathLst>
                </a:custGeom>
                <a:noFill/>
                <a:ln w="12700" cap="rnd">
                  <a:solidFill>
                    <a:srgbClr val="9BBB59"/>
                  </a:solidFill>
                  <a:miter lim="800000"/>
                  <a:headEnd/>
                  <a:tailEnd/>
                </a:ln>
              </p:spPr>
              <p:txBody>
                <a:bodyPr/>
                <a:lstStyle/>
                <a:p>
                  <a:endParaRPr lang="en-US"/>
                </a:p>
              </p:txBody>
            </p:sp>
          </p:grpSp>
          <p:sp>
            <p:nvSpPr>
              <p:cNvPr id="21700" name="Rectangle 259"/>
              <p:cNvSpPr>
                <a:spLocks noChangeArrowheads="1"/>
              </p:cNvSpPr>
              <p:nvPr/>
            </p:nvSpPr>
            <p:spPr bwMode="auto">
              <a:xfrm>
                <a:off x="3220" y="1163"/>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(0,06</a:t>
                </a:r>
                <a:endParaRPr lang="en-US"/>
              </a:p>
            </p:txBody>
          </p:sp>
          <p:sp>
            <p:nvSpPr>
              <p:cNvPr id="21701" name="Rectangle 260"/>
              <p:cNvSpPr>
                <a:spLocks noChangeArrowheads="1"/>
              </p:cNvSpPr>
              <p:nvPr/>
            </p:nvSpPr>
            <p:spPr bwMode="auto">
              <a:xfrm>
                <a:off x="3535" y="1163"/>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24" name="Group 264"/>
              <p:cNvGrpSpPr>
                <a:grpSpLocks/>
              </p:cNvGrpSpPr>
              <p:nvPr/>
            </p:nvGrpSpPr>
            <p:grpSpPr bwMode="auto">
              <a:xfrm>
                <a:off x="3046" y="966"/>
                <a:ext cx="705" cy="148"/>
                <a:chOff x="3046" y="966"/>
                <a:chExt cx="705" cy="148"/>
              </a:xfrm>
            </p:grpSpPr>
            <p:sp>
              <p:nvSpPr>
                <p:cNvPr id="21753" name="Freeform 261"/>
                <p:cNvSpPr>
                  <a:spLocks/>
                </p:cNvSpPr>
                <p:nvPr/>
              </p:nvSpPr>
              <p:spPr bwMode="auto">
                <a:xfrm>
                  <a:off x="3054" y="980"/>
                  <a:ext cx="697" cy="134"/>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4"/>
                        <a:pt x="0" y="166"/>
                      </a:cubicBezTo>
                      <a:lnTo>
                        <a:pt x="0" y="1166"/>
                      </a:lnTo>
                      <a:cubicBezTo>
                        <a:pt x="0" y="1259"/>
                        <a:pt x="74" y="1333"/>
                        <a:pt x="166" y="1333"/>
                      </a:cubicBezTo>
                      <a:lnTo>
                        <a:pt x="5641" y="1333"/>
                      </a:lnTo>
                      <a:cubicBezTo>
                        <a:pt x="5734" y="1333"/>
                        <a:pt x="5808" y="1259"/>
                        <a:pt x="5808" y="1166"/>
                      </a:cubicBezTo>
                      <a:lnTo>
                        <a:pt x="5808" y="166"/>
                      </a:lnTo>
                      <a:cubicBezTo>
                        <a:pt x="5808" y="74"/>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54" name="Freeform 262"/>
                <p:cNvSpPr>
                  <a:spLocks/>
                </p:cNvSpPr>
                <p:nvPr/>
              </p:nvSpPr>
              <p:spPr bwMode="auto">
                <a:xfrm>
                  <a:off x="3046" y="966"/>
                  <a:ext cx="697" cy="135"/>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55" name="Freeform 263"/>
                <p:cNvSpPr>
                  <a:spLocks/>
                </p:cNvSpPr>
                <p:nvPr/>
              </p:nvSpPr>
              <p:spPr bwMode="auto">
                <a:xfrm>
                  <a:off x="3046" y="966"/>
                  <a:ext cx="697" cy="135"/>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703" name="Rectangle 265"/>
              <p:cNvSpPr>
                <a:spLocks noChangeArrowheads="1"/>
              </p:cNvSpPr>
              <p:nvPr/>
            </p:nvSpPr>
            <p:spPr bwMode="auto">
              <a:xfrm>
                <a:off x="3220" y="1001"/>
                <a:ext cx="222" cy="116"/>
              </a:xfrm>
              <a:prstGeom prst="rect">
                <a:avLst/>
              </a:prstGeom>
              <a:noFill/>
              <a:ln w="9525">
                <a:noFill/>
                <a:miter lim="800000"/>
                <a:headEnd/>
                <a:tailEnd/>
              </a:ln>
            </p:spPr>
            <p:txBody>
              <a:bodyPr wrap="none" lIns="0" tIns="0" rIns="0" bIns="0">
                <a:spAutoFit/>
              </a:bodyPr>
              <a:lstStyle/>
              <a:p>
                <a:r>
                  <a:rPr lang="en-US" sz="1200" b="1">
                    <a:solidFill>
                      <a:srgbClr val="000000"/>
                    </a:solidFill>
                  </a:rPr>
                  <a:t>(0,06</a:t>
                </a:r>
                <a:endParaRPr lang="en-US"/>
              </a:p>
            </p:txBody>
          </p:sp>
          <p:sp>
            <p:nvSpPr>
              <p:cNvPr id="21704" name="Rectangle 266"/>
              <p:cNvSpPr>
                <a:spLocks noChangeArrowheads="1"/>
              </p:cNvSpPr>
              <p:nvPr/>
            </p:nvSpPr>
            <p:spPr bwMode="auto">
              <a:xfrm>
                <a:off x="3535" y="1001"/>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28" name="Group 270"/>
              <p:cNvGrpSpPr>
                <a:grpSpLocks/>
              </p:cNvGrpSpPr>
              <p:nvPr/>
            </p:nvGrpSpPr>
            <p:grpSpPr bwMode="auto">
              <a:xfrm>
                <a:off x="3046" y="804"/>
                <a:ext cx="705" cy="149"/>
                <a:chOff x="3046" y="804"/>
                <a:chExt cx="705" cy="149"/>
              </a:xfrm>
            </p:grpSpPr>
            <p:sp>
              <p:nvSpPr>
                <p:cNvPr id="21750" name="Freeform 267"/>
                <p:cNvSpPr>
                  <a:spLocks/>
                </p:cNvSpPr>
                <p:nvPr/>
              </p:nvSpPr>
              <p:spPr bwMode="auto">
                <a:xfrm>
                  <a:off x="3054" y="818"/>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4"/>
                        <a:pt x="0" y="166"/>
                      </a:cubicBezTo>
                      <a:lnTo>
                        <a:pt x="0" y="1166"/>
                      </a:lnTo>
                      <a:cubicBezTo>
                        <a:pt x="0" y="1259"/>
                        <a:pt x="74" y="1333"/>
                        <a:pt x="166" y="1333"/>
                      </a:cubicBezTo>
                      <a:lnTo>
                        <a:pt x="5641" y="1333"/>
                      </a:lnTo>
                      <a:cubicBezTo>
                        <a:pt x="5734" y="1333"/>
                        <a:pt x="5808" y="1259"/>
                        <a:pt x="5808" y="1166"/>
                      </a:cubicBezTo>
                      <a:lnTo>
                        <a:pt x="5808" y="166"/>
                      </a:lnTo>
                      <a:cubicBezTo>
                        <a:pt x="5808" y="74"/>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51" name="Freeform 268"/>
                <p:cNvSpPr>
                  <a:spLocks/>
                </p:cNvSpPr>
                <p:nvPr/>
              </p:nvSpPr>
              <p:spPr bwMode="auto">
                <a:xfrm>
                  <a:off x="3046" y="804"/>
                  <a:ext cx="697" cy="135"/>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52" name="Freeform 269"/>
                <p:cNvSpPr>
                  <a:spLocks/>
                </p:cNvSpPr>
                <p:nvPr/>
              </p:nvSpPr>
              <p:spPr bwMode="auto">
                <a:xfrm>
                  <a:off x="3046" y="804"/>
                  <a:ext cx="697" cy="135"/>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706" name="Rectangle 271"/>
              <p:cNvSpPr>
                <a:spLocks noChangeArrowheads="1"/>
              </p:cNvSpPr>
              <p:nvPr/>
            </p:nvSpPr>
            <p:spPr bwMode="auto">
              <a:xfrm>
                <a:off x="3220" y="839"/>
                <a:ext cx="215" cy="116"/>
              </a:xfrm>
              <a:prstGeom prst="rect">
                <a:avLst/>
              </a:prstGeom>
              <a:noFill/>
              <a:ln w="9525">
                <a:noFill/>
                <a:miter lim="800000"/>
                <a:headEnd/>
                <a:tailEnd/>
              </a:ln>
            </p:spPr>
            <p:txBody>
              <a:bodyPr wrap="none" lIns="0" tIns="0" rIns="0" bIns="0">
                <a:spAutoFit/>
              </a:bodyPr>
              <a:lstStyle/>
              <a:p>
                <a:r>
                  <a:rPr lang="en-US" sz="1200" b="1">
                    <a:solidFill>
                      <a:srgbClr val="000000"/>
                    </a:solidFill>
                  </a:rPr>
                  <a:t>(0,10</a:t>
                </a:r>
                <a:endParaRPr lang="en-US"/>
              </a:p>
            </p:txBody>
          </p:sp>
          <p:sp>
            <p:nvSpPr>
              <p:cNvPr id="21707" name="Rectangle 272"/>
              <p:cNvSpPr>
                <a:spLocks noChangeArrowheads="1"/>
              </p:cNvSpPr>
              <p:nvPr/>
            </p:nvSpPr>
            <p:spPr bwMode="auto">
              <a:xfrm>
                <a:off x="3535" y="839"/>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32" name="Group 276"/>
              <p:cNvGrpSpPr>
                <a:grpSpLocks/>
              </p:cNvGrpSpPr>
              <p:nvPr/>
            </p:nvGrpSpPr>
            <p:grpSpPr bwMode="auto">
              <a:xfrm>
                <a:off x="3046" y="2580"/>
                <a:ext cx="705" cy="149"/>
                <a:chOff x="3046" y="2580"/>
                <a:chExt cx="705" cy="149"/>
              </a:xfrm>
            </p:grpSpPr>
            <p:sp>
              <p:nvSpPr>
                <p:cNvPr id="21747" name="Freeform 273"/>
                <p:cNvSpPr>
                  <a:spLocks/>
                </p:cNvSpPr>
                <p:nvPr/>
              </p:nvSpPr>
              <p:spPr bwMode="auto">
                <a:xfrm>
                  <a:off x="3054" y="2594"/>
                  <a:ext cx="697" cy="135"/>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5"/>
                        <a:pt x="0" y="168"/>
                      </a:cubicBezTo>
                      <a:lnTo>
                        <a:pt x="0" y="1174"/>
                      </a:lnTo>
                      <a:cubicBezTo>
                        <a:pt x="0" y="1267"/>
                        <a:pt x="75" y="1342"/>
                        <a:pt x="168" y="1342"/>
                      </a:cubicBezTo>
                      <a:lnTo>
                        <a:pt x="5640" y="1342"/>
                      </a:lnTo>
                      <a:cubicBezTo>
                        <a:pt x="5733" y="1342"/>
                        <a:pt x="5808" y="1267"/>
                        <a:pt x="5808" y="1174"/>
                      </a:cubicBezTo>
                      <a:lnTo>
                        <a:pt x="5808" y="168"/>
                      </a:lnTo>
                      <a:cubicBezTo>
                        <a:pt x="5808" y="75"/>
                        <a:pt x="5733" y="0"/>
                        <a:pt x="5640" y="0"/>
                      </a:cubicBezTo>
                      <a:lnTo>
                        <a:pt x="168" y="0"/>
                      </a:lnTo>
                      <a:close/>
                    </a:path>
                  </a:pathLst>
                </a:custGeom>
                <a:solidFill>
                  <a:srgbClr val="4E6128"/>
                </a:solidFill>
                <a:ln w="0">
                  <a:solidFill>
                    <a:srgbClr val="000000"/>
                  </a:solidFill>
                  <a:round/>
                  <a:headEnd/>
                  <a:tailEnd/>
                </a:ln>
              </p:spPr>
              <p:txBody>
                <a:bodyPr/>
                <a:lstStyle/>
                <a:p>
                  <a:endParaRPr lang="en-US"/>
                </a:p>
              </p:txBody>
            </p:sp>
            <p:sp>
              <p:nvSpPr>
                <p:cNvPr id="21748" name="Freeform 274"/>
                <p:cNvSpPr>
                  <a:spLocks/>
                </p:cNvSpPr>
                <p:nvPr/>
              </p:nvSpPr>
              <p:spPr bwMode="auto">
                <a:xfrm>
                  <a:off x="3046" y="2580"/>
                  <a:ext cx="697" cy="136"/>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1" y="1341"/>
                      </a:lnTo>
                      <a:cubicBezTo>
                        <a:pt x="5733" y="1341"/>
                        <a:pt x="5808" y="1266"/>
                        <a:pt x="5808" y="1174"/>
                      </a:cubicBezTo>
                      <a:lnTo>
                        <a:pt x="5808" y="168"/>
                      </a:lnTo>
                      <a:cubicBezTo>
                        <a:pt x="5808" y="75"/>
                        <a:pt x="5733" y="0"/>
                        <a:pt x="5641" y="0"/>
                      </a:cubicBezTo>
                      <a:lnTo>
                        <a:pt x="168" y="0"/>
                      </a:lnTo>
                      <a:close/>
                    </a:path>
                  </a:pathLst>
                </a:custGeom>
                <a:solidFill>
                  <a:srgbClr val="CCFF99"/>
                </a:solidFill>
                <a:ln w="0">
                  <a:solidFill>
                    <a:srgbClr val="000000"/>
                  </a:solidFill>
                  <a:round/>
                  <a:headEnd/>
                  <a:tailEnd/>
                </a:ln>
              </p:spPr>
              <p:txBody>
                <a:bodyPr/>
                <a:lstStyle/>
                <a:p>
                  <a:endParaRPr lang="en-US"/>
                </a:p>
              </p:txBody>
            </p:sp>
            <p:sp>
              <p:nvSpPr>
                <p:cNvPr id="21749" name="Freeform 275"/>
                <p:cNvSpPr>
                  <a:spLocks/>
                </p:cNvSpPr>
                <p:nvPr/>
              </p:nvSpPr>
              <p:spPr bwMode="auto">
                <a:xfrm>
                  <a:off x="3046" y="2580"/>
                  <a:ext cx="697" cy="136"/>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1" y="1341"/>
                      </a:lnTo>
                      <a:cubicBezTo>
                        <a:pt x="5733" y="1341"/>
                        <a:pt x="5808" y="1266"/>
                        <a:pt x="5808" y="1174"/>
                      </a:cubicBezTo>
                      <a:lnTo>
                        <a:pt x="5808" y="168"/>
                      </a:lnTo>
                      <a:cubicBezTo>
                        <a:pt x="5808" y="75"/>
                        <a:pt x="5733" y="0"/>
                        <a:pt x="5641" y="0"/>
                      </a:cubicBezTo>
                      <a:lnTo>
                        <a:pt x="168" y="0"/>
                      </a:lnTo>
                      <a:close/>
                    </a:path>
                  </a:pathLst>
                </a:custGeom>
                <a:noFill/>
                <a:ln w="12700" cap="rnd">
                  <a:solidFill>
                    <a:srgbClr val="9BBB59"/>
                  </a:solidFill>
                  <a:miter lim="800000"/>
                  <a:headEnd/>
                  <a:tailEnd/>
                </a:ln>
              </p:spPr>
              <p:txBody>
                <a:bodyPr/>
                <a:lstStyle/>
                <a:p>
                  <a:endParaRPr lang="en-US"/>
                </a:p>
              </p:txBody>
            </p:sp>
          </p:grpSp>
          <p:sp>
            <p:nvSpPr>
              <p:cNvPr id="21709" name="Rectangle 277"/>
              <p:cNvSpPr>
                <a:spLocks noChangeArrowheads="1"/>
              </p:cNvSpPr>
              <p:nvPr/>
            </p:nvSpPr>
            <p:spPr bwMode="auto">
              <a:xfrm>
                <a:off x="3220" y="2615"/>
                <a:ext cx="273" cy="116"/>
              </a:xfrm>
              <a:prstGeom prst="rect">
                <a:avLst/>
              </a:prstGeom>
              <a:noFill/>
              <a:ln w="9525">
                <a:noFill/>
                <a:miter lim="800000"/>
                <a:headEnd/>
                <a:tailEnd/>
              </a:ln>
            </p:spPr>
            <p:txBody>
              <a:bodyPr wrap="none" lIns="0" tIns="0" rIns="0" bIns="0">
                <a:spAutoFit/>
              </a:bodyPr>
              <a:lstStyle/>
              <a:p>
                <a:r>
                  <a:rPr lang="en-US" sz="1200" b="1">
                    <a:solidFill>
                      <a:srgbClr val="000000"/>
                    </a:solidFill>
                  </a:rPr>
                  <a:t>(0,075</a:t>
                </a:r>
                <a:endParaRPr lang="en-US"/>
              </a:p>
            </p:txBody>
          </p:sp>
          <p:sp>
            <p:nvSpPr>
              <p:cNvPr id="21710" name="Rectangle 278"/>
              <p:cNvSpPr>
                <a:spLocks noChangeArrowheads="1"/>
              </p:cNvSpPr>
              <p:nvPr/>
            </p:nvSpPr>
            <p:spPr bwMode="auto">
              <a:xfrm>
                <a:off x="3535" y="2615"/>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42" name="Group 282"/>
              <p:cNvGrpSpPr>
                <a:grpSpLocks/>
              </p:cNvGrpSpPr>
              <p:nvPr/>
            </p:nvGrpSpPr>
            <p:grpSpPr bwMode="auto">
              <a:xfrm>
                <a:off x="3046" y="2419"/>
                <a:ext cx="705" cy="149"/>
                <a:chOff x="3046" y="2419"/>
                <a:chExt cx="705" cy="149"/>
              </a:xfrm>
            </p:grpSpPr>
            <p:sp>
              <p:nvSpPr>
                <p:cNvPr id="21744" name="Freeform 279"/>
                <p:cNvSpPr>
                  <a:spLocks/>
                </p:cNvSpPr>
                <p:nvPr/>
              </p:nvSpPr>
              <p:spPr bwMode="auto">
                <a:xfrm>
                  <a:off x="3054" y="2432"/>
                  <a:ext cx="697" cy="136"/>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5"/>
                        <a:pt x="0" y="168"/>
                      </a:cubicBezTo>
                      <a:lnTo>
                        <a:pt x="0" y="1174"/>
                      </a:lnTo>
                      <a:cubicBezTo>
                        <a:pt x="0" y="1267"/>
                        <a:pt x="75" y="1342"/>
                        <a:pt x="168" y="1342"/>
                      </a:cubicBezTo>
                      <a:lnTo>
                        <a:pt x="5640" y="1342"/>
                      </a:lnTo>
                      <a:cubicBezTo>
                        <a:pt x="5733" y="1342"/>
                        <a:pt x="5808" y="1267"/>
                        <a:pt x="5808" y="1174"/>
                      </a:cubicBezTo>
                      <a:lnTo>
                        <a:pt x="5808" y="168"/>
                      </a:lnTo>
                      <a:cubicBezTo>
                        <a:pt x="5808" y="75"/>
                        <a:pt x="5733" y="0"/>
                        <a:pt x="5640" y="0"/>
                      </a:cubicBezTo>
                      <a:lnTo>
                        <a:pt x="168" y="0"/>
                      </a:lnTo>
                      <a:close/>
                    </a:path>
                  </a:pathLst>
                </a:custGeom>
                <a:solidFill>
                  <a:srgbClr val="4E6128"/>
                </a:solidFill>
                <a:ln w="0">
                  <a:solidFill>
                    <a:srgbClr val="000000"/>
                  </a:solidFill>
                  <a:round/>
                  <a:headEnd/>
                  <a:tailEnd/>
                </a:ln>
              </p:spPr>
              <p:txBody>
                <a:bodyPr/>
                <a:lstStyle/>
                <a:p>
                  <a:endParaRPr lang="en-US"/>
                </a:p>
              </p:txBody>
            </p:sp>
            <p:sp>
              <p:nvSpPr>
                <p:cNvPr id="21745" name="Freeform 280"/>
                <p:cNvSpPr>
                  <a:spLocks/>
                </p:cNvSpPr>
                <p:nvPr/>
              </p:nvSpPr>
              <p:spPr bwMode="auto">
                <a:xfrm>
                  <a:off x="3046" y="2419"/>
                  <a:ext cx="697" cy="135"/>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1" y="1341"/>
                      </a:lnTo>
                      <a:cubicBezTo>
                        <a:pt x="5733" y="1341"/>
                        <a:pt x="5808" y="1266"/>
                        <a:pt x="5808" y="1174"/>
                      </a:cubicBezTo>
                      <a:lnTo>
                        <a:pt x="5808" y="168"/>
                      </a:lnTo>
                      <a:cubicBezTo>
                        <a:pt x="5808" y="75"/>
                        <a:pt x="5733" y="0"/>
                        <a:pt x="5641" y="0"/>
                      </a:cubicBezTo>
                      <a:lnTo>
                        <a:pt x="168" y="0"/>
                      </a:lnTo>
                      <a:close/>
                    </a:path>
                  </a:pathLst>
                </a:custGeom>
                <a:solidFill>
                  <a:srgbClr val="CCFF99"/>
                </a:solidFill>
                <a:ln w="0">
                  <a:solidFill>
                    <a:srgbClr val="000000"/>
                  </a:solidFill>
                  <a:round/>
                  <a:headEnd/>
                  <a:tailEnd/>
                </a:ln>
              </p:spPr>
              <p:txBody>
                <a:bodyPr/>
                <a:lstStyle/>
                <a:p>
                  <a:endParaRPr lang="en-US"/>
                </a:p>
              </p:txBody>
            </p:sp>
            <p:sp>
              <p:nvSpPr>
                <p:cNvPr id="21746" name="Freeform 281"/>
                <p:cNvSpPr>
                  <a:spLocks/>
                </p:cNvSpPr>
                <p:nvPr/>
              </p:nvSpPr>
              <p:spPr bwMode="auto">
                <a:xfrm>
                  <a:off x="3046" y="2419"/>
                  <a:ext cx="697" cy="135"/>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1" y="1341"/>
                      </a:lnTo>
                      <a:cubicBezTo>
                        <a:pt x="5733" y="1341"/>
                        <a:pt x="5808" y="1266"/>
                        <a:pt x="5808" y="1174"/>
                      </a:cubicBezTo>
                      <a:lnTo>
                        <a:pt x="5808" y="168"/>
                      </a:lnTo>
                      <a:cubicBezTo>
                        <a:pt x="5808" y="75"/>
                        <a:pt x="5733" y="0"/>
                        <a:pt x="5641" y="0"/>
                      </a:cubicBezTo>
                      <a:lnTo>
                        <a:pt x="168" y="0"/>
                      </a:lnTo>
                      <a:close/>
                    </a:path>
                  </a:pathLst>
                </a:custGeom>
                <a:noFill/>
                <a:ln w="12700" cap="rnd">
                  <a:solidFill>
                    <a:srgbClr val="9BBB59"/>
                  </a:solidFill>
                  <a:miter lim="800000"/>
                  <a:headEnd/>
                  <a:tailEnd/>
                </a:ln>
              </p:spPr>
              <p:txBody>
                <a:bodyPr/>
                <a:lstStyle/>
                <a:p>
                  <a:endParaRPr lang="en-US"/>
                </a:p>
              </p:txBody>
            </p:sp>
          </p:grpSp>
          <p:sp>
            <p:nvSpPr>
              <p:cNvPr id="21712" name="Rectangle 283"/>
              <p:cNvSpPr>
                <a:spLocks noChangeArrowheads="1"/>
              </p:cNvSpPr>
              <p:nvPr/>
            </p:nvSpPr>
            <p:spPr bwMode="auto">
              <a:xfrm>
                <a:off x="3220" y="2454"/>
                <a:ext cx="275" cy="116"/>
              </a:xfrm>
              <a:prstGeom prst="rect">
                <a:avLst/>
              </a:prstGeom>
              <a:noFill/>
              <a:ln w="9525">
                <a:noFill/>
                <a:miter lim="800000"/>
                <a:headEnd/>
                <a:tailEnd/>
              </a:ln>
            </p:spPr>
            <p:txBody>
              <a:bodyPr wrap="none" lIns="0" tIns="0" rIns="0" bIns="0">
                <a:spAutoFit/>
              </a:bodyPr>
              <a:lstStyle/>
              <a:p>
                <a:r>
                  <a:rPr lang="en-US" sz="1200" b="1">
                    <a:solidFill>
                      <a:srgbClr val="000000"/>
                    </a:solidFill>
                  </a:rPr>
                  <a:t>(0,125</a:t>
                </a:r>
                <a:endParaRPr lang="en-US"/>
              </a:p>
            </p:txBody>
          </p:sp>
          <p:sp>
            <p:nvSpPr>
              <p:cNvPr id="21713" name="Rectangle 284"/>
              <p:cNvSpPr>
                <a:spLocks noChangeArrowheads="1"/>
              </p:cNvSpPr>
              <p:nvPr/>
            </p:nvSpPr>
            <p:spPr bwMode="auto">
              <a:xfrm>
                <a:off x="3535" y="2454"/>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48" name="Group 288"/>
              <p:cNvGrpSpPr>
                <a:grpSpLocks/>
              </p:cNvGrpSpPr>
              <p:nvPr/>
            </p:nvGrpSpPr>
            <p:grpSpPr bwMode="auto">
              <a:xfrm>
                <a:off x="3046" y="2257"/>
                <a:ext cx="705" cy="148"/>
                <a:chOff x="3046" y="2257"/>
                <a:chExt cx="705" cy="148"/>
              </a:xfrm>
            </p:grpSpPr>
            <p:sp>
              <p:nvSpPr>
                <p:cNvPr id="21741" name="Freeform 285"/>
                <p:cNvSpPr>
                  <a:spLocks/>
                </p:cNvSpPr>
                <p:nvPr/>
              </p:nvSpPr>
              <p:spPr bwMode="auto">
                <a:xfrm>
                  <a:off x="3054" y="2271"/>
                  <a:ext cx="697" cy="134"/>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5"/>
                        <a:pt x="0" y="167"/>
                      </a:cubicBezTo>
                      <a:lnTo>
                        <a:pt x="0" y="1167"/>
                      </a:lnTo>
                      <a:cubicBezTo>
                        <a:pt x="0" y="1259"/>
                        <a:pt x="74" y="1333"/>
                        <a:pt x="166" y="1333"/>
                      </a:cubicBezTo>
                      <a:lnTo>
                        <a:pt x="5641" y="1333"/>
                      </a:lnTo>
                      <a:cubicBezTo>
                        <a:pt x="5734" y="1333"/>
                        <a:pt x="5808" y="1259"/>
                        <a:pt x="5808" y="1167"/>
                      </a:cubicBezTo>
                      <a:lnTo>
                        <a:pt x="5808" y="167"/>
                      </a:lnTo>
                      <a:cubicBezTo>
                        <a:pt x="5808" y="75"/>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42" name="Freeform 286"/>
                <p:cNvSpPr>
                  <a:spLocks/>
                </p:cNvSpPr>
                <p:nvPr/>
              </p:nvSpPr>
              <p:spPr bwMode="auto">
                <a:xfrm>
                  <a:off x="3046" y="2257"/>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7" y="0"/>
                      </a:moveTo>
                      <a:cubicBezTo>
                        <a:pt x="75" y="0"/>
                        <a:pt x="0" y="74"/>
                        <a:pt x="0" y="166"/>
                      </a:cubicBezTo>
                      <a:lnTo>
                        <a:pt x="0" y="1166"/>
                      </a:lnTo>
                      <a:cubicBezTo>
                        <a:pt x="0" y="1259"/>
                        <a:pt x="75" y="1333"/>
                        <a:pt x="167" y="1333"/>
                      </a:cubicBezTo>
                      <a:lnTo>
                        <a:pt x="5642" y="1333"/>
                      </a:lnTo>
                      <a:cubicBezTo>
                        <a:pt x="5734" y="1333"/>
                        <a:pt x="5808" y="1259"/>
                        <a:pt x="5808" y="1166"/>
                      </a:cubicBezTo>
                      <a:lnTo>
                        <a:pt x="5808" y="166"/>
                      </a:lnTo>
                      <a:cubicBezTo>
                        <a:pt x="5808" y="74"/>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43" name="Freeform 287"/>
                <p:cNvSpPr>
                  <a:spLocks/>
                </p:cNvSpPr>
                <p:nvPr/>
              </p:nvSpPr>
              <p:spPr bwMode="auto">
                <a:xfrm>
                  <a:off x="3046" y="2257"/>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7" y="0"/>
                      </a:moveTo>
                      <a:cubicBezTo>
                        <a:pt x="75" y="0"/>
                        <a:pt x="0" y="74"/>
                        <a:pt x="0" y="166"/>
                      </a:cubicBezTo>
                      <a:lnTo>
                        <a:pt x="0" y="1166"/>
                      </a:lnTo>
                      <a:cubicBezTo>
                        <a:pt x="0" y="1259"/>
                        <a:pt x="75" y="1333"/>
                        <a:pt x="167" y="1333"/>
                      </a:cubicBezTo>
                      <a:lnTo>
                        <a:pt x="5642" y="1333"/>
                      </a:lnTo>
                      <a:cubicBezTo>
                        <a:pt x="5734" y="1333"/>
                        <a:pt x="5808" y="1259"/>
                        <a:pt x="5808" y="1166"/>
                      </a:cubicBezTo>
                      <a:lnTo>
                        <a:pt x="5808" y="166"/>
                      </a:lnTo>
                      <a:cubicBezTo>
                        <a:pt x="5808" y="74"/>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715" name="Rectangle 289"/>
              <p:cNvSpPr>
                <a:spLocks noChangeArrowheads="1"/>
              </p:cNvSpPr>
              <p:nvPr/>
            </p:nvSpPr>
            <p:spPr bwMode="auto">
              <a:xfrm>
                <a:off x="3220" y="2292"/>
                <a:ext cx="273" cy="116"/>
              </a:xfrm>
              <a:prstGeom prst="rect">
                <a:avLst/>
              </a:prstGeom>
              <a:noFill/>
              <a:ln w="9525">
                <a:noFill/>
                <a:miter lim="800000"/>
                <a:headEnd/>
                <a:tailEnd/>
              </a:ln>
            </p:spPr>
            <p:txBody>
              <a:bodyPr wrap="none" lIns="0" tIns="0" rIns="0" bIns="0">
                <a:spAutoFit/>
              </a:bodyPr>
              <a:lstStyle/>
              <a:p>
                <a:r>
                  <a:rPr lang="en-US" sz="1200" b="1">
                    <a:solidFill>
                      <a:srgbClr val="000000"/>
                    </a:solidFill>
                  </a:rPr>
                  <a:t>(0,075</a:t>
                </a:r>
                <a:endParaRPr lang="en-US"/>
              </a:p>
            </p:txBody>
          </p:sp>
          <p:sp>
            <p:nvSpPr>
              <p:cNvPr id="21716" name="Rectangle 290"/>
              <p:cNvSpPr>
                <a:spLocks noChangeArrowheads="1"/>
              </p:cNvSpPr>
              <p:nvPr/>
            </p:nvSpPr>
            <p:spPr bwMode="auto">
              <a:xfrm>
                <a:off x="3535" y="2292"/>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54" name="Group 294"/>
              <p:cNvGrpSpPr>
                <a:grpSpLocks/>
              </p:cNvGrpSpPr>
              <p:nvPr/>
            </p:nvGrpSpPr>
            <p:grpSpPr bwMode="auto">
              <a:xfrm>
                <a:off x="3046" y="2095"/>
                <a:ext cx="705" cy="149"/>
                <a:chOff x="3046" y="2095"/>
                <a:chExt cx="705" cy="149"/>
              </a:xfrm>
            </p:grpSpPr>
            <p:sp>
              <p:nvSpPr>
                <p:cNvPr id="21738" name="Freeform 291"/>
                <p:cNvSpPr>
                  <a:spLocks/>
                </p:cNvSpPr>
                <p:nvPr/>
              </p:nvSpPr>
              <p:spPr bwMode="auto">
                <a:xfrm>
                  <a:off x="3054" y="2108"/>
                  <a:ext cx="697" cy="136"/>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0" y="1341"/>
                      </a:lnTo>
                      <a:cubicBezTo>
                        <a:pt x="5733" y="1341"/>
                        <a:pt x="5808" y="1266"/>
                        <a:pt x="5808" y="1174"/>
                      </a:cubicBezTo>
                      <a:lnTo>
                        <a:pt x="5808" y="168"/>
                      </a:lnTo>
                      <a:cubicBezTo>
                        <a:pt x="5808" y="75"/>
                        <a:pt x="5733" y="0"/>
                        <a:pt x="5640" y="0"/>
                      </a:cubicBezTo>
                      <a:lnTo>
                        <a:pt x="168" y="0"/>
                      </a:lnTo>
                      <a:close/>
                    </a:path>
                  </a:pathLst>
                </a:custGeom>
                <a:solidFill>
                  <a:srgbClr val="4E6128"/>
                </a:solidFill>
                <a:ln w="0">
                  <a:solidFill>
                    <a:srgbClr val="000000"/>
                  </a:solidFill>
                  <a:round/>
                  <a:headEnd/>
                  <a:tailEnd/>
                </a:ln>
              </p:spPr>
              <p:txBody>
                <a:bodyPr/>
                <a:lstStyle/>
                <a:p>
                  <a:endParaRPr lang="en-US"/>
                </a:p>
              </p:txBody>
            </p:sp>
            <p:sp>
              <p:nvSpPr>
                <p:cNvPr id="21739" name="Freeform 292"/>
                <p:cNvSpPr>
                  <a:spLocks/>
                </p:cNvSpPr>
                <p:nvPr/>
              </p:nvSpPr>
              <p:spPr bwMode="auto">
                <a:xfrm>
                  <a:off x="3046" y="2095"/>
                  <a:ext cx="697" cy="135"/>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6"/>
                        <a:pt x="0" y="168"/>
                      </a:cubicBezTo>
                      <a:lnTo>
                        <a:pt x="0" y="1174"/>
                      </a:lnTo>
                      <a:cubicBezTo>
                        <a:pt x="0" y="1267"/>
                        <a:pt x="75" y="1342"/>
                        <a:pt x="168" y="1342"/>
                      </a:cubicBezTo>
                      <a:lnTo>
                        <a:pt x="5641" y="1342"/>
                      </a:lnTo>
                      <a:cubicBezTo>
                        <a:pt x="5733" y="1342"/>
                        <a:pt x="5808" y="1267"/>
                        <a:pt x="5808" y="1174"/>
                      </a:cubicBezTo>
                      <a:lnTo>
                        <a:pt x="5808" y="168"/>
                      </a:lnTo>
                      <a:cubicBezTo>
                        <a:pt x="5808" y="76"/>
                        <a:pt x="5733" y="0"/>
                        <a:pt x="5641" y="0"/>
                      </a:cubicBezTo>
                      <a:lnTo>
                        <a:pt x="168" y="0"/>
                      </a:lnTo>
                      <a:close/>
                    </a:path>
                  </a:pathLst>
                </a:custGeom>
                <a:solidFill>
                  <a:srgbClr val="CCFF99"/>
                </a:solidFill>
                <a:ln w="0">
                  <a:solidFill>
                    <a:srgbClr val="000000"/>
                  </a:solidFill>
                  <a:round/>
                  <a:headEnd/>
                  <a:tailEnd/>
                </a:ln>
              </p:spPr>
              <p:txBody>
                <a:bodyPr/>
                <a:lstStyle/>
                <a:p>
                  <a:endParaRPr lang="en-US"/>
                </a:p>
              </p:txBody>
            </p:sp>
            <p:sp>
              <p:nvSpPr>
                <p:cNvPr id="21740" name="Freeform 293"/>
                <p:cNvSpPr>
                  <a:spLocks/>
                </p:cNvSpPr>
                <p:nvPr/>
              </p:nvSpPr>
              <p:spPr bwMode="auto">
                <a:xfrm>
                  <a:off x="3046" y="2095"/>
                  <a:ext cx="697" cy="135"/>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6"/>
                        <a:pt x="0" y="168"/>
                      </a:cubicBezTo>
                      <a:lnTo>
                        <a:pt x="0" y="1174"/>
                      </a:lnTo>
                      <a:cubicBezTo>
                        <a:pt x="0" y="1267"/>
                        <a:pt x="75" y="1342"/>
                        <a:pt x="168" y="1342"/>
                      </a:cubicBezTo>
                      <a:lnTo>
                        <a:pt x="5641" y="1342"/>
                      </a:lnTo>
                      <a:cubicBezTo>
                        <a:pt x="5733" y="1342"/>
                        <a:pt x="5808" y="1267"/>
                        <a:pt x="5808" y="1174"/>
                      </a:cubicBezTo>
                      <a:lnTo>
                        <a:pt x="5808" y="168"/>
                      </a:lnTo>
                      <a:cubicBezTo>
                        <a:pt x="5808" y="76"/>
                        <a:pt x="5733" y="0"/>
                        <a:pt x="5641" y="0"/>
                      </a:cubicBezTo>
                      <a:lnTo>
                        <a:pt x="168" y="0"/>
                      </a:lnTo>
                      <a:close/>
                    </a:path>
                  </a:pathLst>
                </a:custGeom>
                <a:noFill/>
                <a:ln w="12700" cap="rnd">
                  <a:solidFill>
                    <a:srgbClr val="9BBB59"/>
                  </a:solidFill>
                  <a:miter lim="800000"/>
                  <a:headEnd/>
                  <a:tailEnd/>
                </a:ln>
              </p:spPr>
              <p:txBody>
                <a:bodyPr/>
                <a:lstStyle/>
                <a:p>
                  <a:endParaRPr lang="en-US"/>
                </a:p>
              </p:txBody>
            </p:sp>
          </p:grpSp>
          <p:sp>
            <p:nvSpPr>
              <p:cNvPr id="21718" name="Rectangle 295"/>
              <p:cNvSpPr>
                <a:spLocks noChangeArrowheads="1"/>
              </p:cNvSpPr>
              <p:nvPr/>
            </p:nvSpPr>
            <p:spPr bwMode="auto">
              <a:xfrm>
                <a:off x="3220" y="2131"/>
                <a:ext cx="273" cy="116"/>
              </a:xfrm>
              <a:prstGeom prst="rect">
                <a:avLst/>
              </a:prstGeom>
              <a:noFill/>
              <a:ln w="9525">
                <a:noFill/>
                <a:miter lim="800000"/>
                <a:headEnd/>
                <a:tailEnd/>
              </a:ln>
            </p:spPr>
            <p:txBody>
              <a:bodyPr wrap="none" lIns="0" tIns="0" rIns="0" bIns="0">
                <a:spAutoFit/>
              </a:bodyPr>
              <a:lstStyle/>
              <a:p>
                <a:r>
                  <a:rPr lang="en-US" sz="1200" b="1">
                    <a:solidFill>
                      <a:srgbClr val="000000"/>
                    </a:solidFill>
                  </a:rPr>
                  <a:t>(0,075</a:t>
                </a:r>
                <a:endParaRPr lang="en-US"/>
              </a:p>
            </p:txBody>
          </p:sp>
          <p:sp>
            <p:nvSpPr>
              <p:cNvPr id="21719" name="Rectangle 296"/>
              <p:cNvSpPr>
                <a:spLocks noChangeArrowheads="1"/>
              </p:cNvSpPr>
              <p:nvPr/>
            </p:nvSpPr>
            <p:spPr bwMode="auto">
              <a:xfrm>
                <a:off x="3535" y="2131"/>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59" name="Group 300"/>
              <p:cNvGrpSpPr>
                <a:grpSpLocks/>
              </p:cNvGrpSpPr>
              <p:nvPr/>
            </p:nvGrpSpPr>
            <p:grpSpPr bwMode="auto">
              <a:xfrm>
                <a:off x="3046" y="1933"/>
                <a:ext cx="705" cy="149"/>
                <a:chOff x="3046" y="1933"/>
                <a:chExt cx="705" cy="149"/>
              </a:xfrm>
            </p:grpSpPr>
            <p:sp>
              <p:nvSpPr>
                <p:cNvPr id="21735" name="Freeform 297"/>
                <p:cNvSpPr>
                  <a:spLocks/>
                </p:cNvSpPr>
                <p:nvPr/>
              </p:nvSpPr>
              <p:spPr bwMode="auto">
                <a:xfrm>
                  <a:off x="3054" y="1947"/>
                  <a:ext cx="697" cy="135"/>
                </a:xfrm>
                <a:custGeom>
                  <a:avLst/>
                  <a:gdLst>
                    <a:gd name="T0" fmla="*/ 0 w 5808"/>
                    <a:gd name="T1" fmla="*/ 0 h 1341"/>
                    <a:gd name="T2" fmla="*/ 0 w 5808"/>
                    <a:gd name="T3" fmla="*/ 0 h 1341"/>
                    <a:gd name="T4" fmla="*/ 0 w 5808"/>
                    <a:gd name="T5" fmla="*/ 0 h 1341"/>
                    <a:gd name="T6" fmla="*/ 0 w 5808"/>
                    <a:gd name="T7" fmla="*/ 0 h 1341"/>
                    <a:gd name="T8" fmla="*/ 0 w 5808"/>
                    <a:gd name="T9" fmla="*/ 0 h 1341"/>
                    <a:gd name="T10" fmla="*/ 0 w 5808"/>
                    <a:gd name="T11" fmla="*/ 0 h 1341"/>
                    <a:gd name="T12" fmla="*/ 0 w 5808"/>
                    <a:gd name="T13" fmla="*/ 0 h 1341"/>
                    <a:gd name="T14" fmla="*/ 0 w 5808"/>
                    <a:gd name="T15" fmla="*/ 0 h 1341"/>
                    <a:gd name="T16" fmla="*/ 0 w 5808"/>
                    <a:gd name="T17" fmla="*/ 0 h 13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1"/>
                    <a:gd name="T29" fmla="*/ 5808 w 5808"/>
                    <a:gd name="T30" fmla="*/ 1341 h 13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1">
                      <a:moveTo>
                        <a:pt x="168" y="0"/>
                      </a:moveTo>
                      <a:cubicBezTo>
                        <a:pt x="75" y="0"/>
                        <a:pt x="0" y="75"/>
                        <a:pt x="0" y="168"/>
                      </a:cubicBezTo>
                      <a:lnTo>
                        <a:pt x="0" y="1174"/>
                      </a:lnTo>
                      <a:cubicBezTo>
                        <a:pt x="0" y="1266"/>
                        <a:pt x="75" y="1341"/>
                        <a:pt x="168" y="1341"/>
                      </a:cubicBezTo>
                      <a:lnTo>
                        <a:pt x="5640" y="1341"/>
                      </a:lnTo>
                      <a:cubicBezTo>
                        <a:pt x="5733" y="1341"/>
                        <a:pt x="5808" y="1266"/>
                        <a:pt x="5808" y="1174"/>
                      </a:cubicBezTo>
                      <a:lnTo>
                        <a:pt x="5808" y="168"/>
                      </a:lnTo>
                      <a:cubicBezTo>
                        <a:pt x="5808" y="75"/>
                        <a:pt x="5733" y="0"/>
                        <a:pt x="5640" y="0"/>
                      </a:cubicBezTo>
                      <a:lnTo>
                        <a:pt x="168" y="0"/>
                      </a:lnTo>
                      <a:close/>
                    </a:path>
                  </a:pathLst>
                </a:custGeom>
                <a:solidFill>
                  <a:srgbClr val="4E6128"/>
                </a:solidFill>
                <a:ln w="0">
                  <a:solidFill>
                    <a:srgbClr val="000000"/>
                  </a:solidFill>
                  <a:round/>
                  <a:headEnd/>
                  <a:tailEnd/>
                </a:ln>
              </p:spPr>
              <p:txBody>
                <a:bodyPr/>
                <a:lstStyle/>
                <a:p>
                  <a:endParaRPr lang="en-US"/>
                </a:p>
              </p:txBody>
            </p:sp>
            <p:sp>
              <p:nvSpPr>
                <p:cNvPr id="21736" name="Freeform 298"/>
                <p:cNvSpPr>
                  <a:spLocks/>
                </p:cNvSpPr>
                <p:nvPr/>
              </p:nvSpPr>
              <p:spPr bwMode="auto">
                <a:xfrm>
                  <a:off x="3046" y="1933"/>
                  <a:ext cx="697" cy="136"/>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6"/>
                        <a:pt x="0" y="168"/>
                      </a:cubicBezTo>
                      <a:lnTo>
                        <a:pt x="0" y="1174"/>
                      </a:lnTo>
                      <a:cubicBezTo>
                        <a:pt x="0" y="1267"/>
                        <a:pt x="75" y="1342"/>
                        <a:pt x="168" y="1342"/>
                      </a:cubicBezTo>
                      <a:lnTo>
                        <a:pt x="5641" y="1342"/>
                      </a:lnTo>
                      <a:cubicBezTo>
                        <a:pt x="5733" y="1342"/>
                        <a:pt x="5808" y="1267"/>
                        <a:pt x="5808" y="1174"/>
                      </a:cubicBezTo>
                      <a:lnTo>
                        <a:pt x="5808" y="168"/>
                      </a:lnTo>
                      <a:cubicBezTo>
                        <a:pt x="5808" y="76"/>
                        <a:pt x="5733" y="0"/>
                        <a:pt x="5641" y="0"/>
                      </a:cubicBezTo>
                      <a:lnTo>
                        <a:pt x="168" y="0"/>
                      </a:lnTo>
                      <a:close/>
                    </a:path>
                  </a:pathLst>
                </a:custGeom>
                <a:solidFill>
                  <a:srgbClr val="CCFF99"/>
                </a:solidFill>
                <a:ln w="0">
                  <a:solidFill>
                    <a:srgbClr val="000000"/>
                  </a:solidFill>
                  <a:round/>
                  <a:headEnd/>
                  <a:tailEnd/>
                </a:ln>
              </p:spPr>
              <p:txBody>
                <a:bodyPr/>
                <a:lstStyle/>
                <a:p>
                  <a:endParaRPr lang="en-US"/>
                </a:p>
              </p:txBody>
            </p:sp>
            <p:sp>
              <p:nvSpPr>
                <p:cNvPr id="21737" name="Freeform 299"/>
                <p:cNvSpPr>
                  <a:spLocks/>
                </p:cNvSpPr>
                <p:nvPr/>
              </p:nvSpPr>
              <p:spPr bwMode="auto">
                <a:xfrm>
                  <a:off x="3046" y="1933"/>
                  <a:ext cx="697" cy="136"/>
                </a:xfrm>
                <a:custGeom>
                  <a:avLst/>
                  <a:gdLst>
                    <a:gd name="T0" fmla="*/ 0 w 5808"/>
                    <a:gd name="T1" fmla="*/ 0 h 1342"/>
                    <a:gd name="T2" fmla="*/ 0 w 5808"/>
                    <a:gd name="T3" fmla="*/ 0 h 1342"/>
                    <a:gd name="T4" fmla="*/ 0 w 5808"/>
                    <a:gd name="T5" fmla="*/ 0 h 1342"/>
                    <a:gd name="T6" fmla="*/ 0 w 5808"/>
                    <a:gd name="T7" fmla="*/ 0 h 1342"/>
                    <a:gd name="T8" fmla="*/ 0 w 5808"/>
                    <a:gd name="T9" fmla="*/ 0 h 1342"/>
                    <a:gd name="T10" fmla="*/ 0 w 5808"/>
                    <a:gd name="T11" fmla="*/ 0 h 1342"/>
                    <a:gd name="T12" fmla="*/ 0 w 5808"/>
                    <a:gd name="T13" fmla="*/ 0 h 1342"/>
                    <a:gd name="T14" fmla="*/ 0 w 5808"/>
                    <a:gd name="T15" fmla="*/ 0 h 1342"/>
                    <a:gd name="T16" fmla="*/ 0 w 5808"/>
                    <a:gd name="T17" fmla="*/ 0 h 13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42"/>
                    <a:gd name="T29" fmla="*/ 5808 w 5808"/>
                    <a:gd name="T30" fmla="*/ 1342 h 13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42">
                      <a:moveTo>
                        <a:pt x="168" y="0"/>
                      </a:moveTo>
                      <a:cubicBezTo>
                        <a:pt x="75" y="0"/>
                        <a:pt x="0" y="76"/>
                        <a:pt x="0" y="168"/>
                      </a:cubicBezTo>
                      <a:lnTo>
                        <a:pt x="0" y="1174"/>
                      </a:lnTo>
                      <a:cubicBezTo>
                        <a:pt x="0" y="1267"/>
                        <a:pt x="75" y="1342"/>
                        <a:pt x="168" y="1342"/>
                      </a:cubicBezTo>
                      <a:lnTo>
                        <a:pt x="5641" y="1342"/>
                      </a:lnTo>
                      <a:cubicBezTo>
                        <a:pt x="5733" y="1342"/>
                        <a:pt x="5808" y="1267"/>
                        <a:pt x="5808" y="1174"/>
                      </a:cubicBezTo>
                      <a:lnTo>
                        <a:pt x="5808" y="168"/>
                      </a:lnTo>
                      <a:cubicBezTo>
                        <a:pt x="5808" y="76"/>
                        <a:pt x="5733" y="0"/>
                        <a:pt x="5641" y="0"/>
                      </a:cubicBezTo>
                      <a:lnTo>
                        <a:pt x="168" y="0"/>
                      </a:lnTo>
                      <a:close/>
                    </a:path>
                  </a:pathLst>
                </a:custGeom>
                <a:noFill/>
                <a:ln w="12700" cap="rnd">
                  <a:solidFill>
                    <a:srgbClr val="9BBB59"/>
                  </a:solidFill>
                  <a:miter lim="800000"/>
                  <a:headEnd/>
                  <a:tailEnd/>
                </a:ln>
              </p:spPr>
              <p:txBody>
                <a:bodyPr/>
                <a:lstStyle/>
                <a:p>
                  <a:endParaRPr lang="en-US"/>
                </a:p>
              </p:txBody>
            </p:sp>
          </p:grpSp>
          <p:sp>
            <p:nvSpPr>
              <p:cNvPr id="21721" name="Rectangle 301"/>
              <p:cNvSpPr>
                <a:spLocks noChangeArrowheads="1"/>
              </p:cNvSpPr>
              <p:nvPr/>
            </p:nvSpPr>
            <p:spPr bwMode="auto">
              <a:xfrm>
                <a:off x="3220" y="1969"/>
                <a:ext cx="273" cy="116"/>
              </a:xfrm>
              <a:prstGeom prst="rect">
                <a:avLst/>
              </a:prstGeom>
              <a:noFill/>
              <a:ln w="9525">
                <a:noFill/>
                <a:miter lim="800000"/>
                <a:headEnd/>
                <a:tailEnd/>
              </a:ln>
            </p:spPr>
            <p:txBody>
              <a:bodyPr wrap="none" lIns="0" tIns="0" rIns="0" bIns="0">
                <a:spAutoFit/>
              </a:bodyPr>
              <a:lstStyle/>
              <a:p>
                <a:r>
                  <a:rPr lang="en-US" sz="1200" b="1">
                    <a:solidFill>
                      <a:srgbClr val="000000"/>
                    </a:solidFill>
                  </a:rPr>
                  <a:t>(0,075</a:t>
                </a:r>
                <a:endParaRPr lang="en-US"/>
              </a:p>
            </p:txBody>
          </p:sp>
          <p:sp>
            <p:nvSpPr>
              <p:cNvPr id="21722" name="Rectangle 302"/>
              <p:cNvSpPr>
                <a:spLocks noChangeArrowheads="1"/>
              </p:cNvSpPr>
              <p:nvPr/>
            </p:nvSpPr>
            <p:spPr bwMode="auto">
              <a:xfrm>
                <a:off x="3535" y="1969"/>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62" name="Group 306"/>
              <p:cNvGrpSpPr>
                <a:grpSpLocks/>
              </p:cNvGrpSpPr>
              <p:nvPr/>
            </p:nvGrpSpPr>
            <p:grpSpPr bwMode="auto">
              <a:xfrm>
                <a:off x="3046" y="1772"/>
                <a:ext cx="705" cy="148"/>
                <a:chOff x="3046" y="1772"/>
                <a:chExt cx="705" cy="148"/>
              </a:xfrm>
            </p:grpSpPr>
            <p:sp>
              <p:nvSpPr>
                <p:cNvPr id="21732" name="Freeform 303"/>
                <p:cNvSpPr>
                  <a:spLocks/>
                </p:cNvSpPr>
                <p:nvPr/>
              </p:nvSpPr>
              <p:spPr bwMode="auto">
                <a:xfrm>
                  <a:off x="3054" y="1785"/>
                  <a:ext cx="697" cy="135"/>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4"/>
                        <a:pt x="0" y="166"/>
                      </a:cubicBezTo>
                      <a:lnTo>
                        <a:pt x="0" y="1166"/>
                      </a:lnTo>
                      <a:cubicBezTo>
                        <a:pt x="0" y="1259"/>
                        <a:pt x="74" y="1333"/>
                        <a:pt x="166" y="1333"/>
                      </a:cubicBezTo>
                      <a:lnTo>
                        <a:pt x="5641" y="1333"/>
                      </a:lnTo>
                      <a:cubicBezTo>
                        <a:pt x="5734" y="1333"/>
                        <a:pt x="5808" y="1259"/>
                        <a:pt x="5808" y="1166"/>
                      </a:cubicBezTo>
                      <a:lnTo>
                        <a:pt x="5808" y="166"/>
                      </a:lnTo>
                      <a:cubicBezTo>
                        <a:pt x="5808" y="74"/>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33" name="Freeform 304"/>
                <p:cNvSpPr>
                  <a:spLocks/>
                </p:cNvSpPr>
                <p:nvPr/>
              </p:nvSpPr>
              <p:spPr bwMode="auto">
                <a:xfrm>
                  <a:off x="3046" y="1772"/>
                  <a:ext cx="697" cy="134"/>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34" name="Freeform 305"/>
                <p:cNvSpPr>
                  <a:spLocks/>
                </p:cNvSpPr>
                <p:nvPr/>
              </p:nvSpPr>
              <p:spPr bwMode="auto">
                <a:xfrm>
                  <a:off x="3046" y="1772"/>
                  <a:ext cx="697" cy="134"/>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724" name="Rectangle 307"/>
              <p:cNvSpPr>
                <a:spLocks noChangeArrowheads="1"/>
              </p:cNvSpPr>
              <p:nvPr/>
            </p:nvSpPr>
            <p:spPr bwMode="auto">
              <a:xfrm>
                <a:off x="3220" y="1807"/>
                <a:ext cx="222" cy="291"/>
              </a:xfrm>
              <a:prstGeom prst="rect">
                <a:avLst/>
              </a:prstGeom>
              <a:noFill/>
              <a:ln w="9525">
                <a:noFill/>
                <a:miter lim="800000"/>
                <a:headEnd/>
                <a:tailEnd/>
              </a:ln>
            </p:spPr>
            <p:txBody>
              <a:bodyPr wrap="none" lIns="0" tIns="0" rIns="0" bIns="0">
                <a:spAutoFit/>
              </a:bodyPr>
              <a:lstStyle/>
              <a:p>
                <a:r>
                  <a:rPr lang="en-US" sz="1200" b="1">
                    <a:solidFill>
                      <a:srgbClr val="000000"/>
                    </a:solidFill>
                  </a:rPr>
                  <a:t>(0,06</a:t>
                </a:r>
              </a:p>
              <a:p>
                <a:endParaRPr lang="en-US"/>
              </a:p>
            </p:txBody>
          </p:sp>
          <p:sp>
            <p:nvSpPr>
              <p:cNvPr id="21725" name="Rectangle 308"/>
              <p:cNvSpPr>
                <a:spLocks noChangeArrowheads="1"/>
              </p:cNvSpPr>
              <p:nvPr/>
            </p:nvSpPr>
            <p:spPr bwMode="auto">
              <a:xfrm>
                <a:off x="3535" y="1807"/>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nvGrpSpPr>
              <p:cNvPr id="21567" name="Group 312"/>
              <p:cNvGrpSpPr>
                <a:grpSpLocks/>
              </p:cNvGrpSpPr>
              <p:nvPr/>
            </p:nvGrpSpPr>
            <p:grpSpPr bwMode="auto">
              <a:xfrm>
                <a:off x="3046" y="2746"/>
                <a:ext cx="705" cy="148"/>
                <a:chOff x="3046" y="2746"/>
                <a:chExt cx="705" cy="148"/>
              </a:xfrm>
            </p:grpSpPr>
            <p:sp>
              <p:nvSpPr>
                <p:cNvPr id="21729" name="Freeform 309"/>
                <p:cNvSpPr>
                  <a:spLocks/>
                </p:cNvSpPr>
                <p:nvPr/>
              </p:nvSpPr>
              <p:spPr bwMode="auto">
                <a:xfrm>
                  <a:off x="3054" y="2760"/>
                  <a:ext cx="697" cy="134"/>
                </a:xfrm>
                <a:custGeom>
                  <a:avLst/>
                  <a:gdLst>
                    <a:gd name="T0" fmla="*/ 0 w 5808"/>
                    <a:gd name="T1" fmla="*/ 0 h 1333"/>
                    <a:gd name="T2" fmla="*/ 0 w 5808"/>
                    <a:gd name="T3" fmla="*/ 0 h 1333"/>
                    <a:gd name="T4" fmla="*/ 0 w 5808"/>
                    <a:gd name="T5" fmla="*/ 0 h 1333"/>
                    <a:gd name="T6" fmla="*/ 0 w 5808"/>
                    <a:gd name="T7" fmla="*/ 0 h 1333"/>
                    <a:gd name="T8" fmla="*/ 0 w 5808"/>
                    <a:gd name="T9" fmla="*/ 0 h 1333"/>
                    <a:gd name="T10" fmla="*/ 0 w 5808"/>
                    <a:gd name="T11" fmla="*/ 0 h 1333"/>
                    <a:gd name="T12" fmla="*/ 0 w 5808"/>
                    <a:gd name="T13" fmla="*/ 0 h 1333"/>
                    <a:gd name="T14" fmla="*/ 0 w 5808"/>
                    <a:gd name="T15" fmla="*/ 0 h 1333"/>
                    <a:gd name="T16" fmla="*/ 0 w 5808"/>
                    <a:gd name="T17" fmla="*/ 0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3"/>
                    <a:gd name="T29" fmla="*/ 5808 w 5808"/>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3">
                      <a:moveTo>
                        <a:pt x="166" y="0"/>
                      </a:moveTo>
                      <a:cubicBezTo>
                        <a:pt x="74" y="0"/>
                        <a:pt x="0" y="74"/>
                        <a:pt x="0" y="166"/>
                      </a:cubicBezTo>
                      <a:lnTo>
                        <a:pt x="0" y="1166"/>
                      </a:lnTo>
                      <a:cubicBezTo>
                        <a:pt x="0" y="1259"/>
                        <a:pt x="74" y="1333"/>
                        <a:pt x="166" y="1333"/>
                      </a:cubicBezTo>
                      <a:lnTo>
                        <a:pt x="5641" y="1333"/>
                      </a:lnTo>
                      <a:cubicBezTo>
                        <a:pt x="5734" y="1333"/>
                        <a:pt x="5808" y="1259"/>
                        <a:pt x="5808" y="1166"/>
                      </a:cubicBezTo>
                      <a:lnTo>
                        <a:pt x="5808" y="166"/>
                      </a:lnTo>
                      <a:cubicBezTo>
                        <a:pt x="5808" y="74"/>
                        <a:pt x="5734" y="0"/>
                        <a:pt x="5641" y="0"/>
                      </a:cubicBezTo>
                      <a:lnTo>
                        <a:pt x="166" y="0"/>
                      </a:lnTo>
                      <a:close/>
                    </a:path>
                  </a:pathLst>
                </a:custGeom>
                <a:solidFill>
                  <a:srgbClr val="4E6128"/>
                </a:solidFill>
                <a:ln w="0">
                  <a:solidFill>
                    <a:srgbClr val="000000"/>
                  </a:solidFill>
                  <a:round/>
                  <a:headEnd/>
                  <a:tailEnd/>
                </a:ln>
              </p:spPr>
              <p:txBody>
                <a:bodyPr/>
                <a:lstStyle/>
                <a:p>
                  <a:endParaRPr lang="en-US"/>
                </a:p>
              </p:txBody>
            </p:sp>
            <p:sp>
              <p:nvSpPr>
                <p:cNvPr id="21730" name="Freeform 310"/>
                <p:cNvSpPr>
                  <a:spLocks/>
                </p:cNvSpPr>
                <p:nvPr/>
              </p:nvSpPr>
              <p:spPr bwMode="auto">
                <a:xfrm>
                  <a:off x="3046" y="2746"/>
                  <a:ext cx="697" cy="135"/>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solidFill>
                  <a:srgbClr val="CCFF99"/>
                </a:solidFill>
                <a:ln w="0">
                  <a:solidFill>
                    <a:srgbClr val="000000"/>
                  </a:solidFill>
                  <a:round/>
                  <a:headEnd/>
                  <a:tailEnd/>
                </a:ln>
              </p:spPr>
              <p:txBody>
                <a:bodyPr/>
                <a:lstStyle/>
                <a:p>
                  <a:endParaRPr lang="en-US"/>
                </a:p>
              </p:txBody>
            </p:sp>
            <p:sp>
              <p:nvSpPr>
                <p:cNvPr id="21731" name="Freeform 311"/>
                <p:cNvSpPr>
                  <a:spLocks/>
                </p:cNvSpPr>
                <p:nvPr/>
              </p:nvSpPr>
              <p:spPr bwMode="auto">
                <a:xfrm>
                  <a:off x="3046" y="2746"/>
                  <a:ext cx="697" cy="135"/>
                </a:xfrm>
                <a:custGeom>
                  <a:avLst/>
                  <a:gdLst>
                    <a:gd name="T0" fmla="*/ 0 w 5808"/>
                    <a:gd name="T1" fmla="*/ 0 h 1334"/>
                    <a:gd name="T2" fmla="*/ 0 w 5808"/>
                    <a:gd name="T3" fmla="*/ 0 h 1334"/>
                    <a:gd name="T4" fmla="*/ 0 w 5808"/>
                    <a:gd name="T5" fmla="*/ 0 h 1334"/>
                    <a:gd name="T6" fmla="*/ 0 w 5808"/>
                    <a:gd name="T7" fmla="*/ 0 h 1334"/>
                    <a:gd name="T8" fmla="*/ 0 w 5808"/>
                    <a:gd name="T9" fmla="*/ 0 h 1334"/>
                    <a:gd name="T10" fmla="*/ 0 w 5808"/>
                    <a:gd name="T11" fmla="*/ 0 h 1334"/>
                    <a:gd name="T12" fmla="*/ 0 w 5808"/>
                    <a:gd name="T13" fmla="*/ 0 h 1334"/>
                    <a:gd name="T14" fmla="*/ 0 w 5808"/>
                    <a:gd name="T15" fmla="*/ 0 h 1334"/>
                    <a:gd name="T16" fmla="*/ 0 w 5808"/>
                    <a:gd name="T17" fmla="*/ 0 h 1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8"/>
                    <a:gd name="T28" fmla="*/ 0 h 1334"/>
                    <a:gd name="T29" fmla="*/ 5808 w 5808"/>
                    <a:gd name="T30" fmla="*/ 1334 h 13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8" h="1334">
                      <a:moveTo>
                        <a:pt x="167" y="0"/>
                      </a:moveTo>
                      <a:cubicBezTo>
                        <a:pt x="75" y="0"/>
                        <a:pt x="0" y="75"/>
                        <a:pt x="0" y="167"/>
                      </a:cubicBezTo>
                      <a:lnTo>
                        <a:pt x="0" y="1167"/>
                      </a:lnTo>
                      <a:cubicBezTo>
                        <a:pt x="0" y="1259"/>
                        <a:pt x="75" y="1334"/>
                        <a:pt x="167" y="1334"/>
                      </a:cubicBezTo>
                      <a:lnTo>
                        <a:pt x="5642" y="1334"/>
                      </a:lnTo>
                      <a:cubicBezTo>
                        <a:pt x="5734" y="1334"/>
                        <a:pt x="5808" y="1259"/>
                        <a:pt x="5808" y="1167"/>
                      </a:cubicBezTo>
                      <a:lnTo>
                        <a:pt x="5808" y="167"/>
                      </a:lnTo>
                      <a:cubicBezTo>
                        <a:pt x="5808" y="75"/>
                        <a:pt x="5734" y="0"/>
                        <a:pt x="5642" y="0"/>
                      </a:cubicBezTo>
                      <a:lnTo>
                        <a:pt x="167" y="0"/>
                      </a:lnTo>
                      <a:close/>
                    </a:path>
                  </a:pathLst>
                </a:custGeom>
                <a:noFill/>
                <a:ln w="12700" cap="rnd">
                  <a:solidFill>
                    <a:srgbClr val="9BBB59"/>
                  </a:solidFill>
                  <a:miter lim="800000"/>
                  <a:headEnd/>
                  <a:tailEnd/>
                </a:ln>
              </p:spPr>
              <p:txBody>
                <a:bodyPr/>
                <a:lstStyle/>
                <a:p>
                  <a:endParaRPr lang="en-US"/>
                </a:p>
              </p:txBody>
            </p:sp>
          </p:grpSp>
          <p:sp>
            <p:nvSpPr>
              <p:cNvPr id="21727" name="Rectangle 313"/>
              <p:cNvSpPr>
                <a:spLocks noChangeArrowheads="1"/>
              </p:cNvSpPr>
              <p:nvPr/>
            </p:nvSpPr>
            <p:spPr bwMode="auto">
              <a:xfrm>
                <a:off x="3220" y="2782"/>
                <a:ext cx="273" cy="291"/>
              </a:xfrm>
              <a:prstGeom prst="rect">
                <a:avLst/>
              </a:prstGeom>
              <a:noFill/>
              <a:ln w="9525">
                <a:noFill/>
                <a:miter lim="800000"/>
                <a:headEnd/>
                <a:tailEnd/>
              </a:ln>
            </p:spPr>
            <p:txBody>
              <a:bodyPr wrap="none" lIns="0" tIns="0" rIns="0" bIns="0">
                <a:spAutoFit/>
              </a:bodyPr>
              <a:lstStyle/>
              <a:p>
                <a:r>
                  <a:rPr lang="en-US" sz="1200" b="1">
                    <a:solidFill>
                      <a:srgbClr val="000000"/>
                    </a:solidFill>
                  </a:rPr>
                  <a:t>(0,075</a:t>
                </a:r>
              </a:p>
              <a:p>
                <a:endParaRPr lang="en-US"/>
              </a:p>
            </p:txBody>
          </p:sp>
          <p:sp>
            <p:nvSpPr>
              <p:cNvPr id="21728" name="Rectangle 314"/>
              <p:cNvSpPr>
                <a:spLocks noChangeArrowheads="1"/>
              </p:cNvSpPr>
              <p:nvPr/>
            </p:nvSpPr>
            <p:spPr bwMode="auto">
              <a:xfrm>
                <a:off x="3535" y="2782"/>
                <a:ext cx="28" cy="116"/>
              </a:xfrm>
              <a:prstGeom prst="rect">
                <a:avLst/>
              </a:prstGeom>
              <a:noFill/>
              <a:ln w="9525">
                <a:noFill/>
                <a:miter lim="800000"/>
                <a:headEnd/>
                <a:tailEnd/>
              </a:ln>
            </p:spPr>
            <p:txBody>
              <a:bodyPr wrap="none" lIns="0" tIns="0" rIns="0" bIns="0">
                <a:spAutoFit/>
              </a:bodyPr>
              <a:lstStyle/>
              <a:p>
                <a:r>
                  <a:rPr lang="en-US" sz="1200" b="1">
                    <a:solidFill>
                      <a:srgbClr val="000000"/>
                    </a:solidFill>
                  </a:rPr>
                  <a:t>)</a:t>
                </a:r>
                <a:endParaRPr lang="en-US"/>
              </a:p>
            </p:txBody>
          </p:sp>
        </p:grpSp>
        <p:sp>
          <p:nvSpPr>
            <p:cNvPr id="21649" name="Line 316"/>
            <p:cNvSpPr>
              <a:spLocks noChangeShapeType="1"/>
            </p:cNvSpPr>
            <p:nvPr/>
          </p:nvSpPr>
          <p:spPr bwMode="auto">
            <a:xfrm flipV="1">
              <a:off x="2927" y="881"/>
              <a:ext cx="1" cy="1919"/>
            </a:xfrm>
            <a:prstGeom prst="line">
              <a:avLst/>
            </a:prstGeom>
            <a:noFill/>
            <a:ln w="57150">
              <a:solidFill>
                <a:srgbClr val="000000"/>
              </a:solidFill>
              <a:round/>
              <a:headEnd/>
              <a:tailEnd/>
            </a:ln>
          </p:spPr>
          <p:txBody>
            <a:bodyPr/>
            <a:lstStyle/>
            <a:p>
              <a:endParaRPr lang="en-US"/>
            </a:p>
          </p:txBody>
        </p:sp>
        <p:sp>
          <p:nvSpPr>
            <p:cNvPr id="21650" name="Line 317"/>
            <p:cNvSpPr>
              <a:spLocks noChangeShapeType="1"/>
            </p:cNvSpPr>
            <p:nvPr/>
          </p:nvSpPr>
          <p:spPr bwMode="auto">
            <a:xfrm flipH="1">
              <a:off x="2934" y="2800"/>
              <a:ext cx="91" cy="1"/>
            </a:xfrm>
            <a:prstGeom prst="line">
              <a:avLst/>
            </a:prstGeom>
            <a:noFill/>
            <a:ln w="57150">
              <a:solidFill>
                <a:srgbClr val="000000"/>
              </a:solidFill>
              <a:round/>
              <a:headEnd/>
              <a:tailEnd/>
            </a:ln>
          </p:spPr>
          <p:txBody>
            <a:bodyPr/>
            <a:lstStyle/>
            <a:p>
              <a:endParaRPr lang="en-US"/>
            </a:p>
          </p:txBody>
        </p:sp>
        <p:sp>
          <p:nvSpPr>
            <p:cNvPr id="21651" name="Line 318"/>
            <p:cNvSpPr>
              <a:spLocks noChangeShapeType="1"/>
            </p:cNvSpPr>
            <p:nvPr/>
          </p:nvSpPr>
          <p:spPr bwMode="auto">
            <a:xfrm flipH="1">
              <a:off x="2950" y="2652"/>
              <a:ext cx="91" cy="1"/>
            </a:xfrm>
            <a:prstGeom prst="line">
              <a:avLst/>
            </a:prstGeom>
            <a:noFill/>
            <a:ln w="57150">
              <a:solidFill>
                <a:srgbClr val="000000"/>
              </a:solidFill>
              <a:round/>
              <a:headEnd/>
              <a:tailEnd/>
            </a:ln>
          </p:spPr>
          <p:txBody>
            <a:bodyPr/>
            <a:lstStyle/>
            <a:p>
              <a:endParaRPr lang="en-US"/>
            </a:p>
          </p:txBody>
        </p:sp>
        <p:sp>
          <p:nvSpPr>
            <p:cNvPr id="21652" name="Line 319"/>
            <p:cNvSpPr>
              <a:spLocks noChangeShapeType="1"/>
            </p:cNvSpPr>
            <p:nvPr/>
          </p:nvSpPr>
          <p:spPr bwMode="auto">
            <a:xfrm flipH="1">
              <a:off x="2950" y="2490"/>
              <a:ext cx="91" cy="1"/>
            </a:xfrm>
            <a:prstGeom prst="line">
              <a:avLst/>
            </a:prstGeom>
            <a:noFill/>
            <a:ln w="57150">
              <a:solidFill>
                <a:srgbClr val="000000"/>
              </a:solidFill>
              <a:round/>
              <a:headEnd/>
              <a:tailEnd/>
            </a:ln>
          </p:spPr>
          <p:txBody>
            <a:bodyPr/>
            <a:lstStyle/>
            <a:p>
              <a:endParaRPr lang="en-US"/>
            </a:p>
          </p:txBody>
        </p:sp>
        <p:sp>
          <p:nvSpPr>
            <p:cNvPr id="21653" name="Line 320"/>
            <p:cNvSpPr>
              <a:spLocks noChangeShapeType="1"/>
            </p:cNvSpPr>
            <p:nvPr/>
          </p:nvSpPr>
          <p:spPr bwMode="auto">
            <a:xfrm flipH="1">
              <a:off x="2942" y="2321"/>
              <a:ext cx="91" cy="1"/>
            </a:xfrm>
            <a:prstGeom prst="line">
              <a:avLst/>
            </a:prstGeom>
            <a:noFill/>
            <a:ln w="57150">
              <a:solidFill>
                <a:srgbClr val="000000"/>
              </a:solidFill>
              <a:round/>
              <a:headEnd/>
              <a:tailEnd/>
            </a:ln>
          </p:spPr>
          <p:txBody>
            <a:bodyPr/>
            <a:lstStyle/>
            <a:p>
              <a:endParaRPr lang="en-US"/>
            </a:p>
          </p:txBody>
        </p:sp>
        <p:sp>
          <p:nvSpPr>
            <p:cNvPr id="21654" name="Line 321"/>
            <p:cNvSpPr>
              <a:spLocks noChangeShapeType="1"/>
            </p:cNvSpPr>
            <p:nvPr/>
          </p:nvSpPr>
          <p:spPr bwMode="auto">
            <a:xfrm flipH="1">
              <a:off x="2950" y="2169"/>
              <a:ext cx="91" cy="1"/>
            </a:xfrm>
            <a:prstGeom prst="line">
              <a:avLst/>
            </a:prstGeom>
            <a:noFill/>
            <a:ln w="57150">
              <a:solidFill>
                <a:srgbClr val="000000"/>
              </a:solidFill>
              <a:round/>
              <a:headEnd/>
              <a:tailEnd/>
            </a:ln>
          </p:spPr>
          <p:txBody>
            <a:bodyPr/>
            <a:lstStyle/>
            <a:p>
              <a:endParaRPr lang="en-US"/>
            </a:p>
          </p:txBody>
        </p:sp>
        <p:sp>
          <p:nvSpPr>
            <p:cNvPr id="21655" name="Line 322"/>
            <p:cNvSpPr>
              <a:spLocks noChangeShapeType="1"/>
            </p:cNvSpPr>
            <p:nvPr/>
          </p:nvSpPr>
          <p:spPr bwMode="auto">
            <a:xfrm flipH="1">
              <a:off x="2950" y="2004"/>
              <a:ext cx="91" cy="1"/>
            </a:xfrm>
            <a:prstGeom prst="line">
              <a:avLst/>
            </a:prstGeom>
            <a:noFill/>
            <a:ln w="57150">
              <a:solidFill>
                <a:srgbClr val="000000"/>
              </a:solidFill>
              <a:round/>
              <a:headEnd/>
              <a:tailEnd/>
            </a:ln>
          </p:spPr>
          <p:txBody>
            <a:bodyPr/>
            <a:lstStyle/>
            <a:p>
              <a:endParaRPr lang="en-US"/>
            </a:p>
          </p:txBody>
        </p:sp>
        <p:sp>
          <p:nvSpPr>
            <p:cNvPr id="21656" name="Line 323"/>
            <p:cNvSpPr>
              <a:spLocks noChangeShapeType="1"/>
            </p:cNvSpPr>
            <p:nvPr/>
          </p:nvSpPr>
          <p:spPr bwMode="auto">
            <a:xfrm flipH="1">
              <a:off x="2950" y="1853"/>
              <a:ext cx="91" cy="1"/>
            </a:xfrm>
            <a:prstGeom prst="line">
              <a:avLst/>
            </a:prstGeom>
            <a:noFill/>
            <a:ln w="57150">
              <a:solidFill>
                <a:srgbClr val="000000"/>
              </a:solidFill>
              <a:round/>
              <a:headEnd/>
              <a:tailEnd/>
            </a:ln>
          </p:spPr>
          <p:txBody>
            <a:bodyPr/>
            <a:lstStyle/>
            <a:p>
              <a:endParaRPr lang="en-US"/>
            </a:p>
          </p:txBody>
        </p:sp>
        <p:sp>
          <p:nvSpPr>
            <p:cNvPr id="21657" name="Line 324"/>
            <p:cNvSpPr>
              <a:spLocks noChangeShapeType="1"/>
            </p:cNvSpPr>
            <p:nvPr/>
          </p:nvSpPr>
          <p:spPr bwMode="auto">
            <a:xfrm flipH="1">
              <a:off x="2950" y="1688"/>
              <a:ext cx="91" cy="1"/>
            </a:xfrm>
            <a:prstGeom prst="line">
              <a:avLst/>
            </a:prstGeom>
            <a:noFill/>
            <a:ln w="57150">
              <a:solidFill>
                <a:srgbClr val="000000"/>
              </a:solidFill>
              <a:round/>
              <a:headEnd/>
              <a:tailEnd/>
            </a:ln>
          </p:spPr>
          <p:txBody>
            <a:bodyPr/>
            <a:lstStyle/>
            <a:p>
              <a:endParaRPr lang="en-US"/>
            </a:p>
          </p:txBody>
        </p:sp>
        <p:sp>
          <p:nvSpPr>
            <p:cNvPr id="21658" name="Line 325"/>
            <p:cNvSpPr>
              <a:spLocks noChangeShapeType="1"/>
            </p:cNvSpPr>
            <p:nvPr/>
          </p:nvSpPr>
          <p:spPr bwMode="auto">
            <a:xfrm flipH="1">
              <a:off x="2950" y="1535"/>
              <a:ext cx="91" cy="1"/>
            </a:xfrm>
            <a:prstGeom prst="line">
              <a:avLst/>
            </a:prstGeom>
            <a:noFill/>
            <a:ln w="57150">
              <a:solidFill>
                <a:srgbClr val="000000"/>
              </a:solidFill>
              <a:round/>
              <a:headEnd/>
              <a:tailEnd/>
            </a:ln>
          </p:spPr>
          <p:txBody>
            <a:bodyPr/>
            <a:lstStyle/>
            <a:p>
              <a:endParaRPr lang="en-US"/>
            </a:p>
          </p:txBody>
        </p:sp>
        <p:sp>
          <p:nvSpPr>
            <p:cNvPr id="21659" name="Line 326"/>
            <p:cNvSpPr>
              <a:spLocks noChangeShapeType="1"/>
            </p:cNvSpPr>
            <p:nvPr/>
          </p:nvSpPr>
          <p:spPr bwMode="auto">
            <a:xfrm flipH="1">
              <a:off x="2950" y="1359"/>
              <a:ext cx="91" cy="1"/>
            </a:xfrm>
            <a:prstGeom prst="line">
              <a:avLst/>
            </a:prstGeom>
            <a:noFill/>
            <a:ln w="57150">
              <a:solidFill>
                <a:srgbClr val="000000"/>
              </a:solidFill>
              <a:round/>
              <a:headEnd/>
              <a:tailEnd/>
            </a:ln>
          </p:spPr>
          <p:txBody>
            <a:bodyPr/>
            <a:lstStyle/>
            <a:p>
              <a:endParaRPr lang="en-US"/>
            </a:p>
          </p:txBody>
        </p:sp>
        <p:sp>
          <p:nvSpPr>
            <p:cNvPr id="21660" name="Line 327"/>
            <p:cNvSpPr>
              <a:spLocks noChangeShapeType="1"/>
            </p:cNvSpPr>
            <p:nvPr/>
          </p:nvSpPr>
          <p:spPr bwMode="auto">
            <a:xfrm flipH="1">
              <a:off x="2950" y="1204"/>
              <a:ext cx="91" cy="1"/>
            </a:xfrm>
            <a:prstGeom prst="line">
              <a:avLst/>
            </a:prstGeom>
            <a:noFill/>
            <a:ln w="57150">
              <a:solidFill>
                <a:srgbClr val="000000"/>
              </a:solidFill>
              <a:round/>
              <a:headEnd/>
              <a:tailEnd/>
            </a:ln>
          </p:spPr>
          <p:txBody>
            <a:bodyPr/>
            <a:lstStyle/>
            <a:p>
              <a:endParaRPr lang="en-US"/>
            </a:p>
          </p:txBody>
        </p:sp>
        <p:sp>
          <p:nvSpPr>
            <p:cNvPr id="21661" name="Line 328"/>
            <p:cNvSpPr>
              <a:spLocks noChangeShapeType="1"/>
            </p:cNvSpPr>
            <p:nvPr/>
          </p:nvSpPr>
          <p:spPr bwMode="auto">
            <a:xfrm flipH="1">
              <a:off x="2639" y="1049"/>
              <a:ext cx="432" cy="1"/>
            </a:xfrm>
            <a:prstGeom prst="line">
              <a:avLst/>
            </a:prstGeom>
            <a:noFill/>
            <a:ln w="57150">
              <a:solidFill>
                <a:srgbClr val="000000"/>
              </a:solidFill>
              <a:round/>
              <a:headEnd/>
              <a:tailEnd/>
            </a:ln>
          </p:spPr>
          <p:txBody>
            <a:bodyPr/>
            <a:lstStyle/>
            <a:p>
              <a:endParaRPr lang="en-US"/>
            </a:p>
          </p:txBody>
        </p:sp>
        <p:sp>
          <p:nvSpPr>
            <p:cNvPr id="21662" name="Line 329"/>
            <p:cNvSpPr>
              <a:spLocks noChangeShapeType="1"/>
            </p:cNvSpPr>
            <p:nvPr/>
          </p:nvSpPr>
          <p:spPr bwMode="auto">
            <a:xfrm flipH="1">
              <a:off x="2950" y="895"/>
              <a:ext cx="91" cy="1"/>
            </a:xfrm>
            <a:prstGeom prst="line">
              <a:avLst/>
            </a:prstGeom>
            <a:noFill/>
            <a:ln w="57150">
              <a:solidFill>
                <a:srgbClr val="000000"/>
              </a:solidFill>
              <a:round/>
              <a:headEnd/>
              <a:tailEnd/>
            </a:ln>
          </p:spPr>
          <p:txBody>
            <a:bodyPr/>
            <a:lstStyle/>
            <a:p>
              <a:endParaRPr lang="en-US"/>
            </a:p>
          </p:txBody>
        </p:sp>
        <p:grpSp>
          <p:nvGrpSpPr>
            <p:cNvPr id="21572" name="Group 333"/>
            <p:cNvGrpSpPr>
              <a:grpSpLocks/>
            </p:cNvGrpSpPr>
            <p:nvPr/>
          </p:nvGrpSpPr>
          <p:grpSpPr bwMode="auto">
            <a:xfrm>
              <a:off x="106" y="3955"/>
              <a:ext cx="1064" cy="249"/>
              <a:chOff x="106" y="3955"/>
              <a:chExt cx="1064" cy="249"/>
            </a:xfrm>
          </p:grpSpPr>
          <p:sp>
            <p:nvSpPr>
              <p:cNvPr id="21687" name="Rectangle 330"/>
              <p:cNvSpPr>
                <a:spLocks noChangeArrowheads="1"/>
              </p:cNvSpPr>
              <p:nvPr/>
            </p:nvSpPr>
            <p:spPr bwMode="auto">
              <a:xfrm>
                <a:off x="106" y="3955"/>
                <a:ext cx="278" cy="87"/>
              </a:xfrm>
              <a:prstGeom prst="rect">
                <a:avLst/>
              </a:prstGeom>
              <a:noFill/>
              <a:ln w="9525">
                <a:noFill/>
                <a:miter lim="800000"/>
                <a:headEnd/>
                <a:tailEnd/>
              </a:ln>
            </p:spPr>
            <p:txBody>
              <a:bodyPr wrap="none" lIns="0" tIns="0" rIns="0" bIns="0">
                <a:spAutoFit/>
              </a:bodyPr>
              <a:lstStyle/>
              <a:p>
                <a:r>
                  <a:rPr lang="en-US" sz="900" b="1">
                    <a:solidFill>
                      <a:srgbClr val="000000"/>
                    </a:solidFill>
                  </a:rPr>
                  <a:t>Catatan :</a:t>
                </a:r>
                <a:endParaRPr lang="en-US"/>
              </a:p>
            </p:txBody>
          </p:sp>
          <p:sp>
            <p:nvSpPr>
              <p:cNvPr id="21688" name="Rectangle 331"/>
              <p:cNvSpPr>
                <a:spLocks noChangeArrowheads="1"/>
              </p:cNvSpPr>
              <p:nvPr/>
            </p:nvSpPr>
            <p:spPr bwMode="auto">
              <a:xfrm>
                <a:off x="106" y="4036"/>
                <a:ext cx="1064" cy="87"/>
              </a:xfrm>
              <a:prstGeom prst="rect">
                <a:avLst/>
              </a:prstGeom>
              <a:noFill/>
              <a:ln w="9525">
                <a:noFill/>
                <a:miter lim="800000"/>
                <a:headEnd/>
                <a:tailEnd/>
              </a:ln>
            </p:spPr>
            <p:txBody>
              <a:bodyPr wrap="none" lIns="0" tIns="0" rIns="0" bIns="0">
                <a:spAutoFit/>
              </a:bodyPr>
              <a:lstStyle/>
              <a:p>
                <a:r>
                  <a:rPr lang="en-US" sz="900" b="1">
                    <a:solidFill>
                      <a:srgbClr val="000000"/>
                    </a:solidFill>
                  </a:rPr>
                  <a:t>IKM = Indeks  Kelengkapan Materi</a:t>
                </a:r>
                <a:endParaRPr lang="en-US"/>
              </a:p>
            </p:txBody>
          </p:sp>
          <p:sp>
            <p:nvSpPr>
              <p:cNvPr id="21689" name="Rectangle 332"/>
              <p:cNvSpPr>
                <a:spLocks noChangeArrowheads="1"/>
              </p:cNvSpPr>
              <p:nvPr/>
            </p:nvSpPr>
            <p:spPr bwMode="auto">
              <a:xfrm>
                <a:off x="106" y="4117"/>
                <a:ext cx="899" cy="87"/>
              </a:xfrm>
              <a:prstGeom prst="rect">
                <a:avLst/>
              </a:prstGeom>
              <a:noFill/>
              <a:ln w="9525">
                <a:noFill/>
                <a:miter lim="800000"/>
                <a:headEnd/>
                <a:tailEnd/>
              </a:ln>
            </p:spPr>
            <p:txBody>
              <a:bodyPr wrap="none" lIns="0" tIns="0" rIns="0" bIns="0">
                <a:spAutoFit/>
              </a:bodyPr>
              <a:lstStyle/>
              <a:p>
                <a:r>
                  <a:rPr lang="en-US" sz="900" b="1">
                    <a:solidFill>
                      <a:srgbClr val="000000"/>
                    </a:solidFill>
                  </a:rPr>
                  <a:t>ICK = Indeks Capaian Kinerja</a:t>
                </a:r>
                <a:endParaRPr lang="en-US"/>
              </a:p>
            </p:txBody>
          </p:sp>
        </p:grpSp>
        <p:grpSp>
          <p:nvGrpSpPr>
            <p:cNvPr id="21585" name="Group 337"/>
            <p:cNvGrpSpPr>
              <a:grpSpLocks/>
            </p:cNvGrpSpPr>
            <p:nvPr/>
          </p:nvGrpSpPr>
          <p:grpSpPr bwMode="auto">
            <a:xfrm>
              <a:off x="4875" y="1203"/>
              <a:ext cx="734" cy="197"/>
              <a:chOff x="4875" y="1203"/>
              <a:chExt cx="734" cy="197"/>
            </a:xfrm>
          </p:grpSpPr>
          <p:sp>
            <p:nvSpPr>
              <p:cNvPr id="21684" name="Freeform 334"/>
              <p:cNvSpPr>
                <a:spLocks/>
              </p:cNvSpPr>
              <p:nvPr/>
            </p:nvSpPr>
            <p:spPr bwMode="auto">
              <a:xfrm>
                <a:off x="4883" y="1217"/>
                <a:ext cx="726" cy="183"/>
              </a:xfrm>
              <a:custGeom>
                <a:avLst/>
                <a:gdLst>
                  <a:gd name="T0" fmla="*/ 0 w 3025"/>
                  <a:gd name="T1" fmla="*/ 0 h 904"/>
                  <a:gd name="T2" fmla="*/ 0 w 3025"/>
                  <a:gd name="T3" fmla="*/ 0 h 904"/>
                  <a:gd name="T4" fmla="*/ 0 w 3025"/>
                  <a:gd name="T5" fmla="*/ 0 h 904"/>
                  <a:gd name="T6" fmla="*/ 0 w 3025"/>
                  <a:gd name="T7" fmla="*/ 0 h 904"/>
                  <a:gd name="T8" fmla="*/ 0 w 3025"/>
                  <a:gd name="T9" fmla="*/ 0 h 904"/>
                  <a:gd name="T10" fmla="*/ 0 w 3025"/>
                  <a:gd name="T11" fmla="*/ 0 h 904"/>
                  <a:gd name="T12" fmla="*/ 0 w 3025"/>
                  <a:gd name="T13" fmla="*/ 0 h 904"/>
                  <a:gd name="T14" fmla="*/ 0 w 3025"/>
                  <a:gd name="T15" fmla="*/ 0 h 904"/>
                  <a:gd name="T16" fmla="*/ 0 w 3025"/>
                  <a:gd name="T17" fmla="*/ 0 h 9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904"/>
                  <a:gd name="T29" fmla="*/ 3025 w 3025"/>
                  <a:gd name="T30" fmla="*/ 904 h 9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904">
                    <a:moveTo>
                      <a:pt x="113" y="0"/>
                    </a:moveTo>
                    <a:cubicBezTo>
                      <a:pt x="51" y="0"/>
                      <a:pt x="0" y="51"/>
                      <a:pt x="0" y="113"/>
                    </a:cubicBezTo>
                    <a:lnTo>
                      <a:pt x="0" y="791"/>
                    </a:lnTo>
                    <a:cubicBezTo>
                      <a:pt x="0" y="854"/>
                      <a:pt x="51" y="904"/>
                      <a:pt x="113" y="904"/>
                    </a:cubicBezTo>
                    <a:lnTo>
                      <a:pt x="2912" y="904"/>
                    </a:lnTo>
                    <a:cubicBezTo>
                      <a:pt x="2975" y="904"/>
                      <a:pt x="3025" y="854"/>
                      <a:pt x="3025" y="791"/>
                    </a:cubicBezTo>
                    <a:lnTo>
                      <a:pt x="3025" y="113"/>
                    </a:lnTo>
                    <a:cubicBezTo>
                      <a:pt x="3025" y="51"/>
                      <a:pt x="2975" y="0"/>
                      <a:pt x="2912" y="0"/>
                    </a:cubicBezTo>
                    <a:lnTo>
                      <a:pt x="113" y="0"/>
                    </a:lnTo>
                    <a:close/>
                  </a:path>
                </a:pathLst>
              </a:custGeom>
              <a:solidFill>
                <a:srgbClr val="622423"/>
              </a:solidFill>
              <a:ln w="0">
                <a:solidFill>
                  <a:srgbClr val="000000"/>
                </a:solidFill>
                <a:round/>
                <a:headEnd/>
                <a:tailEnd/>
              </a:ln>
            </p:spPr>
            <p:txBody>
              <a:bodyPr/>
              <a:lstStyle/>
              <a:p>
                <a:endParaRPr lang="en-US"/>
              </a:p>
            </p:txBody>
          </p:sp>
          <p:sp>
            <p:nvSpPr>
              <p:cNvPr id="21685" name="Freeform 335"/>
              <p:cNvSpPr>
                <a:spLocks/>
              </p:cNvSpPr>
              <p:nvPr/>
            </p:nvSpPr>
            <p:spPr bwMode="auto">
              <a:xfrm>
                <a:off x="4875" y="1203"/>
                <a:ext cx="726" cy="183"/>
              </a:xfrm>
              <a:custGeom>
                <a:avLst/>
                <a:gdLst>
                  <a:gd name="T0" fmla="*/ 0 w 3025"/>
                  <a:gd name="T1" fmla="*/ 0 h 905"/>
                  <a:gd name="T2" fmla="*/ 0 w 3025"/>
                  <a:gd name="T3" fmla="*/ 0 h 905"/>
                  <a:gd name="T4" fmla="*/ 0 w 3025"/>
                  <a:gd name="T5" fmla="*/ 0 h 905"/>
                  <a:gd name="T6" fmla="*/ 0 w 3025"/>
                  <a:gd name="T7" fmla="*/ 0 h 905"/>
                  <a:gd name="T8" fmla="*/ 0 w 3025"/>
                  <a:gd name="T9" fmla="*/ 0 h 905"/>
                  <a:gd name="T10" fmla="*/ 0 w 3025"/>
                  <a:gd name="T11" fmla="*/ 0 h 905"/>
                  <a:gd name="T12" fmla="*/ 0 w 3025"/>
                  <a:gd name="T13" fmla="*/ 0 h 905"/>
                  <a:gd name="T14" fmla="*/ 0 w 3025"/>
                  <a:gd name="T15" fmla="*/ 0 h 905"/>
                  <a:gd name="T16" fmla="*/ 0 w 3025"/>
                  <a:gd name="T17" fmla="*/ 0 h 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905"/>
                  <a:gd name="T29" fmla="*/ 3025 w 3025"/>
                  <a:gd name="T30" fmla="*/ 905 h 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905">
                    <a:moveTo>
                      <a:pt x="113" y="0"/>
                    </a:moveTo>
                    <a:cubicBezTo>
                      <a:pt x="51" y="0"/>
                      <a:pt x="0" y="51"/>
                      <a:pt x="0" y="113"/>
                    </a:cubicBezTo>
                    <a:lnTo>
                      <a:pt x="0" y="792"/>
                    </a:lnTo>
                    <a:cubicBezTo>
                      <a:pt x="0" y="854"/>
                      <a:pt x="51" y="905"/>
                      <a:pt x="113" y="905"/>
                    </a:cubicBezTo>
                    <a:lnTo>
                      <a:pt x="2912" y="905"/>
                    </a:lnTo>
                    <a:cubicBezTo>
                      <a:pt x="2975" y="905"/>
                      <a:pt x="3025" y="854"/>
                      <a:pt x="3025" y="792"/>
                    </a:cubicBezTo>
                    <a:lnTo>
                      <a:pt x="3025" y="113"/>
                    </a:lnTo>
                    <a:cubicBezTo>
                      <a:pt x="3025" y="51"/>
                      <a:pt x="2975" y="0"/>
                      <a:pt x="2912" y="0"/>
                    </a:cubicBezTo>
                    <a:lnTo>
                      <a:pt x="113" y="0"/>
                    </a:lnTo>
                    <a:close/>
                  </a:path>
                </a:pathLst>
              </a:custGeom>
              <a:solidFill>
                <a:srgbClr val="66FFFF"/>
              </a:solidFill>
              <a:ln w="0">
                <a:solidFill>
                  <a:srgbClr val="000000"/>
                </a:solidFill>
                <a:round/>
                <a:headEnd/>
                <a:tailEnd/>
              </a:ln>
            </p:spPr>
            <p:txBody>
              <a:bodyPr/>
              <a:lstStyle/>
              <a:p>
                <a:endParaRPr lang="en-US"/>
              </a:p>
            </p:txBody>
          </p:sp>
          <p:sp>
            <p:nvSpPr>
              <p:cNvPr id="21686" name="Freeform 336"/>
              <p:cNvSpPr>
                <a:spLocks/>
              </p:cNvSpPr>
              <p:nvPr/>
            </p:nvSpPr>
            <p:spPr bwMode="auto">
              <a:xfrm>
                <a:off x="4875" y="1203"/>
                <a:ext cx="726" cy="183"/>
              </a:xfrm>
              <a:custGeom>
                <a:avLst/>
                <a:gdLst>
                  <a:gd name="T0" fmla="*/ 0 w 3025"/>
                  <a:gd name="T1" fmla="*/ 0 h 905"/>
                  <a:gd name="T2" fmla="*/ 0 w 3025"/>
                  <a:gd name="T3" fmla="*/ 0 h 905"/>
                  <a:gd name="T4" fmla="*/ 0 w 3025"/>
                  <a:gd name="T5" fmla="*/ 0 h 905"/>
                  <a:gd name="T6" fmla="*/ 0 w 3025"/>
                  <a:gd name="T7" fmla="*/ 0 h 905"/>
                  <a:gd name="T8" fmla="*/ 0 w 3025"/>
                  <a:gd name="T9" fmla="*/ 0 h 905"/>
                  <a:gd name="T10" fmla="*/ 0 w 3025"/>
                  <a:gd name="T11" fmla="*/ 0 h 905"/>
                  <a:gd name="T12" fmla="*/ 0 w 3025"/>
                  <a:gd name="T13" fmla="*/ 0 h 905"/>
                  <a:gd name="T14" fmla="*/ 0 w 3025"/>
                  <a:gd name="T15" fmla="*/ 0 h 905"/>
                  <a:gd name="T16" fmla="*/ 0 w 3025"/>
                  <a:gd name="T17" fmla="*/ 0 h 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905"/>
                  <a:gd name="T29" fmla="*/ 3025 w 3025"/>
                  <a:gd name="T30" fmla="*/ 905 h 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905">
                    <a:moveTo>
                      <a:pt x="113" y="0"/>
                    </a:moveTo>
                    <a:cubicBezTo>
                      <a:pt x="51" y="0"/>
                      <a:pt x="0" y="51"/>
                      <a:pt x="0" y="113"/>
                    </a:cubicBezTo>
                    <a:lnTo>
                      <a:pt x="0" y="792"/>
                    </a:lnTo>
                    <a:cubicBezTo>
                      <a:pt x="0" y="854"/>
                      <a:pt x="51" y="905"/>
                      <a:pt x="113" y="905"/>
                    </a:cubicBezTo>
                    <a:lnTo>
                      <a:pt x="2912" y="905"/>
                    </a:lnTo>
                    <a:cubicBezTo>
                      <a:pt x="2975" y="905"/>
                      <a:pt x="3025" y="854"/>
                      <a:pt x="3025" y="792"/>
                    </a:cubicBezTo>
                    <a:lnTo>
                      <a:pt x="3025" y="113"/>
                    </a:lnTo>
                    <a:cubicBezTo>
                      <a:pt x="3025" y="51"/>
                      <a:pt x="2975" y="0"/>
                      <a:pt x="2912" y="0"/>
                    </a:cubicBezTo>
                    <a:lnTo>
                      <a:pt x="113" y="0"/>
                    </a:lnTo>
                    <a:close/>
                  </a:path>
                </a:pathLst>
              </a:custGeom>
              <a:noFill/>
              <a:ln w="12700" cap="rnd">
                <a:solidFill>
                  <a:srgbClr val="C0504D"/>
                </a:solidFill>
                <a:miter lim="800000"/>
                <a:headEnd/>
                <a:tailEnd/>
              </a:ln>
            </p:spPr>
            <p:txBody>
              <a:bodyPr/>
              <a:lstStyle/>
              <a:p>
                <a:endParaRPr lang="en-US"/>
              </a:p>
            </p:txBody>
          </p:sp>
        </p:grpSp>
        <p:sp>
          <p:nvSpPr>
            <p:cNvPr id="21665" name="Rectangle 338"/>
            <p:cNvSpPr>
              <a:spLocks noChangeArrowheads="1"/>
            </p:cNvSpPr>
            <p:nvPr/>
          </p:nvSpPr>
          <p:spPr bwMode="auto">
            <a:xfrm>
              <a:off x="4998" y="1242"/>
              <a:ext cx="370" cy="97"/>
            </a:xfrm>
            <a:prstGeom prst="rect">
              <a:avLst/>
            </a:prstGeom>
            <a:noFill/>
            <a:ln w="9525">
              <a:noFill/>
              <a:miter lim="800000"/>
              <a:headEnd/>
              <a:tailEnd/>
            </a:ln>
          </p:spPr>
          <p:txBody>
            <a:bodyPr wrap="none" lIns="0" tIns="0" rIns="0" bIns="0">
              <a:spAutoFit/>
            </a:bodyPr>
            <a:lstStyle/>
            <a:p>
              <a:r>
                <a:rPr lang="en-US" sz="1000" b="1">
                  <a:solidFill>
                    <a:srgbClr val="000000"/>
                  </a:solidFill>
                </a:rPr>
                <a:t>Kesehatan</a:t>
              </a:r>
              <a:endParaRPr lang="en-US"/>
            </a:p>
          </p:txBody>
        </p:sp>
        <p:grpSp>
          <p:nvGrpSpPr>
            <p:cNvPr id="21594" name="Group 342"/>
            <p:cNvGrpSpPr>
              <a:grpSpLocks/>
            </p:cNvGrpSpPr>
            <p:nvPr/>
          </p:nvGrpSpPr>
          <p:grpSpPr bwMode="auto">
            <a:xfrm>
              <a:off x="4875" y="1050"/>
              <a:ext cx="734" cy="167"/>
              <a:chOff x="4875" y="1050"/>
              <a:chExt cx="734" cy="167"/>
            </a:xfrm>
          </p:grpSpPr>
          <p:sp>
            <p:nvSpPr>
              <p:cNvPr id="21681" name="Freeform 339"/>
              <p:cNvSpPr>
                <a:spLocks/>
              </p:cNvSpPr>
              <p:nvPr/>
            </p:nvSpPr>
            <p:spPr bwMode="auto">
              <a:xfrm>
                <a:off x="4883" y="1064"/>
                <a:ext cx="726" cy="153"/>
              </a:xfrm>
              <a:custGeom>
                <a:avLst/>
                <a:gdLst>
                  <a:gd name="T0" fmla="*/ 0 w 3025"/>
                  <a:gd name="T1" fmla="*/ 0 h 758"/>
                  <a:gd name="T2" fmla="*/ 0 w 3025"/>
                  <a:gd name="T3" fmla="*/ 0 h 758"/>
                  <a:gd name="T4" fmla="*/ 0 w 3025"/>
                  <a:gd name="T5" fmla="*/ 0 h 758"/>
                  <a:gd name="T6" fmla="*/ 0 w 3025"/>
                  <a:gd name="T7" fmla="*/ 0 h 758"/>
                  <a:gd name="T8" fmla="*/ 0 w 3025"/>
                  <a:gd name="T9" fmla="*/ 0 h 758"/>
                  <a:gd name="T10" fmla="*/ 0 w 3025"/>
                  <a:gd name="T11" fmla="*/ 0 h 758"/>
                  <a:gd name="T12" fmla="*/ 0 w 3025"/>
                  <a:gd name="T13" fmla="*/ 0 h 758"/>
                  <a:gd name="T14" fmla="*/ 0 w 3025"/>
                  <a:gd name="T15" fmla="*/ 0 h 758"/>
                  <a:gd name="T16" fmla="*/ 0 w 3025"/>
                  <a:gd name="T17" fmla="*/ 0 h 7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58"/>
                  <a:gd name="T29" fmla="*/ 3025 w 3025"/>
                  <a:gd name="T30" fmla="*/ 758 h 7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58">
                    <a:moveTo>
                      <a:pt x="95" y="0"/>
                    </a:moveTo>
                    <a:cubicBezTo>
                      <a:pt x="43" y="0"/>
                      <a:pt x="0" y="42"/>
                      <a:pt x="0" y="95"/>
                    </a:cubicBezTo>
                    <a:lnTo>
                      <a:pt x="0" y="663"/>
                    </a:lnTo>
                    <a:cubicBezTo>
                      <a:pt x="0" y="716"/>
                      <a:pt x="43" y="758"/>
                      <a:pt x="95" y="758"/>
                    </a:cubicBezTo>
                    <a:lnTo>
                      <a:pt x="2931" y="758"/>
                    </a:lnTo>
                    <a:cubicBezTo>
                      <a:pt x="2983" y="758"/>
                      <a:pt x="3025" y="716"/>
                      <a:pt x="3025" y="663"/>
                    </a:cubicBezTo>
                    <a:lnTo>
                      <a:pt x="3025" y="95"/>
                    </a:lnTo>
                    <a:cubicBezTo>
                      <a:pt x="3025" y="42"/>
                      <a:pt x="2983" y="0"/>
                      <a:pt x="2931" y="0"/>
                    </a:cubicBezTo>
                    <a:lnTo>
                      <a:pt x="95" y="0"/>
                    </a:lnTo>
                    <a:close/>
                  </a:path>
                </a:pathLst>
              </a:custGeom>
              <a:solidFill>
                <a:srgbClr val="622423"/>
              </a:solidFill>
              <a:ln w="0">
                <a:solidFill>
                  <a:srgbClr val="000000"/>
                </a:solidFill>
                <a:round/>
                <a:headEnd/>
                <a:tailEnd/>
              </a:ln>
            </p:spPr>
            <p:txBody>
              <a:bodyPr/>
              <a:lstStyle/>
              <a:p>
                <a:endParaRPr lang="en-US"/>
              </a:p>
            </p:txBody>
          </p:sp>
          <p:sp>
            <p:nvSpPr>
              <p:cNvPr id="21682" name="Freeform 340"/>
              <p:cNvSpPr>
                <a:spLocks/>
              </p:cNvSpPr>
              <p:nvPr/>
            </p:nvSpPr>
            <p:spPr bwMode="auto">
              <a:xfrm>
                <a:off x="4875" y="1050"/>
                <a:ext cx="726" cy="153"/>
              </a:xfrm>
              <a:custGeom>
                <a:avLst/>
                <a:gdLst>
                  <a:gd name="T0" fmla="*/ 0 w 3025"/>
                  <a:gd name="T1" fmla="*/ 0 h 758"/>
                  <a:gd name="T2" fmla="*/ 0 w 3025"/>
                  <a:gd name="T3" fmla="*/ 0 h 758"/>
                  <a:gd name="T4" fmla="*/ 0 w 3025"/>
                  <a:gd name="T5" fmla="*/ 0 h 758"/>
                  <a:gd name="T6" fmla="*/ 0 w 3025"/>
                  <a:gd name="T7" fmla="*/ 0 h 758"/>
                  <a:gd name="T8" fmla="*/ 0 w 3025"/>
                  <a:gd name="T9" fmla="*/ 0 h 758"/>
                  <a:gd name="T10" fmla="*/ 0 w 3025"/>
                  <a:gd name="T11" fmla="*/ 0 h 758"/>
                  <a:gd name="T12" fmla="*/ 0 w 3025"/>
                  <a:gd name="T13" fmla="*/ 0 h 758"/>
                  <a:gd name="T14" fmla="*/ 0 w 3025"/>
                  <a:gd name="T15" fmla="*/ 0 h 758"/>
                  <a:gd name="T16" fmla="*/ 0 w 3025"/>
                  <a:gd name="T17" fmla="*/ 0 h 7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58"/>
                  <a:gd name="T29" fmla="*/ 3025 w 3025"/>
                  <a:gd name="T30" fmla="*/ 758 h 7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58">
                    <a:moveTo>
                      <a:pt x="95" y="0"/>
                    </a:moveTo>
                    <a:cubicBezTo>
                      <a:pt x="43" y="0"/>
                      <a:pt x="0" y="43"/>
                      <a:pt x="0" y="95"/>
                    </a:cubicBezTo>
                    <a:lnTo>
                      <a:pt x="0" y="664"/>
                    </a:lnTo>
                    <a:cubicBezTo>
                      <a:pt x="0" y="716"/>
                      <a:pt x="43" y="758"/>
                      <a:pt x="95" y="758"/>
                    </a:cubicBezTo>
                    <a:lnTo>
                      <a:pt x="2930" y="758"/>
                    </a:lnTo>
                    <a:cubicBezTo>
                      <a:pt x="2983" y="758"/>
                      <a:pt x="3025" y="716"/>
                      <a:pt x="3025" y="664"/>
                    </a:cubicBezTo>
                    <a:lnTo>
                      <a:pt x="3025" y="95"/>
                    </a:lnTo>
                    <a:cubicBezTo>
                      <a:pt x="3025" y="43"/>
                      <a:pt x="2983" y="0"/>
                      <a:pt x="2930" y="0"/>
                    </a:cubicBezTo>
                    <a:lnTo>
                      <a:pt x="95" y="0"/>
                    </a:lnTo>
                    <a:close/>
                  </a:path>
                </a:pathLst>
              </a:custGeom>
              <a:solidFill>
                <a:srgbClr val="66FFFF"/>
              </a:solidFill>
              <a:ln w="0">
                <a:solidFill>
                  <a:srgbClr val="000000"/>
                </a:solidFill>
                <a:round/>
                <a:headEnd/>
                <a:tailEnd/>
              </a:ln>
            </p:spPr>
            <p:txBody>
              <a:bodyPr/>
              <a:lstStyle/>
              <a:p>
                <a:endParaRPr lang="en-US"/>
              </a:p>
            </p:txBody>
          </p:sp>
          <p:sp>
            <p:nvSpPr>
              <p:cNvPr id="21683" name="Freeform 341"/>
              <p:cNvSpPr>
                <a:spLocks/>
              </p:cNvSpPr>
              <p:nvPr/>
            </p:nvSpPr>
            <p:spPr bwMode="auto">
              <a:xfrm>
                <a:off x="4875" y="1050"/>
                <a:ext cx="726" cy="153"/>
              </a:xfrm>
              <a:custGeom>
                <a:avLst/>
                <a:gdLst>
                  <a:gd name="T0" fmla="*/ 0 w 3025"/>
                  <a:gd name="T1" fmla="*/ 0 h 758"/>
                  <a:gd name="T2" fmla="*/ 0 w 3025"/>
                  <a:gd name="T3" fmla="*/ 0 h 758"/>
                  <a:gd name="T4" fmla="*/ 0 w 3025"/>
                  <a:gd name="T5" fmla="*/ 0 h 758"/>
                  <a:gd name="T6" fmla="*/ 0 w 3025"/>
                  <a:gd name="T7" fmla="*/ 0 h 758"/>
                  <a:gd name="T8" fmla="*/ 0 w 3025"/>
                  <a:gd name="T9" fmla="*/ 0 h 758"/>
                  <a:gd name="T10" fmla="*/ 0 w 3025"/>
                  <a:gd name="T11" fmla="*/ 0 h 758"/>
                  <a:gd name="T12" fmla="*/ 0 w 3025"/>
                  <a:gd name="T13" fmla="*/ 0 h 758"/>
                  <a:gd name="T14" fmla="*/ 0 w 3025"/>
                  <a:gd name="T15" fmla="*/ 0 h 758"/>
                  <a:gd name="T16" fmla="*/ 0 w 3025"/>
                  <a:gd name="T17" fmla="*/ 0 h 7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58"/>
                  <a:gd name="T29" fmla="*/ 3025 w 3025"/>
                  <a:gd name="T30" fmla="*/ 758 h 7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58">
                    <a:moveTo>
                      <a:pt x="95" y="0"/>
                    </a:moveTo>
                    <a:cubicBezTo>
                      <a:pt x="43" y="0"/>
                      <a:pt x="0" y="43"/>
                      <a:pt x="0" y="95"/>
                    </a:cubicBezTo>
                    <a:lnTo>
                      <a:pt x="0" y="664"/>
                    </a:lnTo>
                    <a:cubicBezTo>
                      <a:pt x="0" y="716"/>
                      <a:pt x="43" y="758"/>
                      <a:pt x="95" y="758"/>
                    </a:cubicBezTo>
                    <a:lnTo>
                      <a:pt x="2930" y="758"/>
                    </a:lnTo>
                    <a:cubicBezTo>
                      <a:pt x="2983" y="758"/>
                      <a:pt x="3025" y="716"/>
                      <a:pt x="3025" y="664"/>
                    </a:cubicBezTo>
                    <a:lnTo>
                      <a:pt x="3025" y="95"/>
                    </a:lnTo>
                    <a:cubicBezTo>
                      <a:pt x="3025" y="43"/>
                      <a:pt x="2983" y="0"/>
                      <a:pt x="2930" y="0"/>
                    </a:cubicBezTo>
                    <a:lnTo>
                      <a:pt x="95" y="0"/>
                    </a:lnTo>
                    <a:close/>
                  </a:path>
                </a:pathLst>
              </a:custGeom>
              <a:noFill/>
              <a:ln w="12700" cap="rnd">
                <a:solidFill>
                  <a:srgbClr val="C0504D"/>
                </a:solidFill>
                <a:miter lim="800000"/>
                <a:headEnd/>
                <a:tailEnd/>
              </a:ln>
            </p:spPr>
            <p:txBody>
              <a:bodyPr/>
              <a:lstStyle/>
              <a:p>
                <a:endParaRPr lang="en-US"/>
              </a:p>
            </p:txBody>
          </p:sp>
        </p:grpSp>
        <p:sp>
          <p:nvSpPr>
            <p:cNvPr id="21667" name="Rectangle 343"/>
            <p:cNvSpPr>
              <a:spLocks noChangeArrowheads="1"/>
            </p:cNvSpPr>
            <p:nvPr/>
          </p:nvSpPr>
          <p:spPr bwMode="auto">
            <a:xfrm>
              <a:off x="4982" y="1087"/>
              <a:ext cx="381" cy="97"/>
            </a:xfrm>
            <a:prstGeom prst="rect">
              <a:avLst/>
            </a:prstGeom>
            <a:noFill/>
            <a:ln w="9525">
              <a:noFill/>
              <a:miter lim="800000"/>
              <a:headEnd/>
              <a:tailEnd/>
            </a:ln>
          </p:spPr>
          <p:txBody>
            <a:bodyPr wrap="none" lIns="0" tIns="0" rIns="0" bIns="0">
              <a:spAutoFit/>
            </a:bodyPr>
            <a:lstStyle/>
            <a:p>
              <a:r>
                <a:rPr lang="en-US" sz="1000" b="1">
                  <a:solidFill>
                    <a:srgbClr val="000000"/>
                  </a:solidFill>
                </a:rPr>
                <a:t>Pendidikan</a:t>
              </a:r>
              <a:endParaRPr lang="en-US"/>
            </a:p>
          </p:txBody>
        </p:sp>
        <p:grpSp>
          <p:nvGrpSpPr>
            <p:cNvPr id="21596" name="Group 347"/>
            <p:cNvGrpSpPr>
              <a:grpSpLocks/>
            </p:cNvGrpSpPr>
            <p:nvPr/>
          </p:nvGrpSpPr>
          <p:grpSpPr bwMode="auto">
            <a:xfrm>
              <a:off x="4875" y="1890"/>
              <a:ext cx="734" cy="158"/>
              <a:chOff x="4875" y="1890"/>
              <a:chExt cx="734" cy="158"/>
            </a:xfrm>
          </p:grpSpPr>
          <p:sp>
            <p:nvSpPr>
              <p:cNvPr id="21678" name="Freeform 344"/>
              <p:cNvSpPr>
                <a:spLocks/>
              </p:cNvSpPr>
              <p:nvPr/>
            </p:nvSpPr>
            <p:spPr bwMode="auto">
              <a:xfrm>
                <a:off x="4883" y="1904"/>
                <a:ext cx="726" cy="144"/>
              </a:xfrm>
              <a:custGeom>
                <a:avLst/>
                <a:gdLst>
                  <a:gd name="T0" fmla="*/ 0 w 3025"/>
                  <a:gd name="T1" fmla="*/ 0 h 713"/>
                  <a:gd name="T2" fmla="*/ 0 w 3025"/>
                  <a:gd name="T3" fmla="*/ 0 h 713"/>
                  <a:gd name="T4" fmla="*/ 0 w 3025"/>
                  <a:gd name="T5" fmla="*/ 0 h 713"/>
                  <a:gd name="T6" fmla="*/ 0 w 3025"/>
                  <a:gd name="T7" fmla="*/ 0 h 713"/>
                  <a:gd name="T8" fmla="*/ 0 w 3025"/>
                  <a:gd name="T9" fmla="*/ 0 h 713"/>
                  <a:gd name="T10" fmla="*/ 0 w 3025"/>
                  <a:gd name="T11" fmla="*/ 0 h 713"/>
                  <a:gd name="T12" fmla="*/ 0 w 3025"/>
                  <a:gd name="T13" fmla="*/ 0 h 713"/>
                  <a:gd name="T14" fmla="*/ 0 w 3025"/>
                  <a:gd name="T15" fmla="*/ 0 h 713"/>
                  <a:gd name="T16" fmla="*/ 0 w 3025"/>
                  <a:gd name="T17" fmla="*/ 0 h 7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13"/>
                  <a:gd name="T29" fmla="*/ 3025 w 3025"/>
                  <a:gd name="T30" fmla="*/ 713 h 7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13">
                    <a:moveTo>
                      <a:pt x="90" y="0"/>
                    </a:moveTo>
                    <a:cubicBezTo>
                      <a:pt x="40" y="0"/>
                      <a:pt x="0" y="40"/>
                      <a:pt x="0" y="89"/>
                    </a:cubicBezTo>
                    <a:lnTo>
                      <a:pt x="0" y="624"/>
                    </a:lnTo>
                    <a:cubicBezTo>
                      <a:pt x="0" y="673"/>
                      <a:pt x="40" y="713"/>
                      <a:pt x="90" y="713"/>
                    </a:cubicBezTo>
                    <a:lnTo>
                      <a:pt x="2936" y="713"/>
                    </a:lnTo>
                    <a:cubicBezTo>
                      <a:pt x="2986" y="713"/>
                      <a:pt x="3025" y="673"/>
                      <a:pt x="3025" y="624"/>
                    </a:cubicBezTo>
                    <a:lnTo>
                      <a:pt x="3025" y="89"/>
                    </a:lnTo>
                    <a:cubicBezTo>
                      <a:pt x="3025" y="40"/>
                      <a:pt x="2986" y="0"/>
                      <a:pt x="2936" y="0"/>
                    </a:cubicBezTo>
                    <a:lnTo>
                      <a:pt x="90" y="0"/>
                    </a:lnTo>
                    <a:close/>
                  </a:path>
                </a:pathLst>
              </a:custGeom>
              <a:solidFill>
                <a:srgbClr val="622423"/>
              </a:solidFill>
              <a:ln w="0">
                <a:solidFill>
                  <a:srgbClr val="000000"/>
                </a:solidFill>
                <a:round/>
                <a:headEnd/>
                <a:tailEnd/>
              </a:ln>
            </p:spPr>
            <p:txBody>
              <a:bodyPr/>
              <a:lstStyle/>
              <a:p>
                <a:endParaRPr lang="en-US"/>
              </a:p>
            </p:txBody>
          </p:sp>
          <p:sp>
            <p:nvSpPr>
              <p:cNvPr id="21679" name="Freeform 345"/>
              <p:cNvSpPr>
                <a:spLocks/>
              </p:cNvSpPr>
              <p:nvPr/>
            </p:nvSpPr>
            <p:spPr bwMode="auto">
              <a:xfrm>
                <a:off x="4875" y="1890"/>
                <a:ext cx="726" cy="144"/>
              </a:xfrm>
              <a:custGeom>
                <a:avLst/>
                <a:gdLst>
                  <a:gd name="T0" fmla="*/ 0 w 3025"/>
                  <a:gd name="T1" fmla="*/ 0 h 713"/>
                  <a:gd name="T2" fmla="*/ 0 w 3025"/>
                  <a:gd name="T3" fmla="*/ 0 h 713"/>
                  <a:gd name="T4" fmla="*/ 0 w 3025"/>
                  <a:gd name="T5" fmla="*/ 0 h 713"/>
                  <a:gd name="T6" fmla="*/ 0 w 3025"/>
                  <a:gd name="T7" fmla="*/ 0 h 713"/>
                  <a:gd name="T8" fmla="*/ 0 w 3025"/>
                  <a:gd name="T9" fmla="*/ 0 h 713"/>
                  <a:gd name="T10" fmla="*/ 0 w 3025"/>
                  <a:gd name="T11" fmla="*/ 0 h 713"/>
                  <a:gd name="T12" fmla="*/ 0 w 3025"/>
                  <a:gd name="T13" fmla="*/ 0 h 713"/>
                  <a:gd name="T14" fmla="*/ 0 w 3025"/>
                  <a:gd name="T15" fmla="*/ 0 h 713"/>
                  <a:gd name="T16" fmla="*/ 0 w 3025"/>
                  <a:gd name="T17" fmla="*/ 0 h 7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13"/>
                  <a:gd name="T29" fmla="*/ 3025 w 3025"/>
                  <a:gd name="T30" fmla="*/ 713 h 7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13">
                    <a:moveTo>
                      <a:pt x="89" y="0"/>
                    </a:moveTo>
                    <a:cubicBezTo>
                      <a:pt x="40" y="0"/>
                      <a:pt x="0" y="40"/>
                      <a:pt x="0" y="90"/>
                    </a:cubicBezTo>
                    <a:lnTo>
                      <a:pt x="0" y="624"/>
                    </a:lnTo>
                    <a:cubicBezTo>
                      <a:pt x="0" y="673"/>
                      <a:pt x="40" y="713"/>
                      <a:pt x="89" y="713"/>
                    </a:cubicBezTo>
                    <a:lnTo>
                      <a:pt x="2936" y="713"/>
                    </a:lnTo>
                    <a:cubicBezTo>
                      <a:pt x="2985" y="713"/>
                      <a:pt x="3025" y="673"/>
                      <a:pt x="3025" y="624"/>
                    </a:cubicBezTo>
                    <a:lnTo>
                      <a:pt x="3025" y="90"/>
                    </a:lnTo>
                    <a:cubicBezTo>
                      <a:pt x="3025" y="40"/>
                      <a:pt x="2985" y="0"/>
                      <a:pt x="2936" y="0"/>
                    </a:cubicBezTo>
                    <a:lnTo>
                      <a:pt x="89" y="0"/>
                    </a:lnTo>
                    <a:close/>
                  </a:path>
                </a:pathLst>
              </a:custGeom>
              <a:solidFill>
                <a:srgbClr val="66FFFF"/>
              </a:solidFill>
              <a:ln w="0">
                <a:solidFill>
                  <a:srgbClr val="000000"/>
                </a:solidFill>
                <a:round/>
                <a:headEnd/>
                <a:tailEnd/>
              </a:ln>
            </p:spPr>
            <p:txBody>
              <a:bodyPr/>
              <a:lstStyle/>
              <a:p>
                <a:endParaRPr lang="en-US"/>
              </a:p>
            </p:txBody>
          </p:sp>
          <p:sp>
            <p:nvSpPr>
              <p:cNvPr id="21680" name="Freeform 346"/>
              <p:cNvSpPr>
                <a:spLocks/>
              </p:cNvSpPr>
              <p:nvPr/>
            </p:nvSpPr>
            <p:spPr bwMode="auto">
              <a:xfrm>
                <a:off x="4875" y="1890"/>
                <a:ext cx="726" cy="144"/>
              </a:xfrm>
              <a:custGeom>
                <a:avLst/>
                <a:gdLst>
                  <a:gd name="T0" fmla="*/ 0 w 3025"/>
                  <a:gd name="T1" fmla="*/ 0 h 713"/>
                  <a:gd name="T2" fmla="*/ 0 w 3025"/>
                  <a:gd name="T3" fmla="*/ 0 h 713"/>
                  <a:gd name="T4" fmla="*/ 0 w 3025"/>
                  <a:gd name="T5" fmla="*/ 0 h 713"/>
                  <a:gd name="T6" fmla="*/ 0 w 3025"/>
                  <a:gd name="T7" fmla="*/ 0 h 713"/>
                  <a:gd name="T8" fmla="*/ 0 w 3025"/>
                  <a:gd name="T9" fmla="*/ 0 h 713"/>
                  <a:gd name="T10" fmla="*/ 0 w 3025"/>
                  <a:gd name="T11" fmla="*/ 0 h 713"/>
                  <a:gd name="T12" fmla="*/ 0 w 3025"/>
                  <a:gd name="T13" fmla="*/ 0 h 713"/>
                  <a:gd name="T14" fmla="*/ 0 w 3025"/>
                  <a:gd name="T15" fmla="*/ 0 h 713"/>
                  <a:gd name="T16" fmla="*/ 0 w 3025"/>
                  <a:gd name="T17" fmla="*/ 0 h 7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713"/>
                  <a:gd name="T29" fmla="*/ 3025 w 3025"/>
                  <a:gd name="T30" fmla="*/ 713 h 7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713">
                    <a:moveTo>
                      <a:pt x="89" y="0"/>
                    </a:moveTo>
                    <a:cubicBezTo>
                      <a:pt x="40" y="0"/>
                      <a:pt x="0" y="40"/>
                      <a:pt x="0" y="90"/>
                    </a:cubicBezTo>
                    <a:lnTo>
                      <a:pt x="0" y="624"/>
                    </a:lnTo>
                    <a:cubicBezTo>
                      <a:pt x="0" y="673"/>
                      <a:pt x="40" y="713"/>
                      <a:pt x="89" y="713"/>
                    </a:cubicBezTo>
                    <a:lnTo>
                      <a:pt x="2936" y="713"/>
                    </a:lnTo>
                    <a:cubicBezTo>
                      <a:pt x="2985" y="713"/>
                      <a:pt x="3025" y="673"/>
                      <a:pt x="3025" y="624"/>
                    </a:cubicBezTo>
                    <a:lnTo>
                      <a:pt x="3025" y="90"/>
                    </a:lnTo>
                    <a:cubicBezTo>
                      <a:pt x="3025" y="40"/>
                      <a:pt x="2985" y="0"/>
                      <a:pt x="2936" y="0"/>
                    </a:cubicBezTo>
                    <a:lnTo>
                      <a:pt x="89" y="0"/>
                    </a:lnTo>
                    <a:close/>
                  </a:path>
                </a:pathLst>
              </a:custGeom>
              <a:noFill/>
              <a:ln w="12700" cap="rnd">
                <a:solidFill>
                  <a:srgbClr val="C0504D"/>
                </a:solidFill>
                <a:miter lim="800000"/>
                <a:headEnd/>
                <a:tailEnd/>
              </a:ln>
            </p:spPr>
            <p:txBody>
              <a:bodyPr/>
              <a:lstStyle/>
              <a:p>
                <a:endParaRPr lang="en-US"/>
              </a:p>
            </p:txBody>
          </p:sp>
        </p:grpSp>
        <p:sp>
          <p:nvSpPr>
            <p:cNvPr id="21669" name="Rectangle 348"/>
            <p:cNvSpPr>
              <a:spLocks noChangeArrowheads="1"/>
            </p:cNvSpPr>
            <p:nvPr/>
          </p:nvSpPr>
          <p:spPr bwMode="auto">
            <a:xfrm>
              <a:off x="4976" y="1927"/>
              <a:ext cx="388" cy="97"/>
            </a:xfrm>
            <a:prstGeom prst="rect">
              <a:avLst/>
            </a:prstGeom>
            <a:noFill/>
            <a:ln w="9525">
              <a:noFill/>
              <a:miter lim="800000"/>
              <a:headEnd/>
              <a:tailEnd/>
            </a:ln>
          </p:spPr>
          <p:txBody>
            <a:bodyPr wrap="none" lIns="0" tIns="0" rIns="0" bIns="0">
              <a:spAutoFit/>
            </a:bodyPr>
            <a:lstStyle/>
            <a:p>
              <a:r>
                <a:rPr lang="en-US" sz="1000" b="1">
                  <a:solidFill>
                    <a:srgbClr val="000000"/>
                  </a:solidFill>
                </a:rPr>
                <a:t>Tata Ruang</a:t>
              </a:r>
              <a:endParaRPr lang="en-US"/>
            </a:p>
          </p:txBody>
        </p:sp>
        <p:grpSp>
          <p:nvGrpSpPr>
            <p:cNvPr id="21598" name="Group 352"/>
            <p:cNvGrpSpPr>
              <a:grpSpLocks/>
            </p:cNvGrpSpPr>
            <p:nvPr/>
          </p:nvGrpSpPr>
          <p:grpSpPr bwMode="auto">
            <a:xfrm>
              <a:off x="4875" y="2463"/>
              <a:ext cx="734" cy="434"/>
              <a:chOff x="4875" y="2463"/>
              <a:chExt cx="734" cy="434"/>
            </a:xfrm>
          </p:grpSpPr>
          <p:sp>
            <p:nvSpPr>
              <p:cNvPr id="21675" name="Freeform 349"/>
              <p:cNvSpPr>
                <a:spLocks/>
              </p:cNvSpPr>
              <p:nvPr/>
            </p:nvSpPr>
            <p:spPr bwMode="auto">
              <a:xfrm>
                <a:off x="4883" y="2477"/>
                <a:ext cx="726" cy="420"/>
              </a:xfrm>
              <a:custGeom>
                <a:avLst/>
                <a:gdLst>
                  <a:gd name="T0" fmla="*/ 0 w 3025"/>
                  <a:gd name="T1" fmla="*/ 0 h 2079"/>
                  <a:gd name="T2" fmla="*/ 0 w 3025"/>
                  <a:gd name="T3" fmla="*/ 0 h 2079"/>
                  <a:gd name="T4" fmla="*/ 0 w 3025"/>
                  <a:gd name="T5" fmla="*/ 0 h 2079"/>
                  <a:gd name="T6" fmla="*/ 0 w 3025"/>
                  <a:gd name="T7" fmla="*/ 0 h 2079"/>
                  <a:gd name="T8" fmla="*/ 0 w 3025"/>
                  <a:gd name="T9" fmla="*/ 0 h 2079"/>
                  <a:gd name="T10" fmla="*/ 0 w 3025"/>
                  <a:gd name="T11" fmla="*/ 0 h 2079"/>
                  <a:gd name="T12" fmla="*/ 0 w 3025"/>
                  <a:gd name="T13" fmla="*/ 0 h 2079"/>
                  <a:gd name="T14" fmla="*/ 0 w 3025"/>
                  <a:gd name="T15" fmla="*/ 0 h 2079"/>
                  <a:gd name="T16" fmla="*/ 0 w 3025"/>
                  <a:gd name="T17" fmla="*/ 0 h 20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2079"/>
                  <a:gd name="T29" fmla="*/ 3025 w 3025"/>
                  <a:gd name="T30" fmla="*/ 2079 h 20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2079">
                    <a:moveTo>
                      <a:pt x="260" y="0"/>
                    </a:moveTo>
                    <a:cubicBezTo>
                      <a:pt x="117" y="0"/>
                      <a:pt x="0" y="116"/>
                      <a:pt x="0" y="260"/>
                    </a:cubicBezTo>
                    <a:lnTo>
                      <a:pt x="0" y="1819"/>
                    </a:lnTo>
                    <a:cubicBezTo>
                      <a:pt x="0" y="1962"/>
                      <a:pt x="117" y="2079"/>
                      <a:pt x="260" y="2079"/>
                    </a:cubicBezTo>
                    <a:lnTo>
                      <a:pt x="2766" y="2079"/>
                    </a:lnTo>
                    <a:cubicBezTo>
                      <a:pt x="2909" y="2079"/>
                      <a:pt x="3025" y="1962"/>
                      <a:pt x="3025" y="1819"/>
                    </a:cubicBezTo>
                    <a:lnTo>
                      <a:pt x="3025" y="260"/>
                    </a:lnTo>
                    <a:cubicBezTo>
                      <a:pt x="3025" y="116"/>
                      <a:pt x="2909" y="0"/>
                      <a:pt x="2766" y="0"/>
                    </a:cubicBezTo>
                    <a:lnTo>
                      <a:pt x="260" y="0"/>
                    </a:lnTo>
                    <a:close/>
                  </a:path>
                </a:pathLst>
              </a:custGeom>
              <a:solidFill>
                <a:srgbClr val="622423"/>
              </a:solidFill>
              <a:ln w="0">
                <a:solidFill>
                  <a:srgbClr val="000000"/>
                </a:solidFill>
                <a:round/>
                <a:headEnd/>
                <a:tailEnd/>
              </a:ln>
            </p:spPr>
            <p:txBody>
              <a:bodyPr/>
              <a:lstStyle/>
              <a:p>
                <a:endParaRPr lang="en-US"/>
              </a:p>
            </p:txBody>
          </p:sp>
          <p:sp>
            <p:nvSpPr>
              <p:cNvPr id="21676" name="Freeform 350"/>
              <p:cNvSpPr>
                <a:spLocks/>
              </p:cNvSpPr>
              <p:nvPr/>
            </p:nvSpPr>
            <p:spPr bwMode="auto">
              <a:xfrm>
                <a:off x="4875" y="2463"/>
                <a:ext cx="726" cy="420"/>
              </a:xfrm>
              <a:custGeom>
                <a:avLst/>
                <a:gdLst>
                  <a:gd name="T0" fmla="*/ 0 w 3025"/>
                  <a:gd name="T1" fmla="*/ 0 h 2079"/>
                  <a:gd name="T2" fmla="*/ 0 w 3025"/>
                  <a:gd name="T3" fmla="*/ 0 h 2079"/>
                  <a:gd name="T4" fmla="*/ 0 w 3025"/>
                  <a:gd name="T5" fmla="*/ 0 h 2079"/>
                  <a:gd name="T6" fmla="*/ 0 w 3025"/>
                  <a:gd name="T7" fmla="*/ 0 h 2079"/>
                  <a:gd name="T8" fmla="*/ 0 w 3025"/>
                  <a:gd name="T9" fmla="*/ 0 h 2079"/>
                  <a:gd name="T10" fmla="*/ 0 w 3025"/>
                  <a:gd name="T11" fmla="*/ 0 h 2079"/>
                  <a:gd name="T12" fmla="*/ 0 w 3025"/>
                  <a:gd name="T13" fmla="*/ 0 h 2079"/>
                  <a:gd name="T14" fmla="*/ 0 w 3025"/>
                  <a:gd name="T15" fmla="*/ 0 h 2079"/>
                  <a:gd name="T16" fmla="*/ 0 w 3025"/>
                  <a:gd name="T17" fmla="*/ 0 h 20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2079"/>
                  <a:gd name="T29" fmla="*/ 3025 w 3025"/>
                  <a:gd name="T30" fmla="*/ 2079 h 20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2079">
                    <a:moveTo>
                      <a:pt x="260" y="0"/>
                    </a:moveTo>
                    <a:cubicBezTo>
                      <a:pt x="117" y="0"/>
                      <a:pt x="0" y="116"/>
                      <a:pt x="0" y="260"/>
                    </a:cubicBezTo>
                    <a:lnTo>
                      <a:pt x="0" y="1819"/>
                    </a:lnTo>
                    <a:cubicBezTo>
                      <a:pt x="0" y="1963"/>
                      <a:pt x="117" y="2079"/>
                      <a:pt x="260" y="2079"/>
                    </a:cubicBezTo>
                    <a:lnTo>
                      <a:pt x="2765" y="2079"/>
                    </a:lnTo>
                    <a:cubicBezTo>
                      <a:pt x="2909" y="2079"/>
                      <a:pt x="3025" y="1963"/>
                      <a:pt x="3025" y="1819"/>
                    </a:cubicBezTo>
                    <a:lnTo>
                      <a:pt x="3025" y="260"/>
                    </a:lnTo>
                    <a:cubicBezTo>
                      <a:pt x="3025" y="116"/>
                      <a:pt x="2909" y="0"/>
                      <a:pt x="2765" y="0"/>
                    </a:cubicBezTo>
                    <a:lnTo>
                      <a:pt x="260" y="0"/>
                    </a:lnTo>
                    <a:close/>
                  </a:path>
                </a:pathLst>
              </a:custGeom>
              <a:solidFill>
                <a:srgbClr val="66FFFF"/>
              </a:solidFill>
              <a:ln w="0">
                <a:solidFill>
                  <a:srgbClr val="000000"/>
                </a:solidFill>
                <a:round/>
                <a:headEnd/>
                <a:tailEnd/>
              </a:ln>
            </p:spPr>
            <p:txBody>
              <a:bodyPr/>
              <a:lstStyle/>
              <a:p>
                <a:endParaRPr lang="en-US"/>
              </a:p>
            </p:txBody>
          </p:sp>
          <p:sp>
            <p:nvSpPr>
              <p:cNvPr id="21677" name="Freeform 351"/>
              <p:cNvSpPr>
                <a:spLocks/>
              </p:cNvSpPr>
              <p:nvPr/>
            </p:nvSpPr>
            <p:spPr bwMode="auto">
              <a:xfrm>
                <a:off x="4875" y="2463"/>
                <a:ext cx="726" cy="420"/>
              </a:xfrm>
              <a:custGeom>
                <a:avLst/>
                <a:gdLst>
                  <a:gd name="T0" fmla="*/ 0 w 3025"/>
                  <a:gd name="T1" fmla="*/ 0 h 2079"/>
                  <a:gd name="T2" fmla="*/ 0 w 3025"/>
                  <a:gd name="T3" fmla="*/ 0 h 2079"/>
                  <a:gd name="T4" fmla="*/ 0 w 3025"/>
                  <a:gd name="T5" fmla="*/ 0 h 2079"/>
                  <a:gd name="T6" fmla="*/ 0 w 3025"/>
                  <a:gd name="T7" fmla="*/ 0 h 2079"/>
                  <a:gd name="T8" fmla="*/ 0 w 3025"/>
                  <a:gd name="T9" fmla="*/ 0 h 2079"/>
                  <a:gd name="T10" fmla="*/ 0 w 3025"/>
                  <a:gd name="T11" fmla="*/ 0 h 2079"/>
                  <a:gd name="T12" fmla="*/ 0 w 3025"/>
                  <a:gd name="T13" fmla="*/ 0 h 2079"/>
                  <a:gd name="T14" fmla="*/ 0 w 3025"/>
                  <a:gd name="T15" fmla="*/ 0 h 2079"/>
                  <a:gd name="T16" fmla="*/ 0 w 3025"/>
                  <a:gd name="T17" fmla="*/ 0 h 20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5"/>
                  <a:gd name="T28" fmla="*/ 0 h 2079"/>
                  <a:gd name="T29" fmla="*/ 3025 w 3025"/>
                  <a:gd name="T30" fmla="*/ 2079 h 20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5" h="2079">
                    <a:moveTo>
                      <a:pt x="260" y="0"/>
                    </a:moveTo>
                    <a:cubicBezTo>
                      <a:pt x="117" y="0"/>
                      <a:pt x="0" y="116"/>
                      <a:pt x="0" y="260"/>
                    </a:cubicBezTo>
                    <a:lnTo>
                      <a:pt x="0" y="1819"/>
                    </a:lnTo>
                    <a:cubicBezTo>
                      <a:pt x="0" y="1963"/>
                      <a:pt x="117" y="2079"/>
                      <a:pt x="260" y="2079"/>
                    </a:cubicBezTo>
                    <a:lnTo>
                      <a:pt x="2765" y="2079"/>
                    </a:lnTo>
                    <a:cubicBezTo>
                      <a:pt x="2909" y="2079"/>
                      <a:pt x="3025" y="1963"/>
                      <a:pt x="3025" y="1819"/>
                    </a:cubicBezTo>
                    <a:lnTo>
                      <a:pt x="3025" y="260"/>
                    </a:lnTo>
                    <a:cubicBezTo>
                      <a:pt x="3025" y="116"/>
                      <a:pt x="2909" y="0"/>
                      <a:pt x="2765" y="0"/>
                    </a:cubicBezTo>
                    <a:lnTo>
                      <a:pt x="260" y="0"/>
                    </a:lnTo>
                    <a:close/>
                  </a:path>
                </a:pathLst>
              </a:custGeom>
              <a:noFill/>
              <a:ln w="12700" cap="rnd">
                <a:solidFill>
                  <a:srgbClr val="C0504D"/>
                </a:solidFill>
                <a:miter lim="800000"/>
                <a:headEnd/>
                <a:tailEnd/>
              </a:ln>
            </p:spPr>
            <p:txBody>
              <a:bodyPr/>
              <a:lstStyle/>
              <a:p>
                <a:endParaRPr lang="en-US"/>
              </a:p>
            </p:txBody>
          </p:sp>
        </p:grpSp>
        <p:sp>
          <p:nvSpPr>
            <p:cNvPr id="21671" name="Rectangle 353"/>
            <p:cNvSpPr>
              <a:spLocks noChangeArrowheads="1"/>
            </p:cNvSpPr>
            <p:nvPr/>
          </p:nvSpPr>
          <p:spPr bwMode="auto">
            <a:xfrm>
              <a:off x="4973" y="2510"/>
              <a:ext cx="396" cy="97"/>
            </a:xfrm>
            <a:prstGeom prst="rect">
              <a:avLst/>
            </a:prstGeom>
            <a:noFill/>
            <a:ln w="9525">
              <a:noFill/>
              <a:miter lim="800000"/>
              <a:headEnd/>
              <a:tailEnd/>
            </a:ln>
          </p:spPr>
          <p:txBody>
            <a:bodyPr wrap="none" lIns="0" tIns="0" rIns="0" bIns="0">
              <a:spAutoFit/>
            </a:bodyPr>
            <a:lstStyle/>
            <a:p>
              <a:r>
                <a:rPr lang="en-US" sz="1000" b="1">
                  <a:solidFill>
                    <a:srgbClr val="000000"/>
                  </a:solidFill>
                </a:rPr>
                <a:t>Kependudu</a:t>
              </a:r>
              <a:endParaRPr lang="en-US"/>
            </a:p>
          </p:txBody>
        </p:sp>
        <p:sp>
          <p:nvSpPr>
            <p:cNvPr id="21672" name="Rectangle 354"/>
            <p:cNvSpPr>
              <a:spLocks noChangeArrowheads="1"/>
            </p:cNvSpPr>
            <p:nvPr/>
          </p:nvSpPr>
          <p:spPr bwMode="auto">
            <a:xfrm>
              <a:off x="5057" y="2607"/>
              <a:ext cx="296" cy="97"/>
            </a:xfrm>
            <a:prstGeom prst="rect">
              <a:avLst/>
            </a:prstGeom>
            <a:noFill/>
            <a:ln w="9525">
              <a:noFill/>
              <a:miter lim="800000"/>
              <a:headEnd/>
              <a:tailEnd/>
            </a:ln>
          </p:spPr>
          <p:txBody>
            <a:bodyPr wrap="none" lIns="0" tIns="0" rIns="0" bIns="0">
              <a:spAutoFit/>
            </a:bodyPr>
            <a:lstStyle/>
            <a:p>
              <a:r>
                <a:rPr lang="en-US" sz="1000" b="1">
                  <a:solidFill>
                    <a:srgbClr val="000000"/>
                  </a:solidFill>
                </a:rPr>
                <a:t>kan dan </a:t>
              </a:r>
              <a:endParaRPr lang="en-US"/>
            </a:p>
          </p:txBody>
        </p:sp>
        <p:sp>
          <p:nvSpPr>
            <p:cNvPr id="21673" name="Rectangle 355"/>
            <p:cNvSpPr>
              <a:spLocks noChangeArrowheads="1"/>
            </p:cNvSpPr>
            <p:nvPr/>
          </p:nvSpPr>
          <p:spPr bwMode="auto">
            <a:xfrm>
              <a:off x="5063" y="2704"/>
              <a:ext cx="288" cy="97"/>
            </a:xfrm>
            <a:prstGeom prst="rect">
              <a:avLst/>
            </a:prstGeom>
            <a:noFill/>
            <a:ln w="9525">
              <a:noFill/>
              <a:miter lim="800000"/>
              <a:headEnd/>
              <a:tailEnd/>
            </a:ln>
          </p:spPr>
          <p:txBody>
            <a:bodyPr wrap="none" lIns="0" tIns="0" rIns="0" bIns="0">
              <a:spAutoFit/>
            </a:bodyPr>
            <a:lstStyle/>
            <a:p>
              <a:r>
                <a:rPr lang="en-US" sz="1000" b="1">
                  <a:solidFill>
                    <a:srgbClr val="000000"/>
                  </a:solidFill>
                </a:rPr>
                <a:t>Catatan </a:t>
              </a:r>
              <a:endParaRPr lang="en-US"/>
            </a:p>
          </p:txBody>
        </p:sp>
        <p:sp>
          <p:nvSpPr>
            <p:cNvPr id="21674" name="Rectangle 356"/>
            <p:cNvSpPr>
              <a:spLocks noChangeArrowheads="1"/>
            </p:cNvSpPr>
            <p:nvPr/>
          </p:nvSpPr>
          <p:spPr bwMode="auto">
            <a:xfrm>
              <a:off x="5136" y="2801"/>
              <a:ext cx="144" cy="97"/>
            </a:xfrm>
            <a:prstGeom prst="rect">
              <a:avLst/>
            </a:prstGeom>
            <a:noFill/>
            <a:ln w="9525">
              <a:noFill/>
              <a:miter lim="800000"/>
              <a:headEnd/>
              <a:tailEnd/>
            </a:ln>
          </p:spPr>
          <p:txBody>
            <a:bodyPr wrap="none" lIns="0" tIns="0" rIns="0" bIns="0">
              <a:spAutoFit/>
            </a:bodyPr>
            <a:lstStyle/>
            <a:p>
              <a:r>
                <a:rPr lang="en-US" sz="1000" b="1">
                  <a:solidFill>
                    <a:srgbClr val="000000"/>
                  </a:solidFill>
                </a:rPr>
                <a:t>Sipil</a:t>
              </a:r>
              <a:endParaRPr lang="en-US"/>
            </a:p>
          </p:txBody>
        </p:sp>
      </p:grpSp>
    </p:spTree>
    <p:extLst>
      <p:ext uri="{BB962C8B-B14F-4D97-AF65-F5344CB8AC3E}">
        <p14:creationId xmlns:p14="http://schemas.microsoft.com/office/powerpoint/2010/main" val="1647773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04800" y="381000"/>
            <a:ext cx="84582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sz="3200" b="1" dirty="0" smtClean="0">
                <a:ln w="50800"/>
                <a:solidFill>
                  <a:srgbClr val="FFFF00"/>
                </a:solidFill>
              </a:rPr>
              <a:t>LATAR BELAKANG</a:t>
            </a:r>
            <a:endParaRPr lang="en-US" sz="2400" dirty="0"/>
          </a:p>
        </p:txBody>
      </p:sp>
      <p:sp>
        <p:nvSpPr>
          <p:cNvPr id="5" name="Rectangle 3"/>
          <p:cNvSpPr>
            <a:spLocks noGrp="1" noChangeArrowheads="1"/>
          </p:cNvSpPr>
          <p:nvPr>
            <p:ph idx="1"/>
          </p:nvPr>
        </p:nvSpPr>
        <p:spPr>
          <a:xfrm>
            <a:off x="228600" y="1404938"/>
            <a:ext cx="8686800" cy="5300662"/>
          </a:xfrm>
        </p:spPr>
        <p:txBody>
          <a:bodyPr>
            <a:noAutofit/>
          </a:bodyPr>
          <a:lstStyle/>
          <a:p>
            <a:pPr marL="266700" indent="-266700" eaLnBrk="1" hangingPunct="1">
              <a:lnSpc>
                <a:spcPct val="120000"/>
              </a:lnSpc>
            </a:pPr>
            <a:r>
              <a:rPr lang="en-US" sz="1800" dirty="0" err="1" smtClean="0">
                <a:solidFill>
                  <a:srgbClr val="000000"/>
                </a:solidFill>
                <a:latin typeface="Bookman Old Style" pitchFamily="18" charset="0"/>
              </a:rPr>
              <a:t>Pelaksanaan</a:t>
            </a:r>
            <a:r>
              <a:rPr lang="en-US"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OTDA </a:t>
            </a:r>
            <a:r>
              <a:rPr lang="en-US" sz="1800" dirty="0" err="1" smtClean="0">
                <a:solidFill>
                  <a:srgbClr val="000000"/>
                </a:solidFill>
                <a:latin typeface="Bookman Old Style" pitchFamily="18" charset="0"/>
              </a:rPr>
              <a:t>oleh</a:t>
            </a:r>
            <a:r>
              <a:rPr lang="en-US" sz="1800" dirty="0" smtClean="0">
                <a:solidFill>
                  <a:srgbClr val="000000"/>
                </a:solidFill>
                <a:latin typeface="Bookman Old Style" pitchFamily="18" charset="0"/>
              </a:rPr>
              <a:t> </a:t>
            </a:r>
            <a:r>
              <a:rPr lang="en-US" sz="1800" dirty="0" err="1" smtClean="0">
                <a:solidFill>
                  <a:srgbClr val="000000"/>
                </a:solidFill>
                <a:latin typeface="Bookman Old Style" pitchFamily="18" charset="0"/>
              </a:rPr>
              <a:t>Pemerintahan</a:t>
            </a:r>
            <a:r>
              <a:rPr lang="en-US" sz="1800" dirty="0" smtClean="0">
                <a:solidFill>
                  <a:srgbClr val="000000"/>
                </a:solidFill>
                <a:latin typeface="Bookman Old Style" pitchFamily="18" charset="0"/>
              </a:rPr>
              <a:t> Daerah</a:t>
            </a:r>
            <a:r>
              <a:rPr lang="id-ID" sz="1800" dirty="0" smtClean="0">
                <a:solidFill>
                  <a:srgbClr val="000000"/>
                </a:solidFill>
                <a:latin typeface="Bookman Old Style" pitchFamily="18" charset="0"/>
              </a:rPr>
              <a:t> (Pemda)</a:t>
            </a:r>
            <a:endParaRPr lang="en-US" sz="1800" dirty="0" smtClean="0">
              <a:solidFill>
                <a:srgbClr val="000000"/>
              </a:solidFill>
              <a:latin typeface="Bookman Old Style" pitchFamily="18" charset="0"/>
            </a:endParaRPr>
          </a:p>
          <a:p>
            <a:pPr marL="531813" lvl="1" indent="-265113" eaLnBrk="1" hangingPunct="1">
              <a:lnSpc>
                <a:spcPct val="120000"/>
              </a:lnSpc>
              <a:buClr>
                <a:srgbClr val="660066"/>
              </a:buClr>
              <a:buFont typeface="Wingdings" pitchFamily="2" charset="2"/>
              <a:buChar char="Ø"/>
            </a:pPr>
            <a:r>
              <a:rPr lang="id-ID" sz="1800" dirty="0" smtClean="0">
                <a:solidFill>
                  <a:srgbClr val="000000"/>
                </a:solidFill>
                <a:latin typeface="Bookman Old Style" pitchFamily="18" charset="0"/>
                <a:sym typeface="Wingdings" pitchFamily="2" charset="2"/>
              </a:rPr>
              <a:t>Monitoring &amp; evaluasi perlu dilakukan utk melihat kinerja Pemda dalam konteks desentralisasi </a:t>
            </a:r>
          </a:p>
          <a:p>
            <a:pPr marL="531813" lvl="1" indent="-265113" eaLnBrk="1" hangingPunct="1">
              <a:lnSpc>
                <a:spcPct val="120000"/>
              </a:lnSpc>
              <a:buClr>
                <a:srgbClr val="660066"/>
              </a:buClr>
              <a:buFont typeface="Wingdings" pitchFamily="2" charset="2"/>
              <a:buChar char="Ø"/>
            </a:pPr>
            <a:r>
              <a:rPr lang="id-ID" sz="1800" dirty="0" smtClean="0">
                <a:solidFill>
                  <a:srgbClr val="000000"/>
                </a:solidFill>
                <a:latin typeface="Bookman Old Style" pitchFamily="18" charset="0"/>
                <a:sym typeface="Wingdings" pitchFamily="2" charset="2"/>
              </a:rPr>
              <a:t>Dalam rangka monitoring &amp; evaluasi:</a:t>
            </a:r>
          </a:p>
          <a:p>
            <a:pPr marL="814388" lvl="2" indent="-282575" eaLnBrk="1" hangingPunct="1">
              <a:lnSpc>
                <a:spcPct val="120000"/>
              </a:lnSpc>
              <a:buClr>
                <a:srgbClr val="660066"/>
              </a:buClr>
              <a:buFont typeface="Wingdings" pitchFamily="2" charset="2"/>
              <a:buChar char="v"/>
            </a:pPr>
            <a:r>
              <a:rPr lang="id-ID" sz="1800" b="1" dirty="0" smtClean="0">
                <a:solidFill>
                  <a:srgbClr val="003399"/>
                </a:solidFill>
                <a:latin typeface="Bookman Old Style" pitchFamily="18" charset="0"/>
                <a:sym typeface="Wingdings" pitchFamily="2" charset="2"/>
              </a:rPr>
              <a:t>Pemda</a:t>
            </a:r>
            <a:r>
              <a:rPr lang="id-ID" sz="1800" dirty="0" smtClean="0">
                <a:solidFill>
                  <a:srgbClr val="000000"/>
                </a:solidFill>
                <a:latin typeface="Bookman Old Style" pitchFamily="18" charset="0"/>
                <a:sym typeface="Wingdings" pitchFamily="2" charset="2"/>
              </a:rPr>
              <a:t> membuat </a:t>
            </a:r>
            <a:r>
              <a:rPr lang="id-ID" sz="1800" b="1" dirty="0" smtClean="0">
                <a:solidFill>
                  <a:srgbClr val="000000"/>
                </a:solidFill>
                <a:latin typeface="Bookman Old Style" pitchFamily="18" charset="0"/>
                <a:sym typeface="Wingdings" pitchFamily="2" charset="2"/>
              </a:rPr>
              <a:t>Laporan Penyelenggaraan Pemerintahan Daerah</a:t>
            </a:r>
          </a:p>
          <a:p>
            <a:pPr marL="814388" lvl="2" indent="-282575" eaLnBrk="1" hangingPunct="1">
              <a:lnSpc>
                <a:spcPct val="120000"/>
              </a:lnSpc>
              <a:buClr>
                <a:srgbClr val="660066"/>
              </a:buClr>
              <a:buFont typeface="Wingdings" pitchFamily="2" charset="2"/>
              <a:buChar char="v"/>
            </a:pPr>
            <a:r>
              <a:rPr lang="id-ID" sz="1800" b="1" dirty="0" smtClean="0">
                <a:solidFill>
                  <a:srgbClr val="003399"/>
                </a:solidFill>
                <a:latin typeface="Bookman Old Style" pitchFamily="18" charset="0"/>
                <a:sym typeface="Wingdings" pitchFamily="2" charset="2"/>
              </a:rPr>
              <a:t>Pemerintah </a:t>
            </a:r>
            <a:r>
              <a:rPr lang="id-ID" sz="1800" dirty="0" smtClean="0">
                <a:solidFill>
                  <a:srgbClr val="000000"/>
                </a:solidFill>
                <a:latin typeface="Bookman Old Style" pitchFamily="18" charset="0"/>
                <a:sym typeface="Wingdings" pitchFamily="2" charset="2"/>
              </a:rPr>
              <a:t>melakukan </a:t>
            </a:r>
            <a:r>
              <a:rPr lang="id-ID" sz="1800" b="1" dirty="0" smtClean="0">
                <a:solidFill>
                  <a:srgbClr val="000000"/>
                </a:solidFill>
                <a:latin typeface="Bookman Old Style" pitchFamily="18" charset="0"/>
                <a:sym typeface="Wingdings" pitchFamily="2" charset="2"/>
              </a:rPr>
              <a:t>Evaluasi Penyelenggaraan Pemerintahan Daerah (EPPD)</a:t>
            </a:r>
          </a:p>
          <a:p>
            <a:pPr marL="265113" indent="-265113" algn="just">
              <a:lnSpc>
                <a:spcPct val="120000"/>
              </a:lnSpc>
            </a:pP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ewajiban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melaporkan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penyelenggaraan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pemda oleh KDH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kepada</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Pemerintah</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dlm bentuk </a:t>
            </a:r>
            <a:r>
              <a:rPr lang="id-ID" sz="1800" b="1"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LPPD</a:t>
            </a: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yang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digunakan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sz="1800" b="1"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sbg </a:t>
            </a:r>
            <a:r>
              <a:rPr lang="en-US" sz="1800" b="1"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dasar</a:t>
            </a:r>
            <a:r>
              <a:rPr lang="en-US" sz="1800" b="1"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b="1"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evaluasi</a:t>
            </a:r>
            <a:r>
              <a:rPr lang="en-US" sz="1800" b="1"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sz="1800" b="1"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penyelenggaraan pemda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bahan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pembinaan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lebih</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lanjut</a:t>
            </a: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(Psl 27 UU 32/2004, ditindaklanjuti PP 3/2007).</a:t>
            </a:r>
          </a:p>
          <a:p>
            <a:pPr marL="265113" indent="-265113" algn="just">
              <a:lnSpc>
                <a:spcPct val="120000"/>
              </a:lnSpc>
            </a:pP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Pelaksanaan </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E</a:t>
            </a: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PPD ditetapkan </a:t>
            </a:r>
            <a:r>
              <a:rPr lang="en-US" sz="1800"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dengan</a:t>
            </a:r>
            <a:r>
              <a:rPr lang="en-US"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PP 6/2008 ttg P-EPPD (Psl 6 UU 32/2004 ttg Pemerintahan Daerah).</a:t>
            </a:r>
          </a:p>
          <a:p>
            <a:pPr marL="265113" indent="-265113" algn="just">
              <a:lnSpc>
                <a:spcPct val="120000"/>
              </a:lnSpc>
            </a:pPr>
            <a:endParaRPr lang="id-ID" sz="1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endParaRPr>
          </a:p>
          <a:p>
            <a:pPr marL="1385888" lvl="2" indent="-285750" eaLnBrk="1" hangingPunct="1">
              <a:buClr>
                <a:srgbClr val="660066"/>
              </a:buClr>
              <a:buNone/>
            </a:pPr>
            <a:endParaRPr lang="id-ID" sz="1800" b="1" dirty="0" smtClean="0">
              <a:solidFill>
                <a:srgbClr val="000000"/>
              </a:solidFill>
              <a:latin typeface="Tahoma" pitchFamily="34" charset="0"/>
              <a:sym typeface="Wingdings" pitchFamily="2" charset="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41338" y="2514600"/>
            <a:ext cx="7993062" cy="2438400"/>
          </a:xfrm>
          <a:prstGeom prst="rect">
            <a:avLst/>
          </a:prstGeom>
        </p:spPr>
        <p:txBody>
          <a:bodyPr/>
          <a:lstStyle/>
          <a:p>
            <a:pPr lvl="1" indent="-358775" algn="just" eaLnBrk="0" fontAlgn="auto" hangingPunct="0">
              <a:spcBef>
                <a:spcPct val="20000"/>
              </a:spcBef>
              <a:spcAft>
                <a:spcPts val="0"/>
              </a:spcAft>
              <a:buClr>
                <a:schemeClr val="accent3"/>
              </a:buClr>
              <a:buSzPct val="95000"/>
              <a:buFont typeface="+mj-lt"/>
              <a:buAutoNum type="arabicPeriod"/>
              <a:defRPr/>
            </a:pPr>
            <a:r>
              <a:rPr lang="id-ID" altLang="zh-CN" sz="1600" b="1" dirty="0">
                <a:solidFill>
                  <a:schemeClr val="bg2">
                    <a:lumMod val="10000"/>
                  </a:schemeClr>
                </a:solidFill>
                <a:latin typeface="Bookman Old Style" pitchFamily="18" charset="0"/>
                <a:cs typeface="+mn-cs"/>
              </a:rPr>
              <a:t>Indeks Capaian Kinerja </a:t>
            </a:r>
            <a:r>
              <a:rPr lang="en-US" altLang="zh-CN" sz="1600" b="1" dirty="0" smtClean="0">
                <a:solidFill>
                  <a:schemeClr val="bg2">
                    <a:lumMod val="10000"/>
                  </a:schemeClr>
                </a:solidFill>
                <a:latin typeface="Bookman Old Style" pitchFamily="18" charset="0"/>
                <a:cs typeface="+mn-cs"/>
              </a:rPr>
              <a:t>(0.95)</a:t>
            </a:r>
            <a:endParaRPr lang="id-ID" altLang="zh-CN" sz="1600" b="1" dirty="0">
              <a:solidFill>
                <a:schemeClr val="bg2">
                  <a:lumMod val="10000"/>
                </a:schemeClr>
              </a:solidFill>
              <a:latin typeface="Bookman Old Style" pitchFamily="18" charset="0"/>
              <a:cs typeface="+mn-cs"/>
            </a:endParaRPr>
          </a:p>
          <a:p>
            <a:pPr lvl="1" algn="just" eaLnBrk="0" fontAlgn="auto" hangingPunct="0">
              <a:spcBef>
                <a:spcPct val="20000"/>
              </a:spcBef>
              <a:spcAft>
                <a:spcPts val="0"/>
              </a:spcAft>
              <a:buClr>
                <a:schemeClr val="accent3"/>
              </a:buClr>
              <a:buSzPct val="95000"/>
              <a:defRPr/>
            </a:pPr>
            <a:r>
              <a:rPr lang="id-ID" altLang="zh-CN" sz="1600" b="1" dirty="0">
                <a:solidFill>
                  <a:schemeClr val="bg2">
                    <a:lumMod val="10000"/>
                  </a:schemeClr>
                </a:solidFill>
                <a:latin typeface="Bookman Old Style" pitchFamily="18" charset="0"/>
                <a:cs typeface="+mn-cs"/>
              </a:rPr>
              <a:t>Penilaian variabel Indeks Capaian Kinerja terdiri dari penilaian</a:t>
            </a:r>
            <a:r>
              <a:rPr lang="en-US" altLang="zh-CN" sz="1600" b="1" dirty="0">
                <a:solidFill>
                  <a:schemeClr val="bg2">
                    <a:lumMod val="10000"/>
                  </a:schemeClr>
                </a:solidFill>
                <a:latin typeface="Bookman Old Style" pitchFamily="18" charset="0"/>
                <a:cs typeface="+mn-cs"/>
              </a:rPr>
              <a:t>:</a:t>
            </a:r>
            <a:r>
              <a:rPr lang="id-ID" altLang="zh-CN" sz="1600" b="1" dirty="0">
                <a:solidFill>
                  <a:schemeClr val="bg2">
                    <a:lumMod val="10000"/>
                  </a:schemeClr>
                </a:solidFill>
                <a:latin typeface="Bookman Old Style" pitchFamily="18" charset="0"/>
                <a:cs typeface="+mn-cs"/>
              </a:rPr>
              <a:t> </a:t>
            </a:r>
            <a:endParaRPr lang="en-US" altLang="zh-CN" sz="1600" b="1" dirty="0">
              <a:solidFill>
                <a:schemeClr val="bg2">
                  <a:lumMod val="10000"/>
                </a:schemeClr>
              </a:solidFill>
              <a:latin typeface="Bookman Old Style" pitchFamily="18" charset="0"/>
              <a:cs typeface="+mn-cs"/>
            </a:endParaRPr>
          </a:p>
          <a:p>
            <a:pPr marL="625475" lvl="1" indent="-174625" algn="just" eaLnBrk="0" fontAlgn="auto" hangingPunct="0">
              <a:spcBef>
                <a:spcPct val="20000"/>
              </a:spcBef>
              <a:spcAft>
                <a:spcPts val="0"/>
              </a:spcAft>
              <a:buClr>
                <a:schemeClr val="accent3"/>
              </a:buClr>
              <a:buSzPct val="95000"/>
              <a:buFont typeface="Arial" pitchFamily="34" charset="0"/>
              <a:buChar char="•"/>
              <a:defRPr/>
            </a:pPr>
            <a:r>
              <a:rPr lang="id-ID" altLang="zh-CN" sz="1600" b="1" dirty="0">
                <a:solidFill>
                  <a:schemeClr val="bg2">
                    <a:lumMod val="10000"/>
                  </a:schemeClr>
                </a:solidFill>
                <a:latin typeface="Bookman Old Style" pitchFamily="18" charset="0"/>
                <a:cs typeface="+mn-cs"/>
              </a:rPr>
              <a:t>Pada tataran Pengambil Kebijakan meliputi kinerja Kepala Daerah dan DPRD, yg terdiri dari 13 aspek.</a:t>
            </a:r>
            <a:endParaRPr lang="en-US" altLang="zh-CN" sz="1600" b="1" dirty="0">
              <a:solidFill>
                <a:schemeClr val="bg2">
                  <a:lumMod val="10000"/>
                </a:schemeClr>
              </a:solidFill>
              <a:latin typeface="Bookman Old Style" pitchFamily="18" charset="0"/>
              <a:cs typeface="+mn-cs"/>
            </a:endParaRPr>
          </a:p>
          <a:p>
            <a:pPr marL="625475" lvl="1" indent="-174625" algn="just" eaLnBrk="0" fontAlgn="auto" hangingPunct="0">
              <a:spcBef>
                <a:spcPct val="20000"/>
              </a:spcBef>
              <a:spcAft>
                <a:spcPts val="0"/>
              </a:spcAft>
              <a:buClr>
                <a:schemeClr val="accent3"/>
              </a:buClr>
              <a:buSzPct val="95000"/>
              <a:buFont typeface="Arial" pitchFamily="34" charset="0"/>
              <a:buChar char="•"/>
              <a:defRPr/>
            </a:pPr>
            <a:r>
              <a:rPr lang="id-ID" altLang="zh-CN" sz="1600" b="1" dirty="0">
                <a:solidFill>
                  <a:schemeClr val="bg2">
                    <a:lumMod val="10000"/>
                  </a:schemeClr>
                </a:solidFill>
                <a:latin typeface="Bookman Old Style" pitchFamily="18" charset="0"/>
                <a:cs typeface="+mn-cs"/>
              </a:rPr>
              <a:t>Pada tataran Pelaksana Kebijakan, dilakukan thdp kinerja Satuan Kerja Perangkat Daerah (SKPD) yg terdiri dari 9 aspek, yaitu 8 aspek Administrasi Umum dan 1 aspek Tingkat Capaian Kinerja/SPM </a:t>
            </a:r>
            <a:r>
              <a:rPr lang="en-US" altLang="zh-CN" sz="1600" b="1" dirty="0">
                <a:solidFill>
                  <a:schemeClr val="bg2">
                    <a:lumMod val="10000"/>
                  </a:schemeClr>
                </a:solidFill>
                <a:latin typeface="Bookman Old Style" pitchFamily="18" charset="0"/>
                <a:cs typeface="+mn-cs"/>
              </a:rPr>
              <a:t>yang </a:t>
            </a:r>
            <a:r>
              <a:rPr lang="en-US" altLang="zh-CN" sz="1600" b="1" dirty="0" err="1">
                <a:solidFill>
                  <a:schemeClr val="bg2">
                    <a:lumMod val="10000"/>
                  </a:schemeClr>
                </a:solidFill>
                <a:latin typeface="Bookman Old Style" pitchFamily="18" charset="0"/>
                <a:cs typeface="+mn-cs"/>
              </a:rPr>
              <a:t>meliputi</a:t>
            </a:r>
            <a:r>
              <a:rPr lang="en-US" altLang="zh-CN" sz="1600" b="1" dirty="0">
                <a:solidFill>
                  <a:schemeClr val="bg2">
                    <a:lumMod val="10000"/>
                  </a:schemeClr>
                </a:solidFill>
                <a:latin typeface="Bookman Old Style" pitchFamily="18" charset="0"/>
                <a:cs typeface="+mn-cs"/>
              </a:rPr>
              <a:t> </a:t>
            </a:r>
            <a:r>
              <a:rPr lang="id-ID" altLang="zh-CN" sz="1600" b="1" dirty="0">
                <a:solidFill>
                  <a:schemeClr val="bg2">
                    <a:lumMod val="10000"/>
                  </a:schemeClr>
                </a:solidFill>
                <a:latin typeface="Bookman Old Style" pitchFamily="18" charset="0"/>
                <a:cs typeface="+mn-cs"/>
              </a:rPr>
              <a:t>26 urusan wajib dan 8 urusan pilihan.</a:t>
            </a:r>
          </a:p>
        </p:txBody>
      </p:sp>
      <p:sp>
        <p:nvSpPr>
          <p:cNvPr id="11" name="Rounded Rectangle 10"/>
          <p:cNvSpPr/>
          <p:nvPr/>
        </p:nvSpPr>
        <p:spPr>
          <a:xfrm>
            <a:off x="533400" y="304800"/>
            <a:ext cx="80010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lIns="0" rIns="0" bIns="0" anchor="ctr">
            <a:normAutofit/>
          </a:bodyPr>
          <a:lstStyle/>
          <a:p>
            <a:pPr algn="ctr" fontAlgn="auto">
              <a:spcBef>
                <a:spcPts val="0"/>
              </a:spcBef>
              <a:spcAft>
                <a:spcPts val="0"/>
              </a:spcAft>
              <a:buClr>
                <a:schemeClr val="tx1"/>
              </a:buClr>
              <a:buSzPct val="70000"/>
              <a:defRPr/>
            </a:pPr>
            <a:r>
              <a:rPr lang="id-ID" sz="3200" b="1" dirty="0">
                <a:ln w="50800"/>
                <a:solidFill>
                  <a:srgbClr val="FFFF00"/>
                </a:solidFill>
              </a:rPr>
              <a:t>METODOLOGI EVALUASI</a:t>
            </a:r>
          </a:p>
        </p:txBody>
      </p:sp>
      <p:sp>
        <p:nvSpPr>
          <p:cNvPr id="13" name="Round Diagonal Corner Rectangle 12"/>
          <p:cNvSpPr/>
          <p:nvPr/>
        </p:nvSpPr>
        <p:spPr>
          <a:xfrm>
            <a:off x="76200" y="1219200"/>
            <a:ext cx="8534400" cy="990600"/>
          </a:xfrm>
          <a:prstGeom prst="round2DiagRect">
            <a:avLst/>
          </a:prstGeom>
        </p:spPr>
        <p:txBody>
          <a:bodyPr/>
          <a:lstStyle/>
          <a:p>
            <a:pPr lvl="1" algn="just" eaLnBrk="0" fontAlgn="auto" hangingPunct="0">
              <a:spcBef>
                <a:spcPct val="20000"/>
              </a:spcBef>
              <a:spcAft>
                <a:spcPts val="0"/>
              </a:spcAft>
              <a:buClr>
                <a:schemeClr val="accent3"/>
              </a:buClr>
              <a:buSzPct val="95000"/>
              <a:defRPr/>
            </a:pPr>
            <a:r>
              <a:rPr lang="id-ID" altLang="zh-CN" b="1" dirty="0">
                <a:solidFill>
                  <a:schemeClr val="bg2">
                    <a:lumMod val="10000"/>
                  </a:schemeClr>
                </a:solidFill>
                <a:latin typeface="Bookman Old Style" pitchFamily="18" charset="0"/>
                <a:cs typeface="+mn-cs"/>
              </a:rPr>
              <a:t>Metode EKPPD </a:t>
            </a:r>
            <a:r>
              <a:rPr lang="en-US" altLang="zh-CN" b="1" dirty="0" err="1" smtClean="0">
                <a:solidFill>
                  <a:schemeClr val="bg2">
                    <a:lumMod val="10000"/>
                  </a:schemeClr>
                </a:solidFill>
                <a:latin typeface="Bookman Old Style" pitchFamily="18" charset="0"/>
                <a:cs typeface="+mn-cs"/>
              </a:rPr>
              <a:t>kabupaten</a:t>
            </a:r>
            <a:r>
              <a:rPr lang="en-US" altLang="zh-CN" b="1" dirty="0" smtClean="0">
                <a:solidFill>
                  <a:schemeClr val="bg2">
                    <a:lumMod val="10000"/>
                  </a:schemeClr>
                </a:solidFill>
                <a:latin typeface="Bookman Old Style" pitchFamily="18" charset="0"/>
                <a:cs typeface="+mn-cs"/>
              </a:rPr>
              <a:t>/</a:t>
            </a:r>
            <a:r>
              <a:rPr lang="en-US" altLang="zh-CN" b="1" dirty="0" err="1" smtClean="0">
                <a:solidFill>
                  <a:schemeClr val="bg2">
                    <a:lumMod val="10000"/>
                  </a:schemeClr>
                </a:solidFill>
                <a:latin typeface="Bookman Old Style" pitchFamily="18" charset="0"/>
                <a:cs typeface="+mn-cs"/>
              </a:rPr>
              <a:t>kota</a:t>
            </a:r>
            <a:r>
              <a:rPr lang="en-US" altLang="zh-CN" b="1" dirty="0" smtClean="0">
                <a:solidFill>
                  <a:schemeClr val="bg2">
                    <a:lumMod val="10000"/>
                  </a:schemeClr>
                </a:solidFill>
                <a:latin typeface="Bookman Old Style" pitchFamily="18" charset="0"/>
                <a:cs typeface="+mn-cs"/>
              </a:rPr>
              <a:t>, </a:t>
            </a:r>
            <a:r>
              <a:rPr lang="id-ID" altLang="zh-CN" b="1" dirty="0" smtClean="0">
                <a:solidFill>
                  <a:schemeClr val="bg2">
                    <a:lumMod val="10000"/>
                  </a:schemeClr>
                </a:solidFill>
                <a:latin typeface="Bookman Old Style" pitchFamily="18" charset="0"/>
                <a:cs typeface="+mn-cs"/>
              </a:rPr>
              <a:t>dilakukan </a:t>
            </a:r>
            <a:r>
              <a:rPr lang="id-ID" altLang="zh-CN" b="1" dirty="0">
                <a:solidFill>
                  <a:schemeClr val="bg2">
                    <a:lumMod val="10000"/>
                  </a:schemeClr>
                </a:solidFill>
                <a:latin typeface="Bookman Old Style" pitchFamily="18" charset="0"/>
                <a:cs typeface="+mn-cs"/>
              </a:rPr>
              <a:t>dgn cara menghitung dan menilai indeks komposit thdp dua variabel utama yaitu Indeks Capaian Kinerja dan Indeks Kesesuaian Materi.</a:t>
            </a:r>
          </a:p>
        </p:txBody>
      </p:sp>
      <p:sp>
        <p:nvSpPr>
          <p:cNvPr id="6" name="Content Placeholder 2"/>
          <p:cNvSpPr>
            <a:spLocks noGrp="1"/>
          </p:cNvSpPr>
          <p:nvPr>
            <p:ph idx="1"/>
          </p:nvPr>
        </p:nvSpPr>
        <p:spPr>
          <a:xfrm>
            <a:off x="533400" y="4800600"/>
            <a:ext cx="7996238" cy="1743075"/>
          </a:xfrm>
        </p:spPr>
        <p:txBody>
          <a:bodyPr>
            <a:noAutofit/>
          </a:bodyPr>
          <a:lstStyle/>
          <a:p>
            <a:pPr marL="457200" lvl="1" indent="-365125" algn="just" fontAlgn="auto">
              <a:spcAft>
                <a:spcPts val="0"/>
              </a:spcAft>
              <a:buClr>
                <a:schemeClr val="accent3"/>
              </a:buClr>
              <a:buSzPct val="95000"/>
              <a:buFont typeface="+mj-lt"/>
              <a:buAutoNum type="arabicPeriod" startAt="2"/>
              <a:defRPr/>
            </a:pPr>
            <a:r>
              <a:rPr lang="en-US" altLang="zh-CN" sz="1600" b="1" dirty="0" err="1" smtClean="0">
                <a:solidFill>
                  <a:schemeClr val="bg2">
                    <a:lumMod val="10000"/>
                  </a:schemeClr>
                </a:solidFill>
                <a:latin typeface="Bookman Old Style" pitchFamily="18" charset="0"/>
              </a:rPr>
              <a:t>Indeks</a:t>
            </a:r>
            <a:r>
              <a:rPr lang="en-US" altLang="zh-CN" sz="1600" b="1" dirty="0" smtClean="0">
                <a:solidFill>
                  <a:schemeClr val="bg2">
                    <a:lumMod val="10000"/>
                  </a:schemeClr>
                </a:solidFill>
                <a:latin typeface="Bookman Old Style" pitchFamily="18" charset="0"/>
              </a:rPr>
              <a:t> </a:t>
            </a:r>
            <a:r>
              <a:rPr lang="en-US" altLang="zh-CN" sz="1600" b="1" dirty="0" err="1" smtClean="0">
                <a:solidFill>
                  <a:schemeClr val="bg2">
                    <a:lumMod val="10000"/>
                  </a:schemeClr>
                </a:solidFill>
                <a:latin typeface="Bookman Old Style" pitchFamily="18" charset="0"/>
              </a:rPr>
              <a:t>Kesesuaian</a:t>
            </a:r>
            <a:r>
              <a:rPr lang="en-US" altLang="zh-CN" sz="1600" b="1" dirty="0" smtClean="0">
                <a:solidFill>
                  <a:schemeClr val="bg2">
                    <a:lumMod val="10000"/>
                  </a:schemeClr>
                </a:solidFill>
                <a:latin typeface="Bookman Old Style" pitchFamily="18" charset="0"/>
              </a:rPr>
              <a:t> </a:t>
            </a:r>
            <a:r>
              <a:rPr lang="en-US" altLang="zh-CN" sz="1600" b="1" dirty="0" err="1" smtClean="0">
                <a:solidFill>
                  <a:schemeClr val="bg2">
                    <a:lumMod val="10000"/>
                  </a:schemeClr>
                </a:solidFill>
                <a:latin typeface="Bookman Old Style" pitchFamily="18" charset="0"/>
              </a:rPr>
              <a:t>Materi</a:t>
            </a:r>
            <a:r>
              <a:rPr lang="en-US" altLang="zh-CN" sz="1600" b="1" dirty="0" smtClean="0">
                <a:solidFill>
                  <a:schemeClr val="bg2">
                    <a:lumMod val="10000"/>
                  </a:schemeClr>
                </a:solidFill>
                <a:latin typeface="Bookman Old Style" pitchFamily="18" charset="0"/>
              </a:rPr>
              <a:t> (0.05)</a:t>
            </a:r>
          </a:p>
          <a:p>
            <a:pPr marL="463550" lvl="1" indent="0" algn="just" fontAlgn="auto">
              <a:spcAft>
                <a:spcPts val="0"/>
              </a:spcAft>
              <a:buClr>
                <a:schemeClr val="accent3"/>
              </a:buClr>
              <a:buSzPct val="95000"/>
              <a:buFont typeface="Wingdings 2" panose="05020102010507070707" pitchFamily="18" charset="2"/>
              <a:buNone/>
              <a:defRPr/>
            </a:pPr>
            <a:r>
              <a:rPr lang="id-ID" altLang="zh-CN" sz="1600" b="1" dirty="0" smtClean="0">
                <a:solidFill>
                  <a:schemeClr val="bg2">
                    <a:lumMod val="10000"/>
                  </a:schemeClr>
                </a:solidFill>
                <a:latin typeface="Bookman Old Style" pitchFamily="18" charset="0"/>
              </a:rPr>
              <a:t>Penilaian </a:t>
            </a:r>
            <a:r>
              <a:rPr lang="id-ID" altLang="zh-CN" sz="1600" b="1" dirty="0">
                <a:solidFill>
                  <a:schemeClr val="bg2">
                    <a:lumMod val="10000"/>
                  </a:schemeClr>
                </a:solidFill>
                <a:latin typeface="Bookman Old Style" pitchFamily="18" charset="0"/>
              </a:rPr>
              <a:t>variabel Indeks Kesesuaian Materi dilakukan </a:t>
            </a:r>
            <a:r>
              <a:rPr lang="en-US" altLang="zh-CN" sz="1600" b="1" dirty="0" err="1" smtClean="0">
                <a:solidFill>
                  <a:schemeClr val="bg2">
                    <a:lumMod val="10000"/>
                  </a:schemeClr>
                </a:solidFill>
                <a:latin typeface="Bookman Old Style" pitchFamily="18" charset="0"/>
              </a:rPr>
              <a:t>dgn</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membandingkan </a:t>
            </a:r>
            <a:r>
              <a:rPr lang="id-ID" altLang="zh-CN" sz="1600" b="1" dirty="0">
                <a:solidFill>
                  <a:schemeClr val="bg2">
                    <a:lumMod val="10000"/>
                  </a:schemeClr>
                </a:solidFill>
                <a:latin typeface="Bookman Old Style" pitchFamily="18" charset="0"/>
              </a:rPr>
              <a:t>materi </a:t>
            </a:r>
            <a:r>
              <a:rPr lang="en-US" altLang="zh-CN" sz="1600" b="1" dirty="0" err="1" smtClean="0">
                <a:solidFill>
                  <a:schemeClr val="bg2">
                    <a:lumMod val="10000"/>
                  </a:schemeClr>
                </a:solidFill>
                <a:latin typeface="Bookman Old Style" pitchFamily="18" charset="0"/>
              </a:rPr>
              <a:t>yg</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disajikan </a:t>
            </a:r>
            <a:r>
              <a:rPr lang="en-US" altLang="zh-CN" sz="1600" b="1" dirty="0" err="1" smtClean="0">
                <a:solidFill>
                  <a:schemeClr val="bg2">
                    <a:lumMod val="10000"/>
                  </a:schemeClr>
                </a:solidFill>
                <a:latin typeface="Bookman Old Style" pitchFamily="18" charset="0"/>
              </a:rPr>
              <a:t>dlm</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LPPD </a:t>
            </a:r>
            <a:r>
              <a:rPr lang="en-US" altLang="zh-CN" sz="1600" b="1" dirty="0" err="1" smtClean="0">
                <a:solidFill>
                  <a:schemeClr val="bg2">
                    <a:lumMod val="10000"/>
                  </a:schemeClr>
                </a:solidFill>
                <a:latin typeface="Bookman Old Style" pitchFamily="18" charset="0"/>
              </a:rPr>
              <a:t>dgn</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materi </a:t>
            </a:r>
            <a:r>
              <a:rPr lang="en-US" altLang="zh-CN" sz="1600" b="1" dirty="0" err="1" smtClean="0">
                <a:solidFill>
                  <a:schemeClr val="bg2">
                    <a:lumMod val="10000"/>
                  </a:schemeClr>
                </a:solidFill>
                <a:latin typeface="Bookman Old Style" pitchFamily="18" charset="0"/>
              </a:rPr>
              <a:t>yg</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seharusnya disajikan</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PP </a:t>
            </a:r>
            <a:r>
              <a:rPr lang="en-US" altLang="zh-CN" sz="1600" b="1" dirty="0" smtClean="0">
                <a:solidFill>
                  <a:schemeClr val="bg2">
                    <a:lumMod val="10000"/>
                  </a:schemeClr>
                </a:solidFill>
                <a:latin typeface="Bookman Old Style" pitchFamily="18" charset="0"/>
              </a:rPr>
              <a:t>No. </a:t>
            </a:r>
            <a:r>
              <a:rPr lang="id-ID" altLang="zh-CN" sz="1600" b="1" dirty="0" smtClean="0">
                <a:solidFill>
                  <a:schemeClr val="bg2">
                    <a:lumMod val="10000"/>
                  </a:schemeClr>
                </a:solidFill>
                <a:latin typeface="Bookman Old Style" pitchFamily="18" charset="0"/>
              </a:rPr>
              <a:t>3 </a:t>
            </a:r>
            <a:r>
              <a:rPr lang="id-ID" altLang="zh-CN" sz="1600" b="1" dirty="0">
                <a:solidFill>
                  <a:schemeClr val="bg2">
                    <a:lumMod val="10000"/>
                  </a:schemeClr>
                </a:solidFill>
                <a:latin typeface="Bookman Old Style" pitchFamily="18" charset="0"/>
              </a:rPr>
              <a:t>Tahun </a:t>
            </a:r>
            <a:r>
              <a:rPr lang="id-ID" altLang="zh-CN" sz="1600" b="1" dirty="0" smtClean="0">
                <a:solidFill>
                  <a:schemeClr val="bg2">
                    <a:lumMod val="10000"/>
                  </a:schemeClr>
                </a:solidFill>
                <a:latin typeface="Bookman Old Style" pitchFamily="18" charset="0"/>
              </a:rPr>
              <a:t>2007</a:t>
            </a:r>
            <a:r>
              <a:rPr lang="en-US" altLang="zh-CN" sz="1600" b="1" dirty="0" smtClean="0">
                <a:solidFill>
                  <a:schemeClr val="bg2">
                    <a:lumMod val="10000"/>
                  </a:schemeClr>
                </a:solidFill>
                <a:latin typeface="Bookman Old Style" pitchFamily="18" charset="0"/>
              </a:rPr>
              <a:t>)</a:t>
            </a:r>
            <a:r>
              <a:rPr lang="id-ID" altLang="zh-CN" sz="1600" b="1" dirty="0" smtClean="0">
                <a:solidFill>
                  <a:schemeClr val="bg2">
                    <a:lumMod val="10000"/>
                  </a:schemeClr>
                </a:solidFill>
                <a:latin typeface="Bookman Old Style" pitchFamily="18" charset="0"/>
              </a:rPr>
              <a:t> </a:t>
            </a:r>
            <a:r>
              <a:rPr lang="en-US" altLang="zh-CN" sz="1600" b="1" dirty="0" err="1" smtClean="0">
                <a:solidFill>
                  <a:schemeClr val="bg2">
                    <a:lumMod val="10000"/>
                  </a:schemeClr>
                </a:solidFill>
                <a:latin typeface="Bookman Old Style" pitchFamily="18" charset="0"/>
              </a:rPr>
              <a:t>yg</a:t>
            </a:r>
            <a:r>
              <a:rPr lang="en-US" altLang="zh-CN" sz="1600" b="1" dirty="0" smtClean="0">
                <a:solidFill>
                  <a:schemeClr val="bg2">
                    <a:lumMod val="10000"/>
                  </a:schemeClr>
                </a:solidFill>
                <a:latin typeface="Bookman Old Style" pitchFamily="18" charset="0"/>
              </a:rPr>
              <a:t> </a:t>
            </a:r>
            <a:r>
              <a:rPr lang="id-ID" altLang="zh-CN" sz="1600" b="1" dirty="0" smtClean="0">
                <a:solidFill>
                  <a:schemeClr val="bg2">
                    <a:lumMod val="10000"/>
                  </a:schemeClr>
                </a:solidFill>
                <a:latin typeface="Bookman Old Style" pitchFamily="18" charset="0"/>
              </a:rPr>
              <a:t>meliputi </a:t>
            </a:r>
            <a:r>
              <a:rPr lang="id-ID" altLang="zh-CN" sz="1600" b="1" dirty="0">
                <a:solidFill>
                  <a:schemeClr val="bg2">
                    <a:lumMod val="10000"/>
                  </a:schemeClr>
                </a:solidFill>
                <a:latin typeface="Bookman Old Style" pitchFamily="18" charset="0"/>
              </a:rPr>
              <a:t>materi: Urusan Desentralisasi (urusan wajib dan urusan pilihan), Tugas Pembantuan, Tugas Umum Pemerintahan, dan Kelengkapan Laporan (RPJMD dan Gambaran Umum Daerah).</a:t>
            </a:r>
            <a:endParaRPr lang="en-US" altLang="zh-CN" sz="1600" b="1" dirty="0">
              <a:solidFill>
                <a:schemeClr val="bg2">
                  <a:lumMod val="10000"/>
                </a:schemeClr>
              </a:solidFill>
              <a:latin typeface="Bookman Old Style" pitchFamily="18" charset="0"/>
            </a:endParaRPr>
          </a:p>
        </p:txBody>
      </p:sp>
    </p:spTree>
    <p:extLst>
      <p:ext uri="{BB962C8B-B14F-4D97-AF65-F5344CB8AC3E}">
        <p14:creationId xmlns:p14="http://schemas.microsoft.com/office/powerpoint/2010/main" val="1973190640"/>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400" y="304800"/>
            <a:ext cx="7924800" cy="6096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lIns="0" rIns="0" bIns="0" anchor="ctr">
            <a:normAutofit/>
          </a:bodyPr>
          <a:lstStyle/>
          <a:p>
            <a:pPr algn="ctr" fontAlgn="auto">
              <a:spcBef>
                <a:spcPts val="0"/>
              </a:spcBef>
              <a:spcAft>
                <a:spcPts val="0"/>
              </a:spcAft>
              <a:buClr>
                <a:schemeClr val="tx1"/>
              </a:buClr>
              <a:buSzPct val="70000"/>
              <a:defRPr/>
            </a:pPr>
            <a:r>
              <a:rPr lang="id-ID" sz="3200" b="1" dirty="0">
                <a:ln w="50800"/>
                <a:solidFill>
                  <a:srgbClr val="FFFF00"/>
                </a:solidFill>
              </a:rPr>
              <a:t>Lanjutan ...</a:t>
            </a:r>
          </a:p>
        </p:txBody>
      </p:sp>
      <p:sp>
        <p:nvSpPr>
          <p:cNvPr id="2" name="Rectangle 1"/>
          <p:cNvSpPr/>
          <p:nvPr/>
        </p:nvSpPr>
        <p:spPr>
          <a:xfrm>
            <a:off x="0" y="1143000"/>
            <a:ext cx="9144000" cy="5410200"/>
          </a:xfrm>
          <a:prstGeom prst="rect">
            <a:avLst/>
          </a:prstGeom>
        </p:spPr>
        <p:txBody>
          <a:bodyPr/>
          <a:lstStyle/>
          <a:p>
            <a:pPr marL="358775" lvl="1" indent="-358775" algn="just" eaLnBrk="0" fontAlgn="auto" hangingPunct="0">
              <a:spcBef>
                <a:spcPct val="20000"/>
              </a:spcBef>
              <a:spcAft>
                <a:spcPts val="0"/>
              </a:spcAft>
              <a:buClr>
                <a:schemeClr val="accent3"/>
              </a:buClr>
              <a:buSzPct val="95000"/>
              <a:buFont typeface="+mj-lt"/>
              <a:buAutoNum type="arabicPeriod" startAt="3"/>
              <a:defRPr/>
            </a:pPr>
            <a:r>
              <a:rPr lang="en-US" altLang="zh-CN" b="1" dirty="0" err="1">
                <a:solidFill>
                  <a:schemeClr val="bg2">
                    <a:lumMod val="10000"/>
                  </a:schemeClr>
                </a:solidFill>
                <a:latin typeface="Bookman Old Style" pitchFamily="18" charset="0"/>
                <a:cs typeface="+mn-cs"/>
              </a:rPr>
              <a:t>Pada</a:t>
            </a:r>
            <a:r>
              <a:rPr lang="en-US" altLang="zh-CN" b="1" dirty="0">
                <a:solidFill>
                  <a:schemeClr val="bg2">
                    <a:lumMod val="10000"/>
                  </a:schemeClr>
                </a:solidFill>
                <a:latin typeface="Bookman Old Style" pitchFamily="18" charset="0"/>
                <a:cs typeface="+mn-cs"/>
              </a:rPr>
              <a:t> </a:t>
            </a:r>
            <a:r>
              <a:rPr lang="id-ID" altLang="zh-CN" b="1" dirty="0">
                <a:solidFill>
                  <a:schemeClr val="bg2">
                    <a:lumMod val="10000"/>
                  </a:schemeClr>
                </a:solidFill>
                <a:latin typeface="Bookman Old Style" pitchFamily="18" charset="0"/>
                <a:cs typeface="+mn-cs"/>
              </a:rPr>
              <a:t>Tataran Pengambil Kebijakan Setiap aspek dirinci ke dalam beberapa  fokus</a:t>
            </a:r>
            <a:r>
              <a:rPr lang="en-US" altLang="zh-CN" b="1" dirty="0">
                <a:solidFill>
                  <a:schemeClr val="bg2">
                    <a:lumMod val="10000"/>
                  </a:schemeClr>
                </a:solidFill>
                <a:latin typeface="Bookman Old Style" pitchFamily="18" charset="0"/>
                <a:cs typeface="+mn-cs"/>
              </a:rPr>
              <a:t> (total 35 </a:t>
            </a:r>
            <a:r>
              <a:rPr lang="en-US" altLang="zh-CN" b="1" dirty="0" err="1">
                <a:solidFill>
                  <a:schemeClr val="bg2">
                    <a:lumMod val="10000"/>
                  </a:schemeClr>
                </a:solidFill>
                <a:latin typeface="Bookman Old Style" pitchFamily="18" charset="0"/>
                <a:cs typeface="+mn-cs"/>
              </a:rPr>
              <a:t>fokus</a:t>
            </a:r>
            <a:r>
              <a:rPr lang="en-US" altLang="zh-CN" b="1" dirty="0">
                <a:solidFill>
                  <a:schemeClr val="bg2">
                    <a:lumMod val="10000"/>
                  </a:schemeClr>
                </a:solidFill>
                <a:latin typeface="Bookman Old Style" pitchFamily="18" charset="0"/>
                <a:cs typeface="+mn-cs"/>
              </a:rPr>
              <a:t>)</a:t>
            </a:r>
            <a:r>
              <a:rPr lang="id-ID" altLang="zh-CN" b="1" dirty="0">
                <a:solidFill>
                  <a:schemeClr val="bg2">
                    <a:lumMod val="10000"/>
                  </a:schemeClr>
                </a:solidFill>
                <a:latin typeface="Bookman Old Style" pitchFamily="18" charset="0"/>
                <a:cs typeface="+mn-cs"/>
              </a:rPr>
              <a:t>, dan setiap fokus dirinci ke dalam beberapa Indikator Kinerja Kunci (IKK)</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untuk</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pemerintahan</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provinsi</a:t>
            </a:r>
            <a:r>
              <a:rPr lang="en-US" altLang="zh-CN" b="1" dirty="0">
                <a:solidFill>
                  <a:schemeClr val="bg2">
                    <a:lumMod val="10000"/>
                  </a:schemeClr>
                </a:solidFill>
                <a:latin typeface="Bookman Old Style" pitchFamily="18" charset="0"/>
                <a:cs typeface="+mn-cs"/>
              </a:rPr>
              <a:t> total 39 IKK, </a:t>
            </a:r>
            <a:r>
              <a:rPr lang="en-US" altLang="zh-CN" b="1" dirty="0" err="1">
                <a:solidFill>
                  <a:schemeClr val="bg2">
                    <a:lumMod val="10000"/>
                  </a:schemeClr>
                </a:solidFill>
                <a:latin typeface="Bookman Old Style" pitchFamily="18" charset="0"/>
                <a:cs typeface="+mn-cs"/>
              </a:rPr>
              <a:t>Kabupaten</a:t>
            </a:r>
            <a:r>
              <a:rPr lang="en-US" altLang="zh-CN" b="1" dirty="0">
                <a:solidFill>
                  <a:schemeClr val="bg2">
                    <a:lumMod val="10000"/>
                  </a:schemeClr>
                </a:solidFill>
                <a:latin typeface="Bookman Old Style" pitchFamily="18" charset="0"/>
                <a:cs typeface="+mn-cs"/>
              </a:rPr>
              <a:t> 44 IKK </a:t>
            </a:r>
            <a:r>
              <a:rPr lang="en-US" altLang="zh-CN" b="1" dirty="0" err="1">
                <a:solidFill>
                  <a:schemeClr val="bg2">
                    <a:lumMod val="10000"/>
                  </a:schemeClr>
                </a:solidFill>
                <a:latin typeface="Bookman Old Style" pitchFamily="18" charset="0"/>
                <a:cs typeface="+mn-cs"/>
              </a:rPr>
              <a:t>dan</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kota</a:t>
            </a:r>
            <a:r>
              <a:rPr lang="en-US" altLang="zh-CN" b="1" dirty="0">
                <a:solidFill>
                  <a:schemeClr val="bg2">
                    <a:lumMod val="10000"/>
                  </a:schemeClr>
                </a:solidFill>
                <a:latin typeface="Bookman Old Style" pitchFamily="18" charset="0"/>
                <a:cs typeface="+mn-cs"/>
              </a:rPr>
              <a:t>  43 IKK.</a:t>
            </a:r>
          </a:p>
          <a:p>
            <a:pPr marL="358775" lvl="1" indent="-358775" algn="just" eaLnBrk="0" fontAlgn="auto" hangingPunct="0">
              <a:spcBef>
                <a:spcPct val="20000"/>
              </a:spcBef>
              <a:spcAft>
                <a:spcPts val="0"/>
              </a:spcAft>
              <a:buClr>
                <a:schemeClr val="accent3"/>
              </a:buClr>
              <a:buSzPct val="95000"/>
              <a:buFont typeface="+mj-lt"/>
              <a:buAutoNum type="arabicPeriod" startAt="3"/>
              <a:defRPr/>
            </a:pPr>
            <a:r>
              <a:rPr lang="id-ID" altLang="zh-CN" b="1" dirty="0">
                <a:solidFill>
                  <a:schemeClr val="bg2">
                    <a:lumMod val="10000"/>
                  </a:schemeClr>
                </a:solidFill>
                <a:latin typeface="Bookman Old Style" pitchFamily="18" charset="0"/>
                <a:cs typeface="+mn-cs"/>
              </a:rPr>
              <a:t>Pada Tataran Pelaksana Kebijakan, yang terdiri dari 9 aspek, yaitu 8 aspek Administrasi Umum</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utk</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pemerintahan</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provinsi</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kabupaten</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dan</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kota</a:t>
            </a:r>
            <a:r>
              <a:rPr lang="en-US" altLang="zh-CN" b="1" dirty="0">
                <a:solidFill>
                  <a:schemeClr val="bg2">
                    <a:lumMod val="10000"/>
                  </a:schemeClr>
                </a:solidFill>
                <a:latin typeface="Bookman Old Style" pitchFamily="18" charset="0"/>
                <a:cs typeface="+mn-cs"/>
              </a:rPr>
              <a:t> </a:t>
            </a:r>
            <a:r>
              <a:rPr lang="en-US" altLang="zh-CN" b="1" dirty="0" err="1">
                <a:solidFill>
                  <a:schemeClr val="bg2">
                    <a:lumMod val="10000"/>
                  </a:schemeClr>
                </a:solidFill>
                <a:latin typeface="Bookman Old Style" pitchFamily="18" charset="0"/>
                <a:cs typeface="+mn-cs"/>
              </a:rPr>
              <a:t>seb</a:t>
            </a:r>
            <a:r>
              <a:rPr lang="id-ID" altLang="zh-CN" b="1" dirty="0">
                <a:solidFill>
                  <a:schemeClr val="bg2">
                    <a:lumMod val="10000"/>
                  </a:schemeClr>
                </a:solidFill>
                <a:latin typeface="Bookman Old Style" pitchFamily="18" charset="0"/>
                <a:cs typeface="+mn-cs"/>
              </a:rPr>
              <a:t>a</a:t>
            </a:r>
            <a:r>
              <a:rPr lang="en-US" altLang="zh-CN" b="1" dirty="0" err="1">
                <a:solidFill>
                  <a:schemeClr val="bg2">
                    <a:lumMod val="10000"/>
                  </a:schemeClr>
                </a:solidFill>
                <a:latin typeface="Bookman Old Style" pitchFamily="18" charset="0"/>
                <a:cs typeface="+mn-cs"/>
              </a:rPr>
              <a:t>nyak</a:t>
            </a:r>
            <a:r>
              <a:rPr lang="en-US" altLang="zh-CN" b="1" dirty="0">
                <a:solidFill>
                  <a:schemeClr val="bg2">
                    <a:lumMod val="10000"/>
                  </a:schemeClr>
                </a:solidFill>
                <a:latin typeface="Bookman Old Style" pitchFamily="18" charset="0"/>
                <a:cs typeface="+mn-cs"/>
              </a:rPr>
              <a:t> 21 IKK.</a:t>
            </a:r>
          </a:p>
          <a:p>
            <a:pPr marL="358775" lvl="1" indent="-358775" algn="just" eaLnBrk="0" fontAlgn="auto" hangingPunct="0">
              <a:spcBef>
                <a:spcPct val="20000"/>
              </a:spcBef>
              <a:spcAft>
                <a:spcPts val="0"/>
              </a:spcAft>
              <a:buClr>
                <a:schemeClr val="accent3"/>
              </a:buClr>
              <a:buSzPct val="95000"/>
              <a:buFont typeface="+mj-lt"/>
              <a:buAutoNum type="arabicPeriod" startAt="3"/>
              <a:defRPr/>
            </a:pPr>
            <a:r>
              <a:rPr lang="id-ID" altLang="zh-CN" b="1" dirty="0">
                <a:solidFill>
                  <a:schemeClr val="bg2">
                    <a:lumMod val="10000"/>
                  </a:schemeClr>
                </a:solidFill>
                <a:latin typeface="Bookman Old Style" pitchFamily="18" charset="0"/>
                <a:cs typeface="+mn-cs"/>
              </a:rPr>
              <a:t>Penilaian aspek Tingkat Capaian Kinerja/SPM dibagi 2 yaitu :</a:t>
            </a:r>
            <a:endParaRPr lang="en-US" altLang="zh-CN" b="1" dirty="0">
              <a:solidFill>
                <a:schemeClr val="bg2">
                  <a:lumMod val="10000"/>
                </a:schemeClr>
              </a:solidFill>
              <a:latin typeface="Bookman Old Style" pitchFamily="18" charset="0"/>
              <a:cs typeface="+mn-cs"/>
            </a:endParaRPr>
          </a:p>
          <a:p>
            <a:pPr marL="531813" lvl="1" indent="-173038" algn="just" eaLnBrk="0" fontAlgn="auto" hangingPunct="0">
              <a:spcBef>
                <a:spcPct val="20000"/>
              </a:spcBef>
              <a:spcAft>
                <a:spcPts val="0"/>
              </a:spcAft>
              <a:buClr>
                <a:schemeClr val="accent3"/>
              </a:buClr>
              <a:buSzPct val="95000"/>
              <a:buFont typeface="Arial" pitchFamily="34" charset="0"/>
              <a:buChar char="•"/>
              <a:defRPr/>
            </a:pPr>
            <a:r>
              <a:rPr lang="id-ID" altLang="zh-CN" b="1" dirty="0">
                <a:solidFill>
                  <a:schemeClr val="bg2">
                    <a:lumMod val="10000"/>
                  </a:schemeClr>
                </a:solidFill>
                <a:latin typeface="Bookman Old Style" pitchFamily="18" charset="0"/>
                <a:cs typeface="+mn-cs"/>
              </a:rPr>
              <a:t>Urusan  Wajib</a:t>
            </a:r>
            <a:r>
              <a:rPr lang="en-US" altLang="zh-CN" b="1" dirty="0">
                <a:solidFill>
                  <a:schemeClr val="bg2">
                    <a:lumMod val="10000"/>
                  </a:schemeClr>
                </a:solidFill>
                <a:latin typeface="Bookman Old Style" pitchFamily="18" charset="0"/>
                <a:cs typeface="+mn-cs"/>
              </a:rPr>
              <a:t>:</a:t>
            </a:r>
          </a:p>
          <a:p>
            <a:pPr marL="531813" lvl="1" algn="just" eaLnBrk="0" fontAlgn="auto" hangingPunct="0">
              <a:spcBef>
                <a:spcPct val="20000"/>
              </a:spcBef>
              <a:spcAft>
                <a:spcPts val="0"/>
              </a:spcAft>
              <a:buClr>
                <a:schemeClr val="accent3"/>
              </a:buClr>
              <a:buSzPct val="95000"/>
              <a:defRPr/>
            </a:pPr>
            <a:r>
              <a:rPr lang="id-ID" altLang="zh-CN" b="1" dirty="0">
                <a:solidFill>
                  <a:schemeClr val="bg2">
                    <a:lumMod val="10000"/>
                  </a:schemeClr>
                </a:solidFill>
                <a:latin typeface="Bookman Old Style" pitchFamily="18" charset="0"/>
                <a:cs typeface="+mn-cs"/>
              </a:rPr>
              <a:t>Capaian Kinerja Urusan Wajib terdiri dari 62 buah Indikator Kinerja Kunci (IKK) untuk pemerintah provinsi, 79 IKK untuk pemerintah kabupaten, 78 IKK untuk pemerintah Kota.</a:t>
            </a:r>
          </a:p>
          <a:p>
            <a:pPr marL="531813" lvl="1" indent="-173038" algn="just" eaLnBrk="0" fontAlgn="auto" hangingPunct="0">
              <a:spcBef>
                <a:spcPct val="20000"/>
              </a:spcBef>
              <a:spcAft>
                <a:spcPts val="0"/>
              </a:spcAft>
              <a:buClr>
                <a:schemeClr val="accent3"/>
              </a:buClr>
              <a:buSzPct val="95000"/>
              <a:buFont typeface="Arial" pitchFamily="34" charset="0"/>
              <a:buChar char="•"/>
              <a:defRPr/>
            </a:pPr>
            <a:r>
              <a:rPr lang="id-ID" altLang="zh-CN" b="1" dirty="0">
                <a:solidFill>
                  <a:schemeClr val="bg2">
                    <a:lumMod val="10000"/>
                  </a:schemeClr>
                </a:solidFill>
                <a:latin typeface="Bookman Old Style" pitchFamily="18" charset="0"/>
                <a:cs typeface="+mn-cs"/>
              </a:rPr>
              <a:t>Urusan  Pilihan</a:t>
            </a:r>
            <a:r>
              <a:rPr lang="en-US" altLang="zh-CN" b="1" dirty="0">
                <a:solidFill>
                  <a:schemeClr val="bg2">
                    <a:lumMod val="10000"/>
                  </a:schemeClr>
                </a:solidFill>
                <a:latin typeface="Bookman Old Style" pitchFamily="18" charset="0"/>
                <a:cs typeface="+mn-cs"/>
              </a:rPr>
              <a:t>:</a:t>
            </a:r>
          </a:p>
          <a:p>
            <a:pPr marL="531813" lvl="1" indent="-531813" algn="just" eaLnBrk="0" fontAlgn="auto" hangingPunct="0">
              <a:spcBef>
                <a:spcPct val="20000"/>
              </a:spcBef>
              <a:spcAft>
                <a:spcPts val="0"/>
              </a:spcAft>
              <a:buClr>
                <a:schemeClr val="accent3"/>
              </a:buClr>
              <a:buSzPct val="95000"/>
              <a:defRPr/>
            </a:pPr>
            <a:r>
              <a:rPr lang="id-ID" altLang="zh-CN" b="1" dirty="0">
                <a:solidFill>
                  <a:schemeClr val="bg2">
                    <a:lumMod val="10000"/>
                  </a:schemeClr>
                </a:solidFill>
                <a:latin typeface="Bookman Old Style" pitchFamily="18" charset="0"/>
                <a:cs typeface="+mn-cs"/>
              </a:rPr>
              <a:t>	Capaian Kinerja Urusan Pilihan terdiri dari 16 buah Indikator Kinerja Kunci (IKK) untuk pemerintah provinsi, 15 IKK untuk pemerintah kabupaten, 15 IKK untuk pemerintah Kota</a:t>
            </a:r>
            <a:r>
              <a:rPr lang="en-US" altLang="zh-CN" b="1" dirty="0">
                <a:solidFill>
                  <a:schemeClr val="bg2">
                    <a:lumMod val="10000"/>
                  </a:schemeClr>
                </a:solidFill>
                <a:latin typeface="Bookman Old Style" pitchFamily="18" charset="0"/>
                <a:cs typeface="+mn-cs"/>
              </a:rPr>
              <a:t>.</a:t>
            </a:r>
          </a:p>
          <a:p>
            <a:pPr marL="358775" lvl="1" indent="-358775" algn="just" eaLnBrk="0" fontAlgn="auto" hangingPunct="0">
              <a:spcBef>
                <a:spcPct val="20000"/>
              </a:spcBef>
              <a:spcAft>
                <a:spcPts val="0"/>
              </a:spcAft>
              <a:buClr>
                <a:schemeClr val="accent3"/>
              </a:buClr>
              <a:buSzPct val="95000"/>
              <a:buFont typeface="+mj-lt"/>
              <a:buAutoNum type="arabicPeriod" startAt="6"/>
              <a:defRPr/>
            </a:pPr>
            <a:r>
              <a:rPr lang="id-ID" altLang="zh-CN" b="1" dirty="0">
                <a:solidFill>
                  <a:schemeClr val="bg2">
                    <a:lumMod val="10000"/>
                  </a:schemeClr>
                </a:solidFill>
                <a:latin typeface="Bookman Old Style" pitchFamily="18" charset="0"/>
                <a:cs typeface="+mn-cs"/>
              </a:rPr>
              <a:t>Setiap IKK dinilai untuk masing-masing urusan dengan memberikan penilaian dengan prestasi Sangat Tinggi (ST) = 4, Tinggi (T) = 3, Sedang (S) = 2, Rendah (R) = 1.</a:t>
            </a:r>
            <a:endParaRPr lang="en-US" altLang="zh-CN" b="1" dirty="0">
              <a:solidFill>
                <a:schemeClr val="bg2">
                  <a:lumMod val="10000"/>
                </a:schemeClr>
              </a:solidFill>
              <a:latin typeface="Bookman Old Style" pitchFamily="18" charset="0"/>
              <a:cs typeface="+mn-cs"/>
            </a:endParaRPr>
          </a:p>
        </p:txBody>
      </p:sp>
    </p:spTree>
    <p:extLst>
      <p:ext uri="{BB962C8B-B14F-4D97-AF65-F5344CB8AC3E}">
        <p14:creationId xmlns:p14="http://schemas.microsoft.com/office/powerpoint/2010/main" val="42735400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81000" y="914400"/>
            <a:ext cx="8305800" cy="5791200"/>
          </a:xfrm>
          <a:prstGeom prst="round2DiagRect">
            <a:avLst/>
          </a:prstGeom>
        </p:spPr>
        <p:txBody>
          <a:bodyPr/>
          <a:lstStyle/>
          <a:p>
            <a:pPr marL="0" lvl="1" indent="338138" algn="just" eaLnBrk="0" fontAlgn="auto" hangingPunct="0">
              <a:spcBef>
                <a:spcPct val="20000"/>
              </a:spcBef>
              <a:spcAft>
                <a:spcPts val="0"/>
              </a:spcAft>
              <a:buClr>
                <a:schemeClr val="accent3"/>
              </a:buClr>
              <a:buSzPct val="95000"/>
              <a:defRPr/>
            </a:pPr>
            <a:r>
              <a:rPr lang="id-ID" altLang="zh-CN" sz="1700" b="1" dirty="0">
                <a:solidFill>
                  <a:schemeClr val="bg2">
                    <a:lumMod val="10000"/>
                  </a:schemeClr>
                </a:solidFill>
                <a:latin typeface="Bookman Old Style" pitchFamily="18" charset="0"/>
                <a:cs typeface="+mn-cs"/>
              </a:rPr>
              <a:t>Tahapan </a:t>
            </a:r>
            <a:r>
              <a:rPr lang="en-US" altLang="zh-CN" sz="1700" b="1" dirty="0" err="1">
                <a:solidFill>
                  <a:schemeClr val="bg2">
                    <a:lumMod val="10000"/>
                  </a:schemeClr>
                </a:solidFill>
                <a:latin typeface="Bookman Old Style" pitchFamily="18" charset="0"/>
                <a:cs typeface="+mn-cs"/>
              </a:rPr>
              <a:t>Evaluasi</a:t>
            </a:r>
            <a:r>
              <a:rPr lang="en-US" altLang="zh-CN" sz="1700" b="1" dirty="0">
                <a:solidFill>
                  <a:schemeClr val="bg2">
                    <a:lumMod val="10000"/>
                  </a:schemeClr>
                </a:solidFill>
                <a:latin typeface="Bookman Old Style" pitchFamily="18" charset="0"/>
                <a:cs typeface="+mn-cs"/>
              </a:rPr>
              <a:t> </a:t>
            </a:r>
            <a:r>
              <a:rPr lang="id-ID" altLang="zh-CN" sz="1700" b="1" dirty="0">
                <a:solidFill>
                  <a:schemeClr val="bg2">
                    <a:lumMod val="10000"/>
                  </a:schemeClr>
                </a:solidFill>
                <a:latin typeface="Bookman Old Style" pitchFamily="18" charset="0"/>
                <a:cs typeface="+mn-cs"/>
              </a:rPr>
              <a:t>Pemerintah </a:t>
            </a:r>
            <a:r>
              <a:rPr lang="en-US" altLang="zh-CN" sz="1700" b="1" dirty="0" err="1">
                <a:solidFill>
                  <a:schemeClr val="bg2">
                    <a:lumMod val="10000"/>
                  </a:schemeClr>
                </a:solidFill>
                <a:latin typeface="Bookman Old Style" pitchFamily="18" charset="0"/>
                <a:cs typeface="+mn-cs"/>
              </a:rPr>
              <a:t>Kabupaten</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dan</a:t>
            </a:r>
            <a:r>
              <a:rPr lang="en-US" altLang="zh-CN" sz="1700" b="1" dirty="0">
                <a:solidFill>
                  <a:schemeClr val="bg2">
                    <a:lumMod val="10000"/>
                  </a:schemeClr>
                </a:solidFill>
                <a:latin typeface="Bookman Old Style" pitchFamily="18" charset="0"/>
                <a:cs typeface="+mn-cs"/>
              </a:rPr>
              <a:t> Kota</a:t>
            </a:r>
            <a:r>
              <a:rPr lang="id-ID"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oleh</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Timda</a:t>
            </a:r>
            <a:r>
              <a:rPr lang="id-ID" altLang="zh-CN" sz="1700" b="1" dirty="0">
                <a:solidFill>
                  <a:schemeClr val="bg2">
                    <a:lumMod val="10000"/>
                  </a:schemeClr>
                </a:solidFill>
                <a:latin typeface="Bookman Old Style" pitchFamily="18" charset="0"/>
                <a:cs typeface="+mn-cs"/>
              </a:rPr>
              <a:t>:</a:t>
            </a:r>
          </a:p>
          <a:p>
            <a:pPr marL="0" lvl="1" algn="just" eaLnBrk="0" fontAlgn="auto" hangingPunct="0">
              <a:spcBef>
                <a:spcPct val="20000"/>
              </a:spcBef>
              <a:spcAft>
                <a:spcPts val="0"/>
              </a:spcAft>
              <a:buClr>
                <a:schemeClr val="accent3"/>
              </a:buClr>
              <a:buSzPct val="95000"/>
              <a:defRPr/>
            </a:pPr>
            <a:endParaRPr lang="id-ID" altLang="zh-CN" sz="800" b="1" dirty="0">
              <a:solidFill>
                <a:schemeClr val="bg2">
                  <a:lumMod val="10000"/>
                </a:schemeClr>
              </a:solidFill>
              <a:latin typeface="Bookman Old Style" pitchFamily="18" charset="0"/>
              <a:cs typeface="+mn-cs"/>
            </a:endParaRPr>
          </a:p>
          <a:p>
            <a:pPr marL="358775" lvl="1" indent="-358775" algn="just" eaLnBrk="0" fontAlgn="auto" hangingPunct="0">
              <a:spcBef>
                <a:spcPct val="20000"/>
              </a:spcBef>
              <a:spcAft>
                <a:spcPts val="0"/>
              </a:spcAft>
              <a:buClr>
                <a:schemeClr val="accent3"/>
              </a:buClr>
              <a:buSzPct val="95000"/>
              <a:buFont typeface="+mj-lt"/>
              <a:buAutoNum type="arabicPeriod"/>
              <a:defRPr/>
            </a:pPr>
            <a:r>
              <a:rPr lang="id-ID" altLang="zh-CN" sz="1700" b="1" dirty="0">
                <a:solidFill>
                  <a:schemeClr val="bg2">
                    <a:lumMod val="10000"/>
                  </a:schemeClr>
                </a:solidFill>
                <a:latin typeface="Bookman Old Style" pitchFamily="18" charset="0"/>
                <a:cs typeface="+mn-cs"/>
              </a:rPr>
              <a:t>Menginput </a:t>
            </a:r>
            <a:r>
              <a:rPr lang="en-US" altLang="zh-CN" sz="1700" b="1" dirty="0" err="1">
                <a:solidFill>
                  <a:schemeClr val="bg2">
                    <a:lumMod val="10000"/>
                  </a:schemeClr>
                </a:solidFill>
                <a:latin typeface="Bookman Old Style" pitchFamily="18" charset="0"/>
                <a:cs typeface="+mn-cs"/>
              </a:rPr>
              <a:t>elemen</a:t>
            </a:r>
            <a:r>
              <a:rPr lang="en-US" altLang="zh-CN" sz="1700" b="1" dirty="0">
                <a:solidFill>
                  <a:schemeClr val="bg2">
                    <a:lumMod val="10000"/>
                  </a:schemeClr>
                </a:solidFill>
                <a:latin typeface="Bookman Old Style" pitchFamily="18" charset="0"/>
                <a:cs typeface="+mn-cs"/>
              </a:rPr>
              <a:t> </a:t>
            </a:r>
            <a:r>
              <a:rPr lang="id-ID" altLang="zh-CN" sz="1700" b="1" dirty="0">
                <a:solidFill>
                  <a:schemeClr val="bg2">
                    <a:lumMod val="10000"/>
                  </a:schemeClr>
                </a:solidFill>
                <a:latin typeface="Bookman Old Style" pitchFamily="18" charset="0"/>
                <a:cs typeface="+mn-cs"/>
              </a:rPr>
              <a:t>data LPPD ke dalam sistem aplikasi template individu</a:t>
            </a:r>
            <a:r>
              <a:rPr lang="en-US" altLang="zh-CN" sz="1700" b="1" dirty="0">
                <a:solidFill>
                  <a:schemeClr val="bg2">
                    <a:lumMod val="10000"/>
                  </a:schemeClr>
                </a:solidFill>
                <a:latin typeface="Bookman Old Style" pitchFamily="18" charset="0"/>
                <a:cs typeface="+mn-cs"/>
              </a:rPr>
              <a:t>.</a:t>
            </a:r>
            <a:endParaRPr lang="id-ID" altLang="zh-CN" sz="1700" b="1" dirty="0">
              <a:solidFill>
                <a:schemeClr val="bg2">
                  <a:lumMod val="10000"/>
                </a:schemeClr>
              </a:solidFill>
              <a:latin typeface="Bookman Old Style" pitchFamily="18" charset="0"/>
              <a:cs typeface="+mn-cs"/>
            </a:endParaRPr>
          </a:p>
          <a:p>
            <a:pPr marL="358775" lvl="1" indent="-358775" algn="just" eaLnBrk="0" fontAlgn="auto" hangingPunct="0">
              <a:spcBef>
                <a:spcPct val="20000"/>
              </a:spcBef>
              <a:spcAft>
                <a:spcPts val="0"/>
              </a:spcAft>
              <a:buClr>
                <a:schemeClr val="accent3"/>
              </a:buClr>
              <a:buSzPct val="95000"/>
              <a:buFont typeface="+mj-lt"/>
              <a:buAutoNum type="arabicPeriod"/>
              <a:defRPr/>
            </a:pPr>
            <a:r>
              <a:rPr lang="id-ID" altLang="zh-CN" sz="1700" b="1" dirty="0">
                <a:solidFill>
                  <a:schemeClr val="bg2">
                    <a:lumMod val="10000"/>
                  </a:schemeClr>
                </a:solidFill>
                <a:latin typeface="Bookman Old Style" pitchFamily="18" charset="0"/>
                <a:cs typeface="+mn-cs"/>
              </a:rPr>
              <a:t>Data pendukung atas seluruh elemen data kinerja.</a:t>
            </a:r>
          </a:p>
          <a:p>
            <a:pPr marL="358775" lvl="1" indent="-358775" algn="just" eaLnBrk="0" fontAlgn="auto" hangingPunct="0">
              <a:spcBef>
                <a:spcPct val="20000"/>
              </a:spcBef>
              <a:spcAft>
                <a:spcPts val="0"/>
              </a:spcAft>
              <a:buClr>
                <a:schemeClr val="accent3"/>
              </a:buClr>
              <a:buSzPct val="95000"/>
              <a:buFont typeface="+mj-lt"/>
              <a:buAutoNum type="arabicPeriod"/>
              <a:defRPr/>
            </a:pPr>
            <a:r>
              <a:rPr lang="id-ID" altLang="zh-CN" sz="1700" b="1" dirty="0">
                <a:solidFill>
                  <a:schemeClr val="bg2">
                    <a:lumMod val="10000"/>
                  </a:schemeClr>
                </a:solidFill>
                <a:latin typeface="Bookman Old Style" pitchFamily="18" charset="0"/>
                <a:cs typeface="+mn-cs"/>
              </a:rPr>
              <a:t>Menginput elemen data kinerja sesuai data pendukung yang ada, bila tidak ada data pendukung maka tidak ada informasi atau TDI.</a:t>
            </a:r>
          </a:p>
          <a:p>
            <a:pPr marL="358775" lvl="1" indent="-358775" algn="just" eaLnBrk="0" fontAlgn="auto" hangingPunct="0">
              <a:spcBef>
                <a:spcPct val="20000"/>
              </a:spcBef>
              <a:spcAft>
                <a:spcPts val="0"/>
              </a:spcAft>
              <a:buClr>
                <a:schemeClr val="accent3"/>
              </a:buClr>
              <a:buSzPct val="95000"/>
              <a:buFont typeface="+mj-lt"/>
              <a:buAutoNum type="arabicPeriod"/>
              <a:defRPr/>
            </a:pPr>
            <a:r>
              <a:rPr lang="id-ID" altLang="zh-CN" sz="1700" b="1" dirty="0">
                <a:solidFill>
                  <a:schemeClr val="bg2">
                    <a:lumMod val="10000"/>
                  </a:schemeClr>
                </a:solidFill>
                <a:latin typeface="Bookman Old Style" pitchFamily="18" charset="0"/>
                <a:cs typeface="+mn-cs"/>
              </a:rPr>
              <a:t>Mendokumentasikan data pendukung dari elemen data masing-masing IKK secara sistematis (sesuai dengan Lampiran I Manual EKPPD).</a:t>
            </a:r>
          </a:p>
          <a:p>
            <a:pPr marL="358775" lvl="1" indent="-358775" algn="just" eaLnBrk="0" fontAlgn="auto" hangingPunct="0">
              <a:spcBef>
                <a:spcPct val="20000"/>
              </a:spcBef>
              <a:spcAft>
                <a:spcPts val="0"/>
              </a:spcAft>
              <a:buClr>
                <a:schemeClr val="accent3"/>
              </a:buClr>
              <a:buSzPct val="95000"/>
              <a:buFont typeface="+mj-lt"/>
              <a:buAutoNum type="arabicPeriod"/>
              <a:defRPr/>
            </a:pPr>
            <a:r>
              <a:rPr lang="id-ID" altLang="zh-CN" sz="1700" b="1" dirty="0">
                <a:solidFill>
                  <a:schemeClr val="bg2">
                    <a:lumMod val="10000"/>
                  </a:schemeClr>
                </a:solidFill>
                <a:latin typeface="Bookman Old Style" pitchFamily="18" charset="0"/>
                <a:cs typeface="+mn-cs"/>
              </a:rPr>
              <a:t>Mencetak </a:t>
            </a:r>
            <a:r>
              <a:rPr lang="en-US" altLang="zh-CN" sz="1700" b="1" dirty="0" err="1">
                <a:solidFill>
                  <a:schemeClr val="bg2">
                    <a:lumMod val="10000"/>
                  </a:schemeClr>
                </a:solidFill>
                <a:latin typeface="Bookman Old Style" pitchFamily="18" charset="0"/>
                <a:cs typeface="+mn-cs"/>
              </a:rPr>
              <a:t>Kertas</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Kerja</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Evaluasi</a:t>
            </a:r>
            <a:r>
              <a:rPr lang="en-US" altLang="zh-CN" sz="1700" b="1" dirty="0">
                <a:solidFill>
                  <a:schemeClr val="bg2">
                    <a:lumMod val="10000"/>
                  </a:schemeClr>
                </a:solidFill>
                <a:latin typeface="Bookman Old Style" pitchFamily="18" charset="0"/>
                <a:cs typeface="+mn-cs"/>
              </a:rPr>
              <a:t> (KKE)</a:t>
            </a:r>
            <a:r>
              <a:rPr lang="id-ID" altLang="zh-CN" sz="1700" b="1" dirty="0">
                <a:solidFill>
                  <a:schemeClr val="bg2">
                    <a:lumMod val="10000"/>
                  </a:schemeClr>
                </a:solidFill>
                <a:latin typeface="Bookman Old Style" pitchFamily="18" charset="0"/>
                <a:cs typeface="+mn-cs"/>
              </a:rPr>
              <a:t> untuk </a:t>
            </a:r>
            <a:r>
              <a:rPr lang="en-US" altLang="zh-CN" sz="1700" b="1" dirty="0" err="1">
                <a:solidFill>
                  <a:schemeClr val="bg2">
                    <a:lumMod val="10000"/>
                  </a:schemeClr>
                </a:solidFill>
                <a:latin typeface="Bookman Old Style" pitchFamily="18" charset="0"/>
                <a:cs typeface="+mn-cs"/>
              </a:rPr>
              <a:t>ditandatangani</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oleh</a:t>
            </a:r>
            <a:r>
              <a:rPr lang="en-US" altLang="zh-CN" sz="1700" b="1" dirty="0">
                <a:solidFill>
                  <a:schemeClr val="bg2">
                    <a:lumMod val="10000"/>
                  </a:schemeClr>
                </a:solidFill>
                <a:latin typeface="Bookman Old Style" pitchFamily="18" charset="0"/>
                <a:cs typeface="+mn-cs"/>
              </a:rPr>
              <a:t> evaluator</a:t>
            </a:r>
            <a:r>
              <a:rPr lang="id-ID" altLang="zh-CN" sz="1700" b="1" dirty="0">
                <a:solidFill>
                  <a:schemeClr val="bg2">
                    <a:lumMod val="10000"/>
                  </a:schemeClr>
                </a:solidFill>
                <a:latin typeface="Bookman Old Style" pitchFamily="18" charset="0"/>
                <a:cs typeface="+mn-cs"/>
              </a:rPr>
              <a:t>, dilengkapi dengan data pendukung.</a:t>
            </a:r>
          </a:p>
          <a:p>
            <a:pPr marL="358775" lvl="1" indent="-358775" algn="just" eaLnBrk="0" fontAlgn="auto" hangingPunct="0">
              <a:spcBef>
                <a:spcPct val="20000"/>
              </a:spcBef>
              <a:spcAft>
                <a:spcPts val="0"/>
              </a:spcAft>
              <a:buClr>
                <a:schemeClr val="accent3"/>
              </a:buClr>
              <a:buSzPct val="95000"/>
              <a:buFont typeface="+mj-lt"/>
              <a:buAutoNum type="arabicPeriod"/>
              <a:defRPr/>
            </a:pPr>
            <a:r>
              <a:rPr lang="en-US" altLang="zh-CN" sz="1700" b="1" dirty="0" err="1">
                <a:solidFill>
                  <a:schemeClr val="bg2">
                    <a:lumMod val="10000"/>
                  </a:schemeClr>
                </a:solidFill>
                <a:latin typeface="Bookman Old Style" pitchFamily="18" charset="0"/>
                <a:cs typeface="+mn-cs"/>
              </a:rPr>
              <a:t>Membuat</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Notisi</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hasil</a:t>
            </a:r>
            <a:r>
              <a:rPr lang="en-US" altLang="zh-CN" sz="1700" b="1" dirty="0">
                <a:solidFill>
                  <a:schemeClr val="bg2">
                    <a:lumMod val="10000"/>
                  </a:schemeClr>
                </a:solidFill>
                <a:latin typeface="Bookman Old Style" pitchFamily="18" charset="0"/>
                <a:cs typeface="+mn-cs"/>
              </a:rPr>
              <a:t> </a:t>
            </a:r>
            <a:r>
              <a:rPr lang="en-US" altLang="zh-CN" sz="1700" b="1" dirty="0" err="1">
                <a:solidFill>
                  <a:schemeClr val="bg2">
                    <a:lumMod val="10000"/>
                  </a:schemeClr>
                </a:solidFill>
                <a:latin typeface="Bookman Old Style" pitchFamily="18" charset="0"/>
                <a:cs typeface="+mn-cs"/>
              </a:rPr>
              <a:t>evaluasi</a:t>
            </a:r>
            <a:r>
              <a:rPr lang="id-ID" altLang="zh-CN" sz="1700" b="1" dirty="0">
                <a:solidFill>
                  <a:schemeClr val="bg2">
                    <a:lumMod val="10000"/>
                  </a:schemeClr>
                </a:solidFill>
                <a:latin typeface="Bookman Old Style" pitchFamily="18" charset="0"/>
                <a:cs typeface="+mn-cs"/>
              </a:rPr>
              <a:t>, rekomendasi khususnya terhadap IKK yang capaian kinerjanya rendah dan TDI pada aspek Pengambil Kebijakan, Pelaksana Kebijakan Umum, dan Capaian Kinerja Urusan Wajib dan Pilihan.</a:t>
            </a:r>
          </a:p>
          <a:p>
            <a:pPr marL="358775" lvl="1" indent="-358775" algn="just" eaLnBrk="0" fontAlgn="auto" hangingPunct="0">
              <a:spcBef>
                <a:spcPct val="20000"/>
              </a:spcBef>
              <a:spcAft>
                <a:spcPts val="0"/>
              </a:spcAft>
              <a:buClr>
                <a:schemeClr val="accent3"/>
              </a:buClr>
              <a:buSzPct val="95000"/>
              <a:buFont typeface="+mj-lt"/>
              <a:buAutoNum type="arabicPeriod"/>
              <a:defRPr/>
            </a:pPr>
            <a:endParaRPr lang="id-ID" altLang="zh-CN" sz="1700" b="1" dirty="0">
              <a:solidFill>
                <a:schemeClr val="bg2">
                  <a:lumMod val="10000"/>
                </a:schemeClr>
              </a:solidFill>
              <a:latin typeface="Bookman Old Style" pitchFamily="18" charset="0"/>
              <a:cs typeface="+mn-cs"/>
            </a:endParaRPr>
          </a:p>
        </p:txBody>
      </p:sp>
      <p:sp>
        <p:nvSpPr>
          <p:cNvPr id="10" name="Rounded Rectangle 9"/>
          <p:cNvSpPr/>
          <p:nvPr/>
        </p:nvSpPr>
        <p:spPr>
          <a:xfrm>
            <a:off x="533400" y="228600"/>
            <a:ext cx="7924800" cy="6858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lIns="0" rIns="0" bIns="0" anchor="ctr"/>
          <a:lstStyle/>
          <a:p>
            <a:pPr algn="ctr" fontAlgn="auto">
              <a:spcBef>
                <a:spcPts val="0"/>
              </a:spcBef>
              <a:spcAft>
                <a:spcPts val="0"/>
              </a:spcAft>
              <a:buClr>
                <a:schemeClr val="tx1"/>
              </a:buClr>
              <a:buSzPct val="70000"/>
              <a:defRPr/>
            </a:pPr>
            <a:r>
              <a:rPr lang="id-ID" sz="3200" b="1" dirty="0">
                <a:ln w="50800"/>
                <a:solidFill>
                  <a:srgbClr val="FFFF00"/>
                </a:solidFill>
              </a:rPr>
              <a:t>PROSEDUR EVALUASI OLEH TIMDA</a:t>
            </a:r>
          </a:p>
        </p:txBody>
      </p:sp>
    </p:spTree>
    <p:extLst>
      <p:ext uri="{BB962C8B-B14F-4D97-AF65-F5344CB8AC3E}">
        <p14:creationId xmlns:p14="http://schemas.microsoft.com/office/powerpoint/2010/main" val="3088999980"/>
      </p:ext>
    </p:extLst>
  </p:cSld>
  <p:clrMapOvr>
    <a:masterClrMapping/>
  </p:clrMapOvr>
  <p:transition spd="slow">
    <p:comb/>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81000" y="685800"/>
            <a:ext cx="8458200" cy="5638800"/>
          </a:xfrm>
          <a:prstGeom prst="round2DiagRect">
            <a:avLst/>
          </a:prstGeom>
        </p:spPr>
        <p:txBody>
          <a:bodyPr/>
          <a:lstStyle/>
          <a:p>
            <a:pPr marL="358775" lvl="1" indent="-358775" algn="just" eaLnBrk="0" fontAlgn="auto" hangingPunct="0">
              <a:spcBef>
                <a:spcPct val="20000"/>
              </a:spcBef>
              <a:spcAft>
                <a:spcPts val="0"/>
              </a:spcAft>
              <a:buClr>
                <a:schemeClr val="accent3"/>
              </a:buClr>
              <a:buSzPct val="95000"/>
              <a:buFont typeface="+mj-lt"/>
              <a:buAutoNum type="arabicPeriod"/>
              <a:defRPr/>
            </a:pPr>
            <a:endParaRPr lang="id-ID" altLang="zh-CN" sz="1700" b="1" dirty="0">
              <a:solidFill>
                <a:schemeClr val="bg2">
                  <a:lumMod val="10000"/>
                </a:schemeClr>
              </a:solidFill>
              <a:latin typeface="Bookman Old Style" pitchFamily="18" charset="0"/>
              <a:cs typeface="+mn-cs"/>
            </a:endParaRPr>
          </a:p>
          <a:p>
            <a:pPr marL="450850" lvl="1" indent="-450850" algn="just" eaLnBrk="0" fontAlgn="auto" hangingPunct="0">
              <a:spcBef>
                <a:spcPct val="20000"/>
              </a:spcBef>
              <a:spcAft>
                <a:spcPts val="0"/>
              </a:spcAft>
              <a:buClr>
                <a:schemeClr val="accent3"/>
              </a:buClr>
              <a:buSzPct val="95000"/>
              <a:buFont typeface="+mj-lt"/>
              <a:buAutoNum type="arabicPeriod" startAt="7"/>
              <a:defRPr/>
            </a:pPr>
            <a:r>
              <a:rPr lang="id-ID" altLang="zh-CN" sz="1700" b="1" dirty="0">
                <a:solidFill>
                  <a:schemeClr val="bg2">
                    <a:lumMod val="10000"/>
                  </a:schemeClr>
                </a:solidFill>
                <a:latin typeface="Bookman Old Style" pitchFamily="18" charset="0"/>
                <a:cs typeface="+mn-cs"/>
              </a:rPr>
              <a:t>Menyampaikan soft copy Kertas Kerja Evaluasi (KKE) kepada Tim Teknis EPPD melalui email </a:t>
            </a:r>
            <a:r>
              <a:rPr lang="id-ID" altLang="zh-CN" sz="1700" b="1" u="sng" dirty="0">
                <a:solidFill>
                  <a:schemeClr val="bg2">
                    <a:lumMod val="10000"/>
                  </a:schemeClr>
                </a:solidFill>
                <a:latin typeface="Bookman Old Style" pitchFamily="18" charset="0"/>
                <a:cs typeface="+mn-cs"/>
              </a:rPr>
              <a:t>dit.pkekd@kemendagri.go.id</a:t>
            </a:r>
            <a:r>
              <a:rPr lang="id-ID" altLang="zh-CN" sz="1700" b="1" dirty="0">
                <a:solidFill>
                  <a:schemeClr val="bg2">
                    <a:lumMod val="10000"/>
                  </a:schemeClr>
                </a:solidFill>
                <a:latin typeface="Bookman Old Style" pitchFamily="18" charset="0"/>
                <a:cs typeface="+mn-cs"/>
              </a:rPr>
              <a:t>, sebelum Tim Teknis EPPD melakukan validasi terhadap hasil evaluasi Timda.</a:t>
            </a:r>
          </a:p>
          <a:p>
            <a:pPr marL="450850" lvl="1" indent="-450850" algn="just" eaLnBrk="0" fontAlgn="auto" hangingPunct="0">
              <a:spcBef>
                <a:spcPct val="20000"/>
              </a:spcBef>
              <a:spcAft>
                <a:spcPts val="0"/>
              </a:spcAft>
              <a:buClr>
                <a:schemeClr val="accent3"/>
              </a:buClr>
              <a:buSzPct val="95000"/>
              <a:buFont typeface="+mj-lt"/>
              <a:buAutoNum type="arabicPeriod" startAt="7"/>
              <a:defRPr/>
            </a:pPr>
            <a:r>
              <a:rPr lang="id-ID" altLang="zh-CN" sz="1700" b="1" dirty="0">
                <a:solidFill>
                  <a:schemeClr val="bg2">
                    <a:lumMod val="10000"/>
                  </a:schemeClr>
                </a:solidFill>
                <a:latin typeface="Bookman Old Style" pitchFamily="18" charset="0"/>
                <a:cs typeface="+mn-cs"/>
              </a:rPr>
              <a:t>Menyerahkan seluruh template individu hasil validasi kepada Tim Teknis EPPD dalam bentuk berita acara, dengan ketentuan tidak dimungkinkan lagi Timda melakukan perbaikan KKE dan atau penyampaian data susulan dari kabupaten/kota pada saat Tim Teknis EPPD melakukan EKPPD pemerintahan provinsi.</a:t>
            </a:r>
          </a:p>
          <a:p>
            <a:pPr marL="450850" lvl="1" indent="-450850" algn="just" eaLnBrk="0" fontAlgn="auto" hangingPunct="0">
              <a:spcBef>
                <a:spcPct val="20000"/>
              </a:spcBef>
              <a:spcAft>
                <a:spcPts val="0"/>
              </a:spcAft>
              <a:buClr>
                <a:schemeClr val="accent3"/>
              </a:buClr>
              <a:buSzPct val="95000"/>
              <a:buFont typeface="+mj-lt"/>
              <a:buAutoNum type="arabicPeriod" startAt="7"/>
              <a:defRPr/>
            </a:pPr>
            <a:r>
              <a:rPr lang="id-ID" altLang="zh-CN" sz="1700" b="1" dirty="0">
                <a:solidFill>
                  <a:schemeClr val="bg2">
                    <a:lumMod val="10000"/>
                  </a:schemeClr>
                </a:solidFill>
                <a:latin typeface="Bookman Old Style" pitchFamily="18" charset="0"/>
                <a:cs typeface="+mn-cs"/>
              </a:rPr>
              <a:t>Menerima hasil pemeringkatan sementara se-wilayah Provinsi dari Tim Teknis EPPD, sebagai hasil penggabungan template Kabupaten/Kota.</a:t>
            </a:r>
          </a:p>
          <a:p>
            <a:pPr marL="450850" lvl="1" indent="-450850" algn="just" eaLnBrk="0" fontAlgn="auto" hangingPunct="0">
              <a:spcBef>
                <a:spcPct val="20000"/>
              </a:spcBef>
              <a:spcAft>
                <a:spcPts val="0"/>
              </a:spcAft>
              <a:buClr>
                <a:schemeClr val="accent3"/>
              </a:buClr>
              <a:buSzPct val="95000"/>
              <a:buFont typeface="+mj-lt"/>
              <a:buAutoNum type="arabicPeriod" startAt="7"/>
              <a:defRPr/>
            </a:pPr>
            <a:r>
              <a:rPr lang="id-ID" altLang="zh-CN" sz="1700" b="1" dirty="0">
                <a:solidFill>
                  <a:schemeClr val="bg2">
                    <a:lumMod val="10000"/>
                  </a:schemeClr>
                </a:solidFill>
                <a:latin typeface="Bookman Old Style" pitchFamily="18" charset="0"/>
                <a:cs typeface="+mn-cs"/>
              </a:rPr>
              <a:t>Menyusun LHE  individu kabupaten dan kota berdasarkan hasil peringkat sementara se-wilayah provinsi sebagaimana dimaksud huruf i, untuk dilaporkan kepada Gubernur.</a:t>
            </a:r>
          </a:p>
        </p:txBody>
      </p:sp>
      <p:sp>
        <p:nvSpPr>
          <p:cNvPr id="10" name="Rounded Rectangle 9"/>
          <p:cNvSpPr/>
          <p:nvPr/>
        </p:nvSpPr>
        <p:spPr>
          <a:xfrm>
            <a:off x="609600" y="304800"/>
            <a:ext cx="7924800" cy="6096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lIns="0" rIns="0" bIns="0" anchor="ctr">
            <a:normAutofit/>
          </a:bodyPr>
          <a:lstStyle/>
          <a:p>
            <a:pPr algn="ctr" fontAlgn="auto">
              <a:spcBef>
                <a:spcPts val="0"/>
              </a:spcBef>
              <a:spcAft>
                <a:spcPts val="0"/>
              </a:spcAft>
              <a:buClr>
                <a:schemeClr val="tx1"/>
              </a:buClr>
              <a:buSzPct val="70000"/>
              <a:defRPr/>
            </a:pPr>
            <a:r>
              <a:rPr lang="id-ID" sz="3200" b="1" dirty="0">
                <a:ln w="50800"/>
                <a:solidFill>
                  <a:srgbClr val="FFFF00"/>
                </a:solidFill>
              </a:rPr>
              <a:t>Lanjutan ...</a:t>
            </a:r>
          </a:p>
        </p:txBody>
      </p:sp>
    </p:spTree>
    <p:extLst>
      <p:ext uri="{BB962C8B-B14F-4D97-AF65-F5344CB8AC3E}">
        <p14:creationId xmlns:p14="http://schemas.microsoft.com/office/powerpoint/2010/main" val="3978877877"/>
      </p:ext>
    </p:extLst>
  </p:cSld>
  <p:clrMapOvr>
    <a:masterClrMapping/>
  </p:clrMapOvr>
  <p:transition spd="slow">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28600" y="1219200"/>
            <a:ext cx="7772400" cy="3733800"/>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anchor="ctr"/>
          <a:lstStyle/>
          <a:p>
            <a:pPr marL="0" lvl="1" algn="just" eaLnBrk="0" fontAlgn="auto" hangingPunct="0">
              <a:spcBef>
                <a:spcPct val="20000"/>
              </a:spcBef>
              <a:spcAft>
                <a:spcPts val="0"/>
              </a:spcAft>
              <a:buClr>
                <a:schemeClr val="accent3"/>
              </a:buClr>
              <a:buSzPct val="95000"/>
              <a:defRPr/>
            </a:pPr>
            <a:endParaRPr lang="id-ID" altLang="zh-CN" sz="2000" b="1" dirty="0">
              <a:solidFill>
                <a:schemeClr val="bg2">
                  <a:lumMod val="10000"/>
                </a:schemeClr>
              </a:solidFill>
              <a:latin typeface="Bookman Old Style" pitchFamily="18" charset="0"/>
            </a:endParaRPr>
          </a:p>
        </p:txBody>
      </p:sp>
      <p:sp>
        <p:nvSpPr>
          <p:cNvPr id="6" name="Rounded Rectangle 5"/>
          <p:cNvSpPr/>
          <p:nvPr/>
        </p:nvSpPr>
        <p:spPr>
          <a:xfrm>
            <a:off x="457200" y="304800"/>
            <a:ext cx="7924800" cy="7620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lIns="0" rIns="0" bIns="0" anchor="ctr">
            <a:normAutofit/>
          </a:bodyPr>
          <a:lstStyle/>
          <a:p>
            <a:pPr algn="ctr" fontAlgn="auto">
              <a:spcBef>
                <a:spcPts val="0"/>
              </a:spcBef>
              <a:spcAft>
                <a:spcPts val="0"/>
              </a:spcAft>
              <a:buClr>
                <a:schemeClr val="tx1"/>
              </a:buClr>
              <a:buSzPct val="70000"/>
              <a:defRPr/>
            </a:pPr>
            <a:r>
              <a:rPr lang="id-ID" sz="3200" b="1" dirty="0">
                <a:ln w="50800"/>
                <a:solidFill>
                  <a:srgbClr val="FFFF00"/>
                </a:solidFill>
              </a:rPr>
              <a:t>PEMERINGKATAN</a:t>
            </a:r>
          </a:p>
        </p:txBody>
      </p:sp>
      <p:graphicFrame>
        <p:nvGraphicFramePr>
          <p:cNvPr id="7" name="Table 6"/>
          <p:cNvGraphicFramePr>
            <a:graphicFrameLocks noGrp="1"/>
          </p:cNvGraphicFramePr>
          <p:nvPr/>
        </p:nvGraphicFramePr>
        <p:xfrm>
          <a:off x="609600" y="4876800"/>
          <a:ext cx="4960938" cy="1600199"/>
        </p:xfrm>
        <a:graphic>
          <a:graphicData uri="http://schemas.openxmlformats.org/drawingml/2006/table">
            <a:tbl>
              <a:tblPr/>
              <a:tblGrid>
                <a:gridCol w="401682"/>
                <a:gridCol w="2897956"/>
                <a:gridCol w="1661300"/>
              </a:tblGrid>
              <a:tr h="302653">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No</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Indeks EKPPD</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Prestasi</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372683">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1</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pPr>
                      <a:r>
                        <a:rPr lang="en-US" sz="1200" b="1" dirty="0">
                          <a:solidFill>
                            <a:srgbClr val="000000"/>
                          </a:solidFill>
                          <a:latin typeface="Bookman Old Style" pitchFamily="18" charset="0"/>
                          <a:ea typeface="Calibri"/>
                          <a:cs typeface="Times New Roman"/>
                        </a:rPr>
                        <a:t>3,00&lt;..…≤4,00</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tabLst>
                          <a:tab pos="457200" algn="l"/>
                        </a:tabLst>
                      </a:pPr>
                      <a:r>
                        <a:rPr lang="id-ID" sz="1200" b="1">
                          <a:solidFill>
                            <a:srgbClr val="000000"/>
                          </a:solidFill>
                          <a:latin typeface="Bookman Old Style" pitchFamily="18" charset="0"/>
                          <a:ea typeface="Calibri"/>
                          <a:cs typeface="Times New Roman"/>
                        </a:rPr>
                        <a:t>Sangat Tinggi</a:t>
                      </a:r>
                      <a:endParaRPr lang="id-ID" sz="1100" b="1">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02653">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2</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pPr>
                      <a:r>
                        <a:rPr lang="id-ID" sz="1200" b="1" dirty="0">
                          <a:solidFill>
                            <a:srgbClr val="000000"/>
                          </a:solidFill>
                          <a:latin typeface="Bookman Old Style" pitchFamily="18" charset="0"/>
                          <a:ea typeface="Calibri"/>
                          <a:cs typeface="Times New Roman"/>
                        </a:rPr>
                        <a:t>2,</a:t>
                      </a:r>
                      <a:r>
                        <a:rPr lang="en-US" sz="1200" b="1" dirty="0">
                          <a:solidFill>
                            <a:srgbClr val="000000"/>
                          </a:solidFill>
                          <a:latin typeface="Bookman Old Style" pitchFamily="18" charset="0"/>
                          <a:ea typeface="Calibri"/>
                          <a:cs typeface="Times New Roman"/>
                        </a:rPr>
                        <a:t>0</a:t>
                      </a:r>
                      <a:r>
                        <a:rPr lang="id-ID" sz="1200" b="1" dirty="0">
                          <a:solidFill>
                            <a:srgbClr val="000000"/>
                          </a:solidFill>
                          <a:latin typeface="Bookman Old Style" pitchFamily="18" charset="0"/>
                          <a:ea typeface="Calibri"/>
                          <a:cs typeface="Times New Roman"/>
                        </a:rPr>
                        <a:t>0</a:t>
                      </a:r>
                      <a:r>
                        <a:rPr lang="en-US" sz="1200" b="1" dirty="0">
                          <a:solidFill>
                            <a:srgbClr val="000000"/>
                          </a:solidFill>
                          <a:latin typeface="Bookman Old Style" pitchFamily="18" charset="0"/>
                          <a:ea typeface="Calibri"/>
                          <a:cs typeface="Times New Roman"/>
                        </a:rPr>
                        <a:t>&lt;…..≤</a:t>
                      </a:r>
                      <a:r>
                        <a:rPr lang="id-ID" sz="1200" b="1" dirty="0">
                          <a:solidFill>
                            <a:srgbClr val="000000"/>
                          </a:solidFill>
                          <a:latin typeface="Bookman Old Style" pitchFamily="18" charset="0"/>
                          <a:ea typeface="Calibri"/>
                          <a:cs typeface="Times New Roman"/>
                        </a:rPr>
                        <a:t>3,00</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Tinggi</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02653">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3</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pPr>
                      <a:r>
                        <a:rPr lang="id-ID" sz="1200" b="1" dirty="0">
                          <a:solidFill>
                            <a:srgbClr val="000000"/>
                          </a:solidFill>
                          <a:latin typeface="Bookman Old Style" pitchFamily="18" charset="0"/>
                          <a:ea typeface="Calibri"/>
                          <a:cs typeface="Times New Roman"/>
                        </a:rPr>
                        <a:t>1,0</a:t>
                      </a:r>
                      <a:r>
                        <a:rPr lang="en-US" sz="1200" b="1" dirty="0">
                          <a:solidFill>
                            <a:srgbClr val="000000"/>
                          </a:solidFill>
                          <a:latin typeface="Bookman Old Style" pitchFamily="18" charset="0"/>
                          <a:ea typeface="Calibri"/>
                          <a:cs typeface="Times New Roman"/>
                        </a:rPr>
                        <a:t>0&lt;…..≤</a:t>
                      </a:r>
                      <a:r>
                        <a:rPr lang="id-ID" sz="1200" b="1" dirty="0">
                          <a:solidFill>
                            <a:srgbClr val="000000"/>
                          </a:solidFill>
                          <a:latin typeface="Bookman Old Style" pitchFamily="18" charset="0"/>
                          <a:ea typeface="Calibri"/>
                          <a:cs typeface="Times New Roman"/>
                        </a:rPr>
                        <a:t>2,00</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Sedang</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19557">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4</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pPr>
                      <a:r>
                        <a:rPr lang="id-ID" sz="1200" b="1" dirty="0">
                          <a:solidFill>
                            <a:srgbClr val="000000"/>
                          </a:solidFill>
                          <a:latin typeface="Bookman Old Style" pitchFamily="18" charset="0"/>
                          <a:ea typeface="Calibri"/>
                          <a:cs typeface="Times New Roman"/>
                        </a:rPr>
                        <a:t>0,00</a:t>
                      </a:r>
                      <a:r>
                        <a:rPr lang="en-US" sz="1200" b="1" dirty="0">
                          <a:solidFill>
                            <a:srgbClr val="000000"/>
                          </a:solidFill>
                          <a:latin typeface="Bookman Old Style" pitchFamily="18" charset="0"/>
                          <a:ea typeface="Calibri"/>
                          <a:cs typeface="Times New Roman"/>
                        </a:rPr>
                        <a:t>≤…..≤</a:t>
                      </a:r>
                      <a:r>
                        <a:rPr lang="id-ID" sz="1200" b="1" dirty="0">
                          <a:solidFill>
                            <a:srgbClr val="000000"/>
                          </a:solidFill>
                          <a:latin typeface="Bookman Old Style" pitchFamily="18" charset="0"/>
                          <a:ea typeface="Calibri"/>
                          <a:cs typeface="Times New Roman"/>
                        </a:rPr>
                        <a:t>1,00</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15000"/>
                        </a:lnSpc>
                        <a:spcAft>
                          <a:spcPts val="0"/>
                        </a:spcAft>
                        <a:tabLst>
                          <a:tab pos="457200" algn="l"/>
                        </a:tabLst>
                      </a:pPr>
                      <a:r>
                        <a:rPr lang="id-ID" sz="1200" b="1" dirty="0">
                          <a:solidFill>
                            <a:srgbClr val="000000"/>
                          </a:solidFill>
                          <a:latin typeface="Bookman Old Style" pitchFamily="18" charset="0"/>
                          <a:ea typeface="Calibri"/>
                          <a:cs typeface="Times New Roman"/>
                        </a:rPr>
                        <a:t>Rendah</a:t>
                      </a:r>
                      <a:endParaRPr lang="id-ID" sz="1100" b="1" dirty="0">
                        <a:solidFill>
                          <a:srgbClr val="000000"/>
                        </a:solidFill>
                        <a:latin typeface="Bookman Old Style" pitchFamily="18" charset="0"/>
                        <a:ea typeface="Calibri"/>
                        <a:cs typeface="Times New Roman"/>
                      </a:endParaRPr>
                    </a:p>
                  </a:txBody>
                  <a:tcPr marL="68571" marR="68571"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bl>
          </a:graphicData>
        </a:graphic>
      </p:graphicFrame>
      <p:sp>
        <p:nvSpPr>
          <p:cNvPr id="19457" name="Rectangle 1"/>
          <p:cNvSpPr>
            <a:spLocks noChangeArrowheads="1"/>
          </p:cNvSpPr>
          <p:nvPr/>
        </p:nvSpPr>
        <p:spPr bwMode="auto">
          <a:xfrm>
            <a:off x="533400" y="1527175"/>
            <a:ext cx="7848600" cy="2998788"/>
          </a:xfrm>
          <a:prstGeom prst="rect">
            <a:avLst/>
          </a:prstGeom>
          <a:noFill/>
          <a:ln w="9525">
            <a:noFill/>
            <a:miter lim="800000"/>
            <a:headEnd/>
            <a:tailEnd/>
          </a:ln>
          <a:effectLst/>
        </p:spPr>
        <p:txBody>
          <a:bodyPr anchor="ctr">
            <a:spAutoFit/>
          </a:bodyPr>
          <a:lstStyle/>
          <a:p>
            <a:pPr marL="0" lvl="1" algn="just" eaLnBrk="0" fontAlgn="auto" hangingPunct="0">
              <a:spcBef>
                <a:spcPct val="20000"/>
              </a:spcBef>
              <a:spcAft>
                <a:spcPts val="0"/>
              </a:spcAft>
              <a:buClr>
                <a:schemeClr val="accent3"/>
              </a:buClr>
              <a:buSzPct val="95000"/>
              <a:defRPr/>
            </a:pPr>
            <a:r>
              <a:rPr lang="id-ID" altLang="zh-CN" sz="1600" b="1" dirty="0">
                <a:solidFill>
                  <a:schemeClr val="bg2">
                    <a:lumMod val="10000"/>
                  </a:schemeClr>
                </a:solidFill>
                <a:latin typeface="Bookman Old Style" pitchFamily="18" charset="0"/>
                <a:cs typeface="+mn-cs"/>
              </a:rPr>
              <a:t>Untuk memperoleh indeks EKPPD yang terdiri dari Indeks Capaian Kinerja (ICK) dan Indeks Kesesuaian Materi (IKM) bagi setiap </a:t>
            </a:r>
            <a:r>
              <a:rPr lang="en-US" altLang="zh-CN" sz="1600" b="1" dirty="0" err="1">
                <a:solidFill>
                  <a:schemeClr val="bg2">
                    <a:lumMod val="10000"/>
                  </a:schemeClr>
                </a:solidFill>
                <a:latin typeface="Bookman Old Style" pitchFamily="18" charset="0"/>
                <a:cs typeface="+mn-cs"/>
              </a:rPr>
              <a:t>pemda</a:t>
            </a:r>
            <a:r>
              <a:rPr lang="en-US" altLang="zh-CN" sz="1600" b="1" dirty="0">
                <a:solidFill>
                  <a:schemeClr val="bg2">
                    <a:lumMod val="10000"/>
                  </a:schemeClr>
                </a:solidFill>
                <a:latin typeface="Bookman Old Style" pitchFamily="18" charset="0"/>
                <a:cs typeface="+mn-cs"/>
              </a:rPr>
              <a:t> </a:t>
            </a:r>
            <a:r>
              <a:rPr lang="id-ID" altLang="zh-CN" sz="1600" b="1" dirty="0">
                <a:solidFill>
                  <a:schemeClr val="bg2">
                    <a:lumMod val="10000"/>
                  </a:schemeClr>
                </a:solidFill>
                <a:latin typeface="Bookman Old Style" pitchFamily="18" charset="0"/>
                <a:cs typeface="+mn-cs"/>
              </a:rPr>
              <a:t>dilakukan penandingan antar</a:t>
            </a:r>
            <a:r>
              <a:rPr lang="en-US" altLang="zh-CN" sz="1600" b="1" dirty="0">
                <a:solidFill>
                  <a:schemeClr val="bg2">
                    <a:lumMod val="10000"/>
                  </a:schemeClr>
                </a:solidFill>
                <a:latin typeface="Bookman Old Style" pitchFamily="18" charset="0"/>
                <a:cs typeface="+mn-cs"/>
              </a:rPr>
              <a:t> </a:t>
            </a:r>
            <a:r>
              <a:rPr lang="en-US" altLang="zh-CN" sz="1600" b="1" dirty="0" err="1">
                <a:solidFill>
                  <a:schemeClr val="bg2">
                    <a:lumMod val="10000"/>
                  </a:schemeClr>
                </a:solidFill>
                <a:latin typeface="Bookman Old Style" pitchFamily="18" charset="0"/>
                <a:cs typeface="+mn-cs"/>
              </a:rPr>
              <a:t>pemda</a:t>
            </a:r>
            <a:r>
              <a:rPr lang="en-US" altLang="zh-CN" sz="1600" b="1" dirty="0">
                <a:solidFill>
                  <a:schemeClr val="bg2">
                    <a:lumMod val="10000"/>
                  </a:schemeClr>
                </a:solidFill>
                <a:latin typeface="Bookman Old Style" pitchFamily="18" charset="0"/>
                <a:cs typeface="+mn-cs"/>
              </a:rPr>
              <a:t> </a:t>
            </a:r>
            <a:r>
              <a:rPr lang="id-ID" altLang="zh-CN" sz="1600" b="1" dirty="0">
                <a:solidFill>
                  <a:schemeClr val="bg2">
                    <a:lumMod val="10000"/>
                  </a:schemeClr>
                </a:solidFill>
                <a:latin typeface="Bookman Old Style" pitchFamily="18" charset="0"/>
                <a:cs typeface="+mn-cs"/>
              </a:rPr>
              <a:t>mulai dari tingkat IKK, fokus, aspek pada tataran pengambil kebijakan dan tataran pelaksana kebijakan sampai dengan Indeks Capaian Kinerja</a:t>
            </a:r>
            <a:r>
              <a:rPr lang="en-US" altLang="zh-CN" sz="1600" b="1" dirty="0">
                <a:solidFill>
                  <a:schemeClr val="bg2">
                    <a:lumMod val="10000"/>
                  </a:schemeClr>
                </a:solidFill>
                <a:latin typeface="Bookman Old Style" pitchFamily="18" charset="0"/>
                <a:cs typeface="+mn-cs"/>
              </a:rPr>
              <a:t> (</a:t>
            </a:r>
            <a:r>
              <a:rPr lang="id-ID" altLang="zh-CN" sz="1600" b="1" dirty="0">
                <a:solidFill>
                  <a:schemeClr val="bg2">
                    <a:lumMod val="10000"/>
                  </a:schemeClr>
                </a:solidFill>
                <a:latin typeface="Bookman Old Style" pitchFamily="18" charset="0"/>
                <a:cs typeface="+mn-cs"/>
              </a:rPr>
              <a:t>PP Nomor 6 Tahun 2008</a:t>
            </a:r>
            <a:r>
              <a:rPr lang="en-US" altLang="zh-CN" sz="1600" b="1" dirty="0">
                <a:solidFill>
                  <a:schemeClr val="bg2">
                    <a:lumMod val="10000"/>
                  </a:schemeClr>
                </a:solidFill>
                <a:latin typeface="Bookman Old Style" pitchFamily="18" charset="0"/>
                <a:cs typeface="+mn-cs"/>
              </a:rPr>
              <a:t>)</a:t>
            </a:r>
            <a:r>
              <a:rPr lang="id-ID" altLang="zh-CN" sz="1600" b="1" dirty="0">
                <a:solidFill>
                  <a:schemeClr val="bg2">
                    <a:lumMod val="10000"/>
                  </a:schemeClr>
                </a:solidFill>
                <a:latin typeface="Bookman Old Style" pitchFamily="18" charset="0"/>
                <a:cs typeface="+mn-cs"/>
              </a:rPr>
              <a:t> sedangkan Indeks Kesesuaian Materi diperoleh dengan menilai kesesuaian materi </a:t>
            </a:r>
            <a:r>
              <a:rPr lang="en-US" altLang="zh-CN" sz="1600" b="1" dirty="0">
                <a:solidFill>
                  <a:schemeClr val="bg2">
                    <a:lumMod val="10000"/>
                  </a:schemeClr>
                </a:solidFill>
                <a:latin typeface="Bookman Old Style" pitchFamily="18" charset="0"/>
                <a:cs typeface="+mn-cs"/>
              </a:rPr>
              <a:t>(</a:t>
            </a:r>
            <a:r>
              <a:rPr lang="id-ID" altLang="zh-CN" sz="1600" b="1" dirty="0">
                <a:solidFill>
                  <a:schemeClr val="bg2">
                    <a:lumMod val="10000"/>
                  </a:schemeClr>
                </a:solidFill>
                <a:latin typeface="Bookman Old Style" pitchFamily="18" charset="0"/>
                <a:cs typeface="+mn-cs"/>
              </a:rPr>
              <a:t>PP Nomor 3 Tahun 2007</a:t>
            </a:r>
            <a:r>
              <a:rPr lang="en-US" altLang="zh-CN" sz="1600" b="1" dirty="0">
                <a:solidFill>
                  <a:schemeClr val="bg2">
                    <a:lumMod val="10000"/>
                  </a:schemeClr>
                </a:solidFill>
                <a:latin typeface="Bookman Old Style" pitchFamily="18" charset="0"/>
                <a:cs typeface="+mn-cs"/>
              </a:rPr>
              <a:t>)</a:t>
            </a:r>
            <a:r>
              <a:rPr lang="id-ID" altLang="zh-CN" sz="1600" b="1" dirty="0">
                <a:solidFill>
                  <a:schemeClr val="bg2">
                    <a:lumMod val="10000"/>
                  </a:schemeClr>
                </a:solidFill>
                <a:latin typeface="Bookman Old Style" pitchFamily="18" charset="0"/>
                <a:cs typeface="+mn-cs"/>
              </a:rPr>
              <a:t>.</a:t>
            </a:r>
          </a:p>
          <a:p>
            <a:pPr marL="0" lvl="1" algn="just" eaLnBrk="0" fontAlgn="auto" hangingPunct="0">
              <a:spcBef>
                <a:spcPct val="20000"/>
              </a:spcBef>
              <a:spcAft>
                <a:spcPts val="0"/>
              </a:spcAft>
              <a:buClr>
                <a:schemeClr val="accent3"/>
              </a:buClr>
              <a:buSzPct val="95000"/>
              <a:defRPr/>
            </a:pPr>
            <a:endParaRPr lang="id-ID" altLang="zh-CN" sz="800" b="1" dirty="0">
              <a:solidFill>
                <a:schemeClr val="bg2">
                  <a:lumMod val="10000"/>
                </a:schemeClr>
              </a:solidFill>
              <a:latin typeface="Bookman Old Style" pitchFamily="18" charset="0"/>
              <a:cs typeface="+mn-cs"/>
            </a:endParaRPr>
          </a:p>
          <a:p>
            <a:pPr marL="0" lvl="1" algn="just" eaLnBrk="0" fontAlgn="auto" hangingPunct="0">
              <a:spcBef>
                <a:spcPct val="20000"/>
              </a:spcBef>
              <a:spcAft>
                <a:spcPts val="0"/>
              </a:spcAft>
              <a:buClr>
                <a:schemeClr val="accent3"/>
              </a:buClr>
              <a:buSzPct val="95000"/>
              <a:defRPr/>
            </a:pPr>
            <a:r>
              <a:rPr lang="id-ID" altLang="zh-CN" sz="1600" b="1" dirty="0">
                <a:solidFill>
                  <a:schemeClr val="bg2">
                    <a:lumMod val="10000"/>
                  </a:schemeClr>
                </a:solidFill>
                <a:latin typeface="Bookman Old Style" pitchFamily="18" charset="0"/>
                <a:cs typeface="+mn-cs"/>
              </a:rPr>
              <a:t>Pemeringkatan indeks EKPPD Pemerintah Kabupaten dan Kota se-wilayah Provinsi dan Nasional, serta Pemeringkatan indeks EKPPD Pemerintah Provinsi secara Nasional dilakukan dengan membuat range yang terdiri dari 4 kategori prestasi yaitu;</a:t>
            </a:r>
          </a:p>
        </p:txBody>
      </p:sp>
    </p:spTree>
    <p:extLst>
      <p:ext uri="{BB962C8B-B14F-4D97-AF65-F5344CB8AC3E}">
        <p14:creationId xmlns:p14="http://schemas.microsoft.com/office/powerpoint/2010/main" val="30465655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nodePh="1">
                                  <p:stCondLst>
                                    <p:cond delay="0"/>
                                  </p:stCondLst>
                                  <p:endCondLst>
                                    <p:cond evt="begin" delay="0">
                                      <p:tn val="5"/>
                                    </p:cond>
                                  </p:end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latin typeface="Calibri" pitchFamily="34" charset="0"/>
                <a:ea typeface="Calibri" pitchFamily="34" charset="0"/>
                <a:cs typeface="Times New Roman" pitchFamily="18" charset="0"/>
              </a:rPr>
              <a:t>              </a:t>
            </a:r>
            <a:r>
              <a:rPr lang="id-ID" b="1" dirty="0" smtClean="0">
                <a:latin typeface="Calibri" pitchFamily="34" charset="0"/>
                <a:ea typeface="Calibri" pitchFamily="34" charset="0"/>
                <a:cs typeface="Times New Roman" pitchFamily="18" charset="0"/>
              </a:rPr>
              <a:t>SIKLUS KEGIATAN</a:t>
            </a:r>
            <a:r>
              <a:rPr lang="en-US" sz="1400" dirty="0" smtClean="0">
                <a:latin typeface="Arial" pitchFamily="34" charset="0"/>
                <a:cs typeface="Arial" pitchFamily="34" charset="0"/>
              </a:rPr>
              <a:t/>
            </a:r>
            <a:br>
              <a:rPr lang="en-US" sz="1400" dirty="0" smtClean="0">
                <a:latin typeface="Arial" pitchFamily="34" charset="0"/>
                <a:cs typeface="Arial" pitchFamily="34" charset="0"/>
              </a:rPr>
            </a:br>
            <a:endParaRPr lang="en-US" dirty="0"/>
          </a:p>
        </p:txBody>
      </p:sp>
      <p:sp>
        <p:nvSpPr>
          <p:cNvPr id="3" name="Content Placeholder 2"/>
          <p:cNvSpPr>
            <a:spLocks noGrp="1"/>
          </p:cNvSpPr>
          <p:nvPr>
            <p:ph idx="1"/>
          </p:nvPr>
        </p:nvSpPr>
        <p:spPr/>
        <p:txBody>
          <a:bodyPr/>
          <a:lstStyle/>
          <a:p>
            <a:endParaRPr lang="en-US" dirty="0"/>
          </a:p>
        </p:txBody>
      </p:sp>
      <p:sp>
        <p:nvSpPr>
          <p:cNvPr id="1026" name="Rectangle 2"/>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Diagram 4"/>
          <p:cNvGraphicFramePr/>
          <p:nvPr/>
        </p:nvGraphicFramePr>
        <p:xfrm>
          <a:off x="-219364" y="1262527"/>
          <a:ext cx="8863330" cy="5366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27" name="Rectangle 3"/>
          <p:cNvSpPr>
            <a:spLocks noChangeArrowheads="1"/>
          </p:cNvSpPr>
          <p:nvPr/>
        </p:nvSpPr>
        <p:spPr bwMode="auto">
          <a:xfrm>
            <a:off x="0" y="58388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457200" y="3810000"/>
            <a:ext cx="2214578" cy="2769989"/>
          </a:xfrm>
          <a:prstGeom prst="rect">
            <a:avLst/>
          </a:prstGeom>
          <a:noFill/>
        </p:spPr>
        <p:txBody>
          <a:bodyPr wrap="square" rtlCol="0">
            <a:spAutoFit/>
          </a:bodyPr>
          <a:lstStyle/>
          <a:p>
            <a:pPr marL="173038" lvl="0" indent="-173038">
              <a:buFont typeface="Arial" pitchFamily="34" charset="0"/>
              <a:buChar char="•"/>
            </a:pPr>
            <a:r>
              <a:rPr lang="id-ID" sz="1200" b="1" i="1" dirty="0" smtClean="0">
                <a:solidFill>
                  <a:schemeClr val="bg2">
                    <a:lumMod val="10000"/>
                  </a:schemeClr>
                </a:solidFill>
              </a:rPr>
              <a:t>Common Sense Survey</a:t>
            </a:r>
            <a:endParaRPr lang="id-ID" sz="1200" b="1" dirty="0" smtClean="0">
              <a:solidFill>
                <a:schemeClr val="bg2">
                  <a:lumMod val="10000"/>
                </a:schemeClr>
              </a:solidFill>
            </a:endParaRPr>
          </a:p>
          <a:p>
            <a:pPr marL="173038" lvl="0" indent="-173038">
              <a:buFont typeface="Arial" pitchFamily="34" charset="0"/>
              <a:buChar char="•"/>
            </a:pPr>
            <a:r>
              <a:rPr lang="id-ID" sz="1200" b="1" dirty="0" smtClean="0">
                <a:solidFill>
                  <a:schemeClr val="bg2">
                    <a:lumMod val="10000"/>
                  </a:schemeClr>
                </a:solidFill>
              </a:rPr>
              <a:t>SK Pemeringkatan</a:t>
            </a:r>
          </a:p>
          <a:p>
            <a:pPr marL="173038" lvl="0" indent="-173038">
              <a:buFont typeface="Arial" pitchFamily="34" charset="0"/>
              <a:buChar char="•"/>
            </a:pPr>
            <a:r>
              <a:rPr lang="id-ID" sz="1200" b="1" dirty="0" smtClean="0">
                <a:solidFill>
                  <a:schemeClr val="bg2">
                    <a:lumMod val="10000"/>
                  </a:schemeClr>
                </a:solidFill>
              </a:rPr>
              <a:t>Pengumuman Peringkat</a:t>
            </a:r>
          </a:p>
          <a:p>
            <a:pPr marL="173038" lvl="0" indent="-173038">
              <a:buFont typeface="Arial" pitchFamily="34" charset="0"/>
              <a:buChar char="•"/>
            </a:pPr>
            <a:r>
              <a:rPr lang="id-ID" sz="1200" b="1" dirty="0" smtClean="0">
                <a:solidFill>
                  <a:schemeClr val="bg2">
                    <a:lumMod val="10000"/>
                  </a:schemeClr>
                </a:solidFill>
              </a:rPr>
              <a:t>Penyusunan LHE-I &amp; LHE-N</a:t>
            </a:r>
          </a:p>
          <a:p>
            <a:pPr marL="173038" lvl="0" indent="-173038">
              <a:buFont typeface="Arial" pitchFamily="34" charset="0"/>
              <a:buChar char="•"/>
            </a:pPr>
            <a:r>
              <a:rPr lang="id-ID" sz="1200" b="1" dirty="0" smtClean="0">
                <a:solidFill>
                  <a:schemeClr val="bg2">
                    <a:lumMod val="10000"/>
                  </a:schemeClr>
                </a:solidFill>
              </a:rPr>
              <a:t>Sosialisasi Penyusunan LPPD</a:t>
            </a:r>
          </a:p>
          <a:p>
            <a:pPr marL="173038" lvl="0" indent="-173038">
              <a:buFont typeface="Arial" pitchFamily="34" charset="0"/>
              <a:buChar char="•"/>
            </a:pPr>
            <a:r>
              <a:rPr lang="id-ID" sz="1200" b="1" dirty="0" smtClean="0">
                <a:solidFill>
                  <a:schemeClr val="bg2">
                    <a:lumMod val="10000"/>
                  </a:schemeClr>
                </a:solidFill>
              </a:rPr>
              <a:t>Bimtek Penyusunan LPPD bagi Timda (supervisi daerah)</a:t>
            </a:r>
          </a:p>
          <a:p>
            <a:pPr marL="173038" lvl="0" indent="-173038">
              <a:buFont typeface="Arial" pitchFamily="34" charset="0"/>
              <a:buChar char="•"/>
            </a:pPr>
            <a:r>
              <a:rPr lang="id-ID" sz="1200" b="1" dirty="0" smtClean="0">
                <a:solidFill>
                  <a:schemeClr val="bg2">
                    <a:lumMod val="10000"/>
                  </a:schemeClr>
                </a:solidFill>
              </a:rPr>
              <a:t>Bimtek Kapasda</a:t>
            </a:r>
          </a:p>
          <a:p>
            <a:pPr marL="173038" lvl="0" indent="-173038">
              <a:buFont typeface="Arial" pitchFamily="34" charset="0"/>
              <a:buChar char="•"/>
            </a:pPr>
            <a:r>
              <a:rPr lang="id-ID" sz="1200" b="1" dirty="0" smtClean="0">
                <a:solidFill>
                  <a:schemeClr val="bg2">
                    <a:lumMod val="10000"/>
                  </a:schemeClr>
                </a:solidFill>
              </a:rPr>
              <a:t>Usulan Tanda Kehormatan</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122238"/>
            <a:ext cx="8153400" cy="563562"/>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tIns="45720" rIns="0" bIns="0" anchor="ctr">
            <a:normAutofit/>
            <a:scene3d>
              <a:camera prst="orthographicFront"/>
              <a:lightRig rig="freezing" dir="t">
                <a:rot lat="0" lon="0" rev="5640000"/>
              </a:lightRig>
            </a:scene3d>
            <a:sp3d prstMaterial="flat">
              <a:contourClr>
                <a:schemeClr val="tx2"/>
              </a:contourClr>
            </a:sp3d>
          </a:bodyPr>
          <a:lstStyle/>
          <a:p>
            <a:pPr algn="ctr" eaLnBrk="0" fontAlgn="base" hangingPunct="0">
              <a:lnSpc>
                <a:spcPct val="90000"/>
              </a:lnSpc>
              <a:spcBef>
                <a:spcPts val="0"/>
              </a:spcBef>
              <a:spcAft>
                <a:spcPct val="0"/>
              </a:spcAft>
              <a:buClr>
                <a:schemeClr val="tx1"/>
              </a:buClr>
              <a:buSzPct val="70000"/>
              <a:defRPr/>
            </a:pPr>
            <a:r>
              <a:rPr lang="en-US" altLang="zh-CN" sz="2800" b="1" dirty="0" smtClean="0">
                <a:ln w="50800"/>
                <a:solidFill>
                  <a:srgbClr val="FFFF00"/>
                </a:solidFill>
                <a:latin typeface="Bookman Old Style" pitchFamily="18" charset="0"/>
                <a:ea typeface="+mj-ea"/>
                <a:cs typeface="+mj-cs"/>
                <a:sym typeface="Wingdings" pitchFamily="2" charset="2"/>
              </a:rPr>
              <a:t>PEMBINAAN</a:t>
            </a:r>
          </a:p>
        </p:txBody>
      </p:sp>
      <p:sp>
        <p:nvSpPr>
          <p:cNvPr id="3" name="Content Placeholder 2"/>
          <p:cNvSpPr>
            <a:spLocks noGrp="1"/>
          </p:cNvSpPr>
          <p:nvPr>
            <p:ph idx="1"/>
          </p:nvPr>
        </p:nvSpPr>
        <p:spPr>
          <a:xfrm>
            <a:off x="381000" y="838200"/>
            <a:ext cx="8305800" cy="5867400"/>
          </a:xfrm>
        </p:spPr>
        <p:txBody>
          <a:bodyPr>
            <a:noAutofit/>
          </a:bodyPr>
          <a:lstStyle/>
          <a:p>
            <a:pPr marL="180975" indent="-180975" algn="just">
              <a:spcBef>
                <a:spcPts val="600"/>
              </a:spcBef>
              <a:spcAft>
                <a:spcPts val="600"/>
              </a:spcAft>
              <a:buClr>
                <a:srgbClr val="FF0000"/>
              </a:buClr>
              <a:buSzPct val="100000"/>
              <a:buFont typeface="+mj-lt"/>
              <a:buAutoNum type="arabicPeriod"/>
              <a:defRPr/>
            </a:pPr>
            <a:r>
              <a:rPr lang="en-GB" sz="1800" dirty="0" err="1" smtClean="0">
                <a:solidFill>
                  <a:srgbClr val="000000"/>
                </a:solidFill>
                <a:latin typeface="Bookman Old Style" pitchFamily="18" charset="0"/>
              </a:rPr>
              <a:t>Pemerintah</a:t>
            </a:r>
            <a:r>
              <a:rPr lang="id-ID" sz="1800" dirty="0" smtClean="0">
                <a:solidFill>
                  <a:srgbClr val="000000"/>
                </a:solidFill>
                <a:latin typeface="Bookman Old Style" pitchFamily="18" charset="0"/>
              </a:rPr>
              <a:t> berdsrkan </a:t>
            </a:r>
            <a:r>
              <a:rPr lang="en-GB" sz="1800" dirty="0" err="1" smtClean="0">
                <a:solidFill>
                  <a:srgbClr val="000000"/>
                </a:solidFill>
                <a:latin typeface="Bookman Old Style" pitchFamily="18" charset="0"/>
              </a:rPr>
              <a:t>hasil</a:t>
            </a:r>
            <a:r>
              <a:rPr lang="en-GB" sz="1800" dirty="0" smtClean="0">
                <a:solidFill>
                  <a:srgbClr val="000000"/>
                </a:solidFill>
                <a:latin typeface="Bookman Old Style" pitchFamily="18" charset="0"/>
              </a:rPr>
              <a:t> EPPD </a:t>
            </a:r>
            <a:r>
              <a:rPr lang="en-GB" sz="1800" dirty="0" err="1" smtClean="0">
                <a:solidFill>
                  <a:srgbClr val="000000"/>
                </a:solidFill>
                <a:latin typeface="Bookman Old Style" pitchFamily="18" charset="0"/>
              </a:rPr>
              <a:t>melakukan</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pembinaan</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dan</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fasilitasi</a:t>
            </a:r>
            <a:r>
              <a:rPr lang="en-GB"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dlm </a:t>
            </a:r>
            <a:r>
              <a:rPr lang="en-GB" sz="1800" dirty="0" err="1" smtClean="0">
                <a:solidFill>
                  <a:srgbClr val="000000"/>
                </a:solidFill>
                <a:latin typeface="Bookman Old Style" pitchFamily="18" charset="0"/>
              </a:rPr>
              <a:t>rangka</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peningkatan</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kinerja</a:t>
            </a:r>
            <a:r>
              <a:rPr lang="en-GB"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pemda </a:t>
            </a:r>
            <a:r>
              <a:rPr lang="en-GB" sz="1800" dirty="0" err="1" smtClean="0">
                <a:solidFill>
                  <a:srgbClr val="000000"/>
                </a:solidFill>
                <a:latin typeface="Bookman Old Style" pitchFamily="18" charset="0"/>
              </a:rPr>
              <a:t>melalui</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prog</a:t>
            </a:r>
            <a:r>
              <a:rPr lang="id-ID" sz="1800" dirty="0" smtClean="0">
                <a:solidFill>
                  <a:srgbClr val="000000"/>
                </a:solidFill>
                <a:latin typeface="Bookman Old Style" pitchFamily="18" charset="0"/>
              </a:rPr>
              <a:t>. </a:t>
            </a:r>
            <a:r>
              <a:rPr lang="en-GB" sz="1800" b="1" dirty="0" err="1" smtClean="0">
                <a:solidFill>
                  <a:srgbClr val="000000"/>
                </a:solidFill>
                <a:latin typeface="Bookman Old Style" pitchFamily="18" charset="0"/>
              </a:rPr>
              <a:t>pengembangan</a:t>
            </a:r>
            <a:r>
              <a:rPr lang="en-GB" sz="1800" b="1" dirty="0" smtClean="0">
                <a:solidFill>
                  <a:srgbClr val="000000"/>
                </a:solidFill>
                <a:latin typeface="Bookman Old Style" pitchFamily="18" charset="0"/>
              </a:rPr>
              <a:t> k</a:t>
            </a:r>
            <a:r>
              <a:rPr lang="id-ID" sz="1800" b="1" dirty="0" smtClean="0">
                <a:solidFill>
                  <a:srgbClr val="000000"/>
                </a:solidFill>
                <a:latin typeface="Bookman Old Style" pitchFamily="18" charset="0"/>
              </a:rPr>
              <a:t>apasda (</a:t>
            </a:r>
            <a:r>
              <a:rPr lang="id-ID" altLang="zh-CN" sz="1800" b="1" dirty="0" smtClean="0">
                <a:ln w="1905"/>
                <a:solidFill>
                  <a:srgbClr val="000000"/>
                </a:solidFill>
                <a:latin typeface="Bookman Old Style" pitchFamily="18" charset="0"/>
                <a:sym typeface="Wingdings" pitchFamily="2" charset="2"/>
              </a:rPr>
              <a:t>Perpres No. 59/2012 ttg Kerangka Nasional Pengembangan Kapasda)</a:t>
            </a:r>
            <a:r>
              <a:rPr lang="en-GB" sz="1800" dirty="0" smtClean="0">
                <a:solidFill>
                  <a:srgbClr val="000000"/>
                </a:solidFill>
                <a:latin typeface="Bookman Old Style" pitchFamily="18" charset="0"/>
              </a:rPr>
              <a:t>.</a:t>
            </a:r>
          </a:p>
          <a:p>
            <a:pPr marL="180975" indent="-180975" algn="just" eaLnBrk="1" fontAlgn="auto" hangingPunct="1">
              <a:spcBef>
                <a:spcPts val="600"/>
              </a:spcBef>
              <a:spcAft>
                <a:spcPts val="600"/>
              </a:spcAft>
              <a:buClr>
                <a:srgbClr val="FF0000"/>
              </a:buClr>
              <a:buSzPct val="100000"/>
              <a:buFont typeface="+mj-lt"/>
              <a:buAutoNum type="arabicPeriod"/>
              <a:defRPr/>
            </a:pPr>
            <a:r>
              <a:rPr lang="en-GB" sz="1800" dirty="0" err="1" smtClean="0">
                <a:solidFill>
                  <a:srgbClr val="000000"/>
                </a:solidFill>
                <a:latin typeface="Bookman Old Style" pitchFamily="18" charset="0"/>
              </a:rPr>
              <a:t>Pengembangan</a:t>
            </a:r>
            <a:r>
              <a:rPr lang="en-GB"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kapasda dpt </a:t>
            </a:r>
            <a:r>
              <a:rPr lang="en-GB" sz="1800" dirty="0" err="1" smtClean="0">
                <a:solidFill>
                  <a:srgbClr val="000000"/>
                </a:solidFill>
                <a:latin typeface="Bookman Old Style" pitchFamily="18" charset="0"/>
              </a:rPr>
              <a:t>berupa</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fasilitasi</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di</a:t>
            </a:r>
            <a:r>
              <a:rPr lang="en-GB" sz="1800" dirty="0" smtClean="0">
                <a:solidFill>
                  <a:srgbClr val="000000"/>
                </a:solidFill>
                <a:latin typeface="Bookman Old Style" pitchFamily="18" charset="0"/>
              </a:rPr>
              <a:t> bid</a:t>
            </a:r>
            <a:r>
              <a:rPr lang="id-ID" sz="1800" dirty="0" smtClean="0">
                <a:solidFill>
                  <a:srgbClr val="000000"/>
                </a:solidFill>
                <a:latin typeface="Bookman Old Style" pitchFamily="18" charset="0"/>
              </a:rPr>
              <a:t>.</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kerangka</a:t>
            </a:r>
            <a:r>
              <a:rPr lang="en-GB" sz="1800" dirty="0" smtClean="0">
                <a:solidFill>
                  <a:srgbClr val="000000"/>
                </a:solidFill>
                <a:latin typeface="Bookman Old Style" pitchFamily="18" charset="0"/>
              </a:rPr>
              <a:t> </a:t>
            </a:r>
            <a:r>
              <a:rPr lang="en-GB" sz="1800" b="1" dirty="0" err="1" smtClean="0">
                <a:solidFill>
                  <a:srgbClr val="000000"/>
                </a:solidFill>
                <a:latin typeface="Bookman Old Style" pitchFamily="18" charset="0"/>
              </a:rPr>
              <a:t>kebijakan</a:t>
            </a:r>
            <a:r>
              <a:rPr lang="en-GB" sz="1800" dirty="0" smtClean="0">
                <a:solidFill>
                  <a:srgbClr val="000000"/>
                </a:solidFill>
                <a:latin typeface="Bookman Old Style" pitchFamily="18" charset="0"/>
              </a:rPr>
              <a:t>, </a:t>
            </a:r>
            <a:r>
              <a:rPr lang="en-GB" sz="1800" b="1" dirty="0" err="1" smtClean="0">
                <a:solidFill>
                  <a:srgbClr val="000000"/>
                </a:solidFill>
                <a:latin typeface="Bookman Old Style" pitchFamily="18" charset="0"/>
              </a:rPr>
              <a:t>kelembagaan</a:t>
            </a:r>
            <a:r>
              <a:rPr lang="en-GB" sz="1800" dirty="0" smtClean="0">
                <a:solidFill>
                  <a:srgbClr val="000000"/>
                </a:solidFill>
                <a:latin typeface="Bookman Old Style" pitchFamily="18" charset="0"/>
              </a:rPr>
              <a:t>, </a:t>
            </a:r>
            <a:r>
              <a:rPr lang="en-GB" sz="1800" dirty="0" err="1" smtClean="0">
                <a:solidFill>
                  <a:srgbClr val="000000"/>
                </a:solidFill>
                <a:latin typeface="Bookman Old Style" pitchFamily="18" charset="0"/>
              </a:rPr>
              <a:t>dan</a:t>
            </a:r>
            <a:r>
              <a:rPr lang="en-GB" sz="1800" dirty="0" smtClean="0">
                <a:solidFill>
                  <a:srgbClr val="000000"/>
                </a:solidFill>
                <a:latin typeface="Bookman Old Style" pitchFamily="18" charset="0"/>
              </a:rPr>
              <a:t> </a:t>
            </a:r>
            <a:r>
              <a:rPr lang="en-GB" sz="1800" b="1" dirty="0" err="1" smtClean="0">
                <a:solidFill>
                  <a:srgbClr val="000000"/>
                </a:solidFill>
                <a:latin typeface="Bookman Old Style" pitchFamily="18" charset="0"/>
              </a:rPr>
              <a:t>sumber</a:t>
            </a:r>
            <a:r>
              <a:rPr lang="en-GB" sz="1800" b="1" dirty="0" smtClean="0">
                <a:solidFill>
                  <a:srgbClr val="000000"/>
                </a:solidFill>
                <a:latin typeface="Bookman Old Style" pitchFamily="18" charset="0"/>
              </a:rPr>
              <a:t> </a:t>
            </a:r>
            <a:r>
              <a:rPr lang="en-GB" sz="1800" b="1" dirty="0" err="1" smtClean="0">
                <a:solidFill>
                  <a:srgbClr val="000000"/>
                </a:solidFill>
                <a:latin typeface="Bookman Old Style" pitchFamily="18" charset="0"/>
              </a:rPr>
              <a:t>daya</a:t>
            </a:r>
            <a:r>
              <a:rPr lang="en-GB" sz="1800" b="1" dirty="0" smtClean="0">
                <a:solidFill>
                  <a:srgbClr val="000000"/>
                </a:solidFill>
                <a:latin typeface="Bookman Old Style" pitchFamily="18" charset="0"/>
              </a:rPr>
              <a:t> </a:t>
            </a:r>
            <a:r>
              <a:rPr lang="en-GB" sz="1800" b="1" dirty="0" err="1" smtClean="0">
                <a:solidFill>
                  <a:srgbClr val="000000"/>
                </a:solidFill>
                <a:latin typeface="Bookman Old Style" pitchFamily="18" charset="0"/>
              </a:rPr>
              <a:t>manusia</a:t>
            </a:r>
            <a:r>
              <a:rPr lang="en-GB" sz="1800" dirty="0" smtClean="0">
                <a:solidFill>
                  <a:srgbClr val="000000"/>
                </a:solidFill>
                <a:latin typeface="Bookman Old Style" pitchFamily="18" charset="0"/>
              </a:rPr>
              <a:t>. </a:t>
            </a:r>
            <a:endParaRPr lang="en-US" sz="1800" dirty="0" smtClean="0">
              <a:solidFill>
                <a:srgbClr val="000000"/>
              </a:solidFill>
              <a:latin typeface="Bookman Old Style" pitchFamily="18" charset="0"/>
            </a:endParaRPr>
          </a:p>
          <a:p>
            <a:pPr marL="180975" indent="-180975" algn="just" eaLnBrk="1" fontAlgn="auto" hangingPunct="1">
              <a:spcBef>
                <a:spcPts val="600"/>
              </a:spcBef>
              <a:spcAft>
                <a:spcPts val="600"/>
              </a:spcAft>
              <a:buClr>
                <a:srgbClr val="FF0000"/>
              </a:buClr>
              <a:buSzPct val="100000"/>
              <a:buFont typeface="+mj-lt"/>
              <a:buAutoNum type="arabicPeriod"/>
              <a:defRPr/>
            </a:pPr>
            <a:r>
              <a:rPr lang="en-US" sz="1800" dirty="0" err="1" smtClean="0">
                <a:solidFill>
                  <a:srgbClr val="000000"/>
                </a:solidFill>
                <a:latin typeface="Bookman Old Style" pitchFamily="18" charset="0"/>
              </a:rPr>
              <a:t>Penghargaan</a:t>
            </a:r>
            <a:r>
              <a:rPr lang="en-US" sz="1800" dirty="0" smtClean="0">
                <a:solidFill>
                  <a:srgbClr val="000000"/>
                </a:solidFill>
                <a:latin typeface="Bookman Old Style" pitchFamily="18" charset="0"/>
              </a:rPr>
              <a:t> </a:t>
            </a:r>
            <a:r>
              <a:rPr lang="en-US" sz="1800" dirty="0" err="1" smtClean="0">
                <a:solidFill>
                  <a:srgbClr val="000000"/>
                </a:solidFill>
                <a:latin typeface="Bookman Old Style" pitchFamily="18" charset="0"/>
              </a:rPr>
              <a:t>diberikan</a:t>
            </a:r>
            <a:r>
              <a:rPr lang="en-US"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kpd pemda yg </a:t>
            </a:r>
            <a:r>
              <a:rPr lang="en-US" sz="1800" dirty="0" err="1" smtClean="0">
                <a:solidFill>
                  <a:srgbClr val="000000"/>
                </a:solidFill>
                <a:latin typeface="Bookman Old Style" pitchFamily="18" charset="0"/>
              </a:rPr>
              <a:t>berprestasi</a:t>
            </a:r>
            <a:r>
              <a:rPr lang="en-US" sz="1800" dirty="0" smtClean="0">
                <a:solidFill>
                  <a:srgbClr val="000000"/>
                </a:solidFill>
                <a:latin typeface="Bookman Old Style" pitchFamily="18" charset="0"/>
              </a:rPr>
              <a:t> </a:t>
            </a:r>
            <a:r>
              <a:rPr lang="en-US" sz="1800" dirty="0" err="1" smtClean="0">
                <a:solidFill>
                  <a:srgbClr val="000000"/>
                </a:solidFill>
                <a:latin typeface="Bookman Old Style" pitchFamily="18" charset="0"/>
              </a:rPr>
              <a:t>sangat</a:t>
            </a:r>
            <a:r>
              <a:rPr lang="en-US" sz="1800" dirty="0" smtClean="0">
                <a:solidFill>
                  <a:srgbClr val="000000"/>
                </a:solidFill>
                <a:latin typeface="Bookman Old Style" pitchFamily="18" charset="0"/>
              </a:rPr>
              <a:t> </a:t>
            </a:r>
            <a:r>
              <a:rPr lang="en-US" sz="1800" dirty="0" err="1" smtClean="0">
                <a:solidFill>
                  <a:srgbClr val="000000"/>
                </a:solidFill>
                <a:latin typeface="Bookman Old Style" pitchFamily="18" charset="0"/>
              </a:rPr>
              <a:t>tinggi</a:t>
            </a:r>
            <a:r>
              <a:rPr lang="id-ID" sz="1800" dirty="0" smtClean="0">
                <a:solidFill>
                  <a:srgbClr val="000000"/>
                </a:solidFill>
                <a:latin typeface="Bookman Old Style" pitchFamily="18" charset="0"/>
              </a:rPr>
              <a:t>/tertinggi dlm </a:t>
            </a:r>
            <a:r>
              <a:rPr lang="en-US" sz="1800" dirty="0" err="1" smtClean="0">
                <a:solidFill>
                  <a:srgbClr val="000000"/>
                </a:solidFill>
                <a:latin typeface="Bookman Old Style" pitchFamily="18" charset="0"/>
              </a:rPr>
              <a:t>penyelenggaraan</a:t>
            </a:r>
            <a:r>
              <a:rPr lang="en-US"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pemprov</a:t>
            </a:r>
            <a:r>
              <a:rPr lang="en-US"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pemkab</a:t>
            </a:r>
            <a:r>
              <a:rPr lang="en-US" sz="1800" dirty="0" smtClean="0">
                <a:solidFill>
                  <a:srgbClr val="000000"/>
                </a:solidFill>
                <a:latin typeface="Bookman Old Style" pitchFamily="18" charset="0"/>
              </a:rPr>
              <a:t>, </a:t>
            </a:r>
            <a:r>
              <a:rPr lang="en-US" sz="1800" dirty="0" err="1" smtClean="0">
                <a:solidFill>
                  <a:srgbClr val="000000"/>
                </a:solidFill>
                <a:latin typeface="Bookman Old Style" pitchFamily="18" charset="0"/>
              </a:rPr>
              <a:t>dan</a:t>
            </a:r>
            <a:r>
              <a:rPr lang="en-US" sz="1800" dirty="0" smtClean="0">
                <a:solidFill>
                  <a:srgbClr val="000000"/>
                </a:solidFill>
                <a:latin typeface="Bookman Old Style" pitchFamily="18" charset="0"/>
              </a:rPr>
              <a:t> </a:t>
            </a:r>
            <a:r>
              <a:rPr lang="id-ID" sz="1800" dirty="0" smtClean="0">
                <a:solidFill>
                  <a:srgbClr val="000000"/>
                </a:solidFill>
                <a:latin typeface="Bookman Old Style" pitchFamily="18" charset="0"/>
              </a:rPr>
              <a:t>pem</a:t>
            </a:r>
            <a:r>
              <a:rPr lang="en-US" sz="1800" dirty="0" err="1" smtClean="0">
                <a:solidFill>
                  <a:srgbClr val="000000"/>
                </a:solidFill>
                <a:latin typeface="Bookman Old Style" pitchFamily="18" charset="0"/>
              </a:rPr>
              <a:t>kot</a:t>
            </a:r>
            <a:r>
              <a:rPr lang="id-ID" sz="1800" dirty="0" smtClean="0">
                <a:solidFill>
                  <a:srgbClr val="000000"/>
                </a:solidFill>
                <a:latin typeface="Bookman Old Style" pitchFamily="18" charset="0"/>
              </a:rPr>
              <a:t>, berupa:</a:t>
            </a:r>
          </a:p>
          <a:p>
            <a:pPr marL="446088" lvl="1" indent="-180975" algn="just">
              <a:spcBef>
                <a:spcPts val="600"/>
              </a:spcBef>
              <a:spcAft>
                <a:spcPts val="600"/>
              </a:spcAft>
              <a:buClr>
                <a:srgbClr val="FF0000"/>
              </a:buClr>
              <a:buSzPct val="100000"/>
              <a:defRPr/>
            </a:pPr>
            <a:r>
              <a:rPr lang="id-ID" altLang="zh-CN" sz="1800" dirty="0" smtClean="0">
                <a:solidFill>
                  <a:srgbClr val="000000"/>
                </a:solidFill>
                <a:latin typeface="Bookman Old Style" pitchFamily="18" charset="0"/>
              </a:rPr>
              <a:t>Thdp daerah-daerah yg dinilai berkinerja tertinggi hasil EKPPD thdp LPPD, diusulkan utk diberikan penghargaan Tanda Kehormatan </a:t>
            </a:r>
            <a:r>
              <a:rPr lang="id-ID" altLang="zh-CN" sz="1800" b="1" dirty="0" smtClean="0">
                <a:solidFill>
                  <a:srgbClr val="000000"/>
                </a:solidFill>
                <a:latin typeface="Bookman Old Style" pitchFamily="18" charset="0"/>
              </a:rPr>
              <a:t>Satyalancana Karya Bhakti Praja Nugraha</a:t>
            </a:r>
            <a:r>
              <a:rPr lang="id-ID" altLang="zh-CN" sz="1800" dirty="0" smtClean="0">
                <a:solidFill>
                  <a:srgbClr val="000000"/>
                </a:solidFill>
                <a:latin typeface="Bookman Old Style" pitchFamily="18" charset="0"/>
              </a:rPr>
              <a:t> kpd </a:t>
            </a:r>
            <a:r>
              <a:rPr lang="id-ID" altLang="zh-CN" sz="1800" b="1" dirty="0" smtClean="0">
                <a:solidFill>
                  <a:srgbClr val="000000"/>
                </a:solidFill>
                <a:latin typeface="Bookman Old Style" pitchFamily="18" charset="0"/>
              </a:rPr>
              <a:t>KDH</a:t>
            </a:r>
            <a:r>
              <a:rPr lang="id-ID" altLang="zh-CN" sz="1800" dirty="0" smtClean="0">
                <a:solidFill>
                  <a:srgbClr val="000000"/>
                </a:solidFill>
                <a:latin typeface="Bookman Old Style" pitchFamily="18" charset="0"/>
              </a:rPr>
              <a:t>, sesuai dgn ketentuan perUUan yg berlaku.</a:t>
            </a:r>
          </a:p>
          <a:p>
            <a:pPr marL="446088" lvl="1" indent="-180975" algn="just">
              <a:spcBef>
                <a:spcPts val="600"/>
              </a:spcBef>
              <a:spcAft>
                <a:spcPts val="600"/>
              </a:spcAft>
              <a:buClr>
                <a:srgbClr val="FF0000"/>
              </a:buClr>
              <a:buSzPct val="100000"/>
              <a:defRPr/>
            </a:pPr>
            <a:r>
              <a:rPr lang="id-ID" altLang="zh-CN" sz="1800" dirty="0" smtClean="0">
                <a:solidFill>
                  <a:srgbClr val="000000"/>
                </a:solidFill>
                <a:latin typeface="Bookman Old Style" pitchFamily="18" charset="0"/>
              </a:rPr>
              <a:t>Thdp daerah-daerah yg dinilai berkinerja tertinggi selama 3 (tiga) tahun berturut-turut hasil EKPPD thdp LPPD, diusulkan utk diberikan penghargaan Tanda Kehormatan </a:t>
            </a:r>
            <a:r>
              <a:rPr lang="id-ID" altLang="zh-CN" sz="1800" b="1" dirty="0" smtClean="0">
                <a:solidFill>
                  <a:srgbClr val="000000"/>
                </a:solidFill>
                <a:latin typeface="Bookman Old Style" pitchFamily="18" charset="0"/>
              </a:rPr>
              <a:t>Parasamya Purnakarya Nugraha </a:t>
            </a:r>
            <a:r>
              <a:rPr lang="id-ID" altLang="zh-CN" sz="1800" dirty="0" smtClean="0">
                <a:solidFill>
                  <a:srgbClr val="000000"/>
                </a:solidFill>
                <a:latin typeface="Bookman Old Style" pitchFamily="18" charset="0"/>
              </a:rPr>
              <a:t>kpd </a:t>
            </a:r>
            <a:r>
              <a:rPr lang="id-ID" altLang="zh-CN" sz="1800" b="1" dirty="0" smtClean="0">
                <a:solidFill>
                  <a:srgbClr val="000000"/>
                </a:solidFill>
                <a:latin typeface="Bookman Old Style" pitchFamily="18" charset="0"/>
              </a:rPr>
              <a:t>Lembaga Penyelenggara Pemerintahan Daerah</a:t>
            </a:r>
            <a:r>
              <a:rPr lang="id-ID" altLang="zh-CN" sz="1800" dirty="0" smtClean="0">
                <a:solidFill>
                  <a:srgbClr val="000000"/>
                </a:solidFill>
                <a:latin typeface="Bookman Old Style" pitchFamily="18" charset="0"/>
              </a:rPr>
              <a:t>, sesuai dgn ketentuan perUUan yg berlaku.</a:t>
            </a:r>
            <a:endParaRPr lang="en-US" altLang="zh-CN" sz="1800" dirty="0" smtClean="0">
              <a:solidFill>
                <a:srgbClr val="000000"/>
              </a:solidFill>
              <a:latin typeface="Bookman Old Style" pitchFamily="18" charset="0"/>
            </a:endParaRPr>
          </a:p>
          <a:p>
            <a:pPr marL="361950" indent="-361950" algn="just" eaLnBrk="1" fontAlgn="auto" hangingPunct="1">
              <a:spcBef>
                <a:spcPts val="600"/>
              </a:spcBef>
              <a:spcAft>
                <a:spcPts val="600"/>
              </a:spcAft>
              <a:buSzPct val="100000"/>
              <a:buNone/>
              <a:defRPr/>
            </a:pPr>
            <a:endParaRPr lang="id-ID" sz="1500" dirty="0" smtClean="0">
              <a:solidFill>
                <a:srgbClr val="FF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1500" dirty="0" smtClean="0">
              <a:solidFill>
                <a:srgbClr val="FF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1500" dirty="0" smtClean="0">
              <a:solidFill>
                <a:srgbClr val="FF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1500" dirty="0" smtClean="0">
              <a:latin typeface="Bookman Old Style" pitchFamily="18" charset="0"/>
            </a:endParaRPr>
          </a:p>
          <a:p>
            <a:pPr>
              <a:buFont typeface="Wingdings" pitchFamily="2" charset="2"/>
              <a:buNone/>
              <a:defRPr/>
            </a:pPr>
            <a:endParaRPr lang="en-US" sz="1500" dirty="0">
              <a:latin typeface="Bookman Old Style" pitchFamily="18" charset="0"/>
            </a:endParaRPr>
          </a:p>
        </p:txBody>
      </p:sp>
      <p:sp>
        <p:nvSpPr>
          <p:cNvPr id="41988" name="Slide Number Placeholder 3"/>
          <p:cNvSpPr>
            <a:spLocks noGrp="1"/>
          </p:cNvSpPr>
          <p:nvPr>
            <p:ph type="sldNum" sz="quarter" idx="12"/>
          </p:nvPr>
        </p:nvSpPr>
        <p:spPr>
          <a:noFill/>
        </p:spPr>
        <p:txBody>
          <a:bodyPr/>
          <a:lstStyle/>
          <a:p>
            <a:fld id="{58AD8A87-475C-45B1-90A0-AF284CE3D403}" type="slidenum">
              <a:rPr lang="en-US" altLang="en-US" smtClean="0"/>
              <a:pPr/>
              <a:t>26</a:t>
            </a:fld>
            <a:endParaRPr lang="en-US" alt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122238"/>
            <a:ext cx="8153400" cy="563562"/>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vert="horz" lIns="0" tIns="45720" rIns="0" bIns="0" anchor="ctr">
            <a:normAutofit/>
            <a:scene3d>
              <a:camera prst="orthographicFront"/>
              <a:lightRig rig="freezing" dir="t">
                <a:rot lat="0" lon="0" rev="5640000"/>
              </a:lightRig>
            </a:scene3d>
            <a:sp3d prstMaterial="flat">
              <a:contourClr>
                <a:schemeClr val="tx2"/>
              </a:contourClr>
            </a:sp3d>
          </a:bodyPr>
          <a:lstStyle/>
          <a:p>
            <a:pPr algn="ctr" eaLnBrk="0" fontAlgn="base" hangingPunct="0">
              <a:lnSpc>
                <a:spcPct val="90000"/>
              </a:lnSpc>
              <a:spcBef>
                <a:spcPts val="0"/>
              </a:spcBef>
              <a:spcAft>
                <a:spcPct val="0"/>
              </a:spcAft>
              <a:buClr>
                <a:schemeClr val="tx1"/>
              </a:buClr>
              <a:buSzPct val="70000"/>
              <a:defRPr/>
            </a:pPr>
            <a:r>
              <a:rPr lang="en-US" altLang="zh-CN" sz="2800" b="1" dirty="0" smtClean="0">
                <a:ln w="50800"/>
                <a:solidFill>
                  <a:srgbClr val="FFFF00"/>
                </a:solidFill>
                <a:latin typeface="Bookman Old Style" pitchFamily="18" charset="0"/>
                <a:ea typeface="+mj-ea"/>
                <a:cs typeface="+mj-cs"/>
                <a:sym typeface="Wingdings" pitchFamily="2" charset="2"/>
              </a:rPr>
              <a:t>PEMBINAAN</a:t>
            </a:r>
          </a:p>
        </p:txBody>
      </p:sp>
      <p:sp>
        <p:nvSpPr>
          <p:cNvPr id="3" name="Content Placeholder 2"/>
          <p:cNvSpPr>
            <a:spLocks noGrp="1"/>
          </p:cNvSpPr>
          <p:nvPr>
            <p:ph idx="1"/>
          </p:nvPr>
        </p:nvSpPr>
        <p:spPr>
          <a:xfrm>
            <a:off x="381000" y="838200"/>
            <a:ext cx="8305800" cy="5867400"/>
          </a:xfrm>
        </p:spPr>
        <p:txBody>
          <a:bodyPr>
            <a:noAutofit/>
          </a:bodyPr>
          <a:lstStyle/>
          <a:p>
            <a:pPr marL="180975" indent="-180975" algn="just" eaLnBrk="1" fontAlgn="auto" hangingPunct="1">
              <a:spcBef>
                <a:spcPts val="600"/>
              </a:spcBef>
              <a:spcAft>
                <a:spcPts val="600"/>
              </a:spcAft>
              <a:buClr>
                <a:srgbClr val="FF0000"/>
              </a:buClr>
              <a:buSzPct val="100000"/>
              <a:buFont typeface="+mj-lt"/>
              <a:buAutoNum type="arabicPeriod"/>
              <a:defRPr/>
            </a:pPr>
            <a:endParaRPr lang="en-US" sz="1800" dirty="0" smtClean="0">
              <a:solidFill>
                <a:srgbClr val="000000"/>
              </a:solidFill>
              <a:latin typeface="Bookman Old Style" pitchFamily="18" charset="0"/>
            </a:endParaRPr>
          </a:p>
          <a:p>
            <a:pPr marL="180975" indent="-180975" algn="just" eaLnBrk="1" fontAlgn="auto" hangingPunct="1">
              <a:spcBef>
                <a:spcPts val="600"/>
              </a:spcBef>
              <a:spcAft>
                <a:spcPts val="600"/>
              </a:spcAft>
              <a:buClr>
                <a:srgbClr val="FF0000"/>
              </a:buClr>
              <a:buSzPct val="100000"/>
              <a:buFont typeface="+mj-lt"/>
              <a:buAutoNum type="arabicPeriod"/>
              <a:defRPr/>
            </a:pPr>
            <a:endParaRPr lang="en-US" sz="1800" dirty="0" smtClean="0">
              <a:solidFill>
                <a:srgbClr val="000000"/>
              </a:solidFill>
              <a:latin typeface="Bookman Old Style" pitchFamily="18" charset="0"/>
            </a:endParaRPr>
          </a:p>
          <a:p>
            <a:pPr marL="180975" indent="-180975" algn="just" eaLnBrk="1" fontAlgn="auto" hangingPunct="1">
              <a:spcBef>
                <a:spcPts val="600"/>
              </a:spcBef>
              <a:spcAft>
                <a:spcPts val="600"/>
              </a:spcAft>
              <a:buClr>
                <a:srgbClr val="FF0000"/>
              </a:buClr>
              <a:buSzPct val="100000"/>
              <a:buFont typeface="+mj-lt"/>
              <a:buAutoNum type="arabicPeriod"/>
              <a:defRPr/>
            </a:pPr>
            <a:r>
              <a:rPr lang="id-ID" sz="2800" dirty="0" smtClean="0">
                <a:solidFill>
                  <a:srgbClr val="000000"/>
                </a:solidFill>
                <a:latin typeface="Bookman Old Style" pitchFamily="18" charset="0"/>
              </a:rPr>
              <a:t>Pemda yg </a:t>
            </a:r>
            <a:r>
              <a:rPr lang="en-US" sz="2800" dirty="0" err="1" smtClean="0">
                <a:solidFill>
                  <a:srgbClr val="000000"/>
                </a:solidFill>
                <a:latin typeface="Bookman Old Style" pitchFamily="18" charset="0"/>
              </a:rPr>
              <a:t>berdsrkan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hasil</a:t>
            </a:r>
            <a:r>
              <a:rPr lang="en-US" sz="2800" dirty="0" smtClean="0">
                <a:solidFill>
                  <a:srgbClr val="000000"/>
                </a:solidFill>
                <a:latin typeface="Bookman Old Style" pitchFamily="18" charset="0"/>
              </a:rPr>
              <a:t> EKPPD </a:t>
            </a:r>
            <a:r>
              <a:rPr lang="en-US" sz="2800" dirty="0" err="1" smtClean="0">
                <a:solidFill>
                  <a:srgbClr val="000000"/>
                </a:solidFill>
                <a:latin typeface="Bookman Old Style" pitchFamily="18" charset="0"/>
              </a:rPr>
              <a:t>masuk</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kategori</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berprestasi</a:t>
            </a:r>
            <a:r>
              <a:rPr lang="en-US" sz="2800" dirty="0" smtClean="0">
                <a:solidFill>
                  <a:srgbClr val="000000"/>
                </a:solidFill>
                <a:latin typeface="Bookman Old Style" pitchFamily="18" charset="0"/>
              </a:rPr>
              <a:t> </a:t>
            </a:r>
            <a:r>
              <a:rPr lang="en-US" sz="2800" b="1" dirty="0" err="1" smtClean="0">
                <a:solidFill>
                  <a:srgbClr val="000000"/>
                </a:solidFill>
                <a:latin typeface="Bookman Old Style" pitchFamily="18" charset="0"/>
              </a:rPr>
              <a:t>rendah</a:t>
            </a:r>
            <a:r>
              <a:rPr lang="en-US" sz="2800" b="1" dirty="0" smtClean="0">
                <a:solidFill>
                  <a:srgbClr val="000000"/>
                </a:solidFill>
                <a:latin typeface="Bookman Old Style" pitchFamily="18" charset="0"/>
              </a:rPr>
              <a:t> </a:t>
            </a:r>
            <a:r>
              <a:rPr lang="en-US" sz="2800" dirty="0" err="1" smtClean="0">
                <a:solidFill>
                  <a:srgbClr val="000000"/>
                </a:solidFill>
                <a:latin typeface="Bookman Old Style" pitchFamily="18" charset="0"/>
              </a:rPr>
              <a:t>wajib</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memperbaiki</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dan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meningkatkan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kinerja</a:t>
            </a:r>
            <a:r>
              <a:rPr lang="en-US" sz="2800" dirty="0" smtClean="0">
                <a:solidFill>
                  <a:srgbClr val="000000"/>
                </a:solidFill>
                <a:latin typeface="Bookman Old Style" pitchFamily="18" charset="0"/>
              </a:rPr>
              <a:t> </a:t>
            </a:r>
            <a:r>
              <a:rPr lang="id-ID" sz="2800" dirty="0" smtClean="0">
                <a:solidFill>
                  <a:srgbClr val="000000"/>
                </a:solidFill>
                <a:latin typeface="Bookman Old Style" pitchFamily="18" charset="0"/>
              </a:rPr>
              <a:t>pemdanya</a:t>
            </a:r>
            <a:r>
              <a:rPr lang="en-US" sz="2800" dirty="0" smtClean="0">
                <a:solidFill>
                  <a:srgbClr val="000000"/>
                </a:solidFill>
                <a:latin typeface="Bookman Old Style" pitchFamily="18" charset="0"/>
              </a:rPr>
              <a:t>.</a:t>
            </a:r>
            <a:endParaRPr lang="id-ID" sz="2800" dirty="0" smtClean="0">
              <a:solidFill>
                <a:srgbClr val="000000"/>
              </a:solidFill>
              <a:latin typeface="Bookman Old Style" pitchFamily="18" charset="0"/>
            </a:endParaRPr>
          </a:p>
          <a:p>
            <a:pPr marL="180975" indent="-180975" algn="just" eaLnBrk="1" fontAlgn="auto" hangingPunct="1">
              <a:spcBef>
                <a:spcPts val="600"/>
              </a:spcBef>
              <a:spcAft>
                <a:spcPts val="600"/>
              </a:spcAft>
              <a:buClr>
                <a:srgbClr val="FF0000"/>
              </a:buClr>
              <a:buSzPct val="100000"/>
              <a:buFont typeface="+mj-lt"/>
              <a:buAutoNum type="arabicPeriod"/>
              <a:defRPr/>
            </a:pPr>
            <a:r>
              <a:rPr lang="id-ID" sz="2800" dirty="0" smtClean="0">
                <a:solidFill>
                  <a:srgbClr val="000000"/>
                </a:solidFill>
                <a:latin typeface="Bookman Old Style" pitchFamily="18" charset="0"/>
              </a:rPr>
              <a:t>Kementerian/LPNK </a:t>
            </a:r>
            <a:r>
              <a:rPr lang="en-US" sz="2800" dirty="0" err="1" smtClean="0">
                <a:solidFill>
                  <a:srgbClr val="000000"/>
                </a:solidFill>
                <a:latin typeface="Bookman Old Style" pitchFamily="18" charset="0"/>
              </a:rPr>
              <a:t>melakukan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pembinaan</a:t>
            </a:r>
            <a:r>
              <a:rPr lang="en-US" sz="2800" dirty="0" smtClean="0">
                <a:solidFill>
                  <a:srgbClr val="000000"/>
                </a:solidFill>
                <a:latin typeface="Bookman Old Style" pitchFamily="18" charset="0"/>
              </a:rPr>
              <a:t> </a:t>
            </a:r>
            <a:r>
              <a:rPr lang="id-ID" sz="2800" dirty="0" smtClean="0">
                <a:solidFill>
                  <a:srgbClr val="000000"/>
                </a:solidFill>
                <a:latin typeface="Bookman Old Style" pitchFamily="18" charset="0"/>
              </a:rPr>
              <a:t>kpd pemda yg </a:t>
            </a:r>
            <a:r>
              <a:rPr lang="en-US" sz="2800" dirty="0" err="1" smtClean="0">
                <a:solidFill>
                  <a:srgbClr val="000000"/>
                </a:solidFill>
                <a:latin typeface="Bookman Old Style" pitchFamily="18" charset="0"/>
              </a:rPr>
              <a:t>berprestasi</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rendah</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sesuai</a:t>
            </a:r>
            <a:r>
              <a:rPr lang="en-US" sz="2800" dirty="0" smtClean="0">
                <a:solidFill>
                  <a:srgbClr val="000000"/>
                </a:solidFill>
                <a:latin typeface="Bookman Old Style" pitchFamily="18" charset="0"/>
              </a:rPr>
              <a:t> </a:t>
            </a:r>
            <a:r>
              <a:rPr lang="id-ID" sz="2800" dirty="0" smtClean="0">
                <a:solidFill>
                  <a:srgbClr val="000000"/>
                </a:solidFill>
                <a:latin typeface="Bookman Old Style" pitchFamily="18" charset="0"/>
              </a:rPr>
              <a:t>dgn </a:t>
            </a:r>
            <a:r>
              <a:rPr lang="en-US" sz="2800" dirty="0" err="1" smtClean="0">
                <a:solidFill>
                  <a:srgbClr val="000000"/>
                </a:solidFill>
                <a:latin typeface="Bookman Old Style" pitchFamily="18" charset="0"/>
              </a:rPr>
              <a:t>tugas</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pokok</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dan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fungsinya</a:t>
            </a:r>
            <a:r>
              <a:rPr lang="en-US" sz="2800" dirty="0" smtClean="0">
                <a:solidFill>
                  <a:srgbClr val="000000"/>
                </a:solidFill>
                <a:latin typeface="Bookman Old Style" pitchFamily="18" charset="0"/>
              </a:rPr>
              <a:t>.</a:t>
            </a:r>
            <a:r>
              <a:rPr lang="id-ID"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Pelaksanaan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pembinaan</a:t>
            </a:r>
            <a:r>
              <a:rPr lang="id-ID"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dikoordinasikan</a:t>
            </a:r>
            <a:r>
              <a:rPr lang="en-US" sz="2800" dirty="0" smtClean="0">
                <a:solidFill>
                  <a:srgbClr val="000000"/>
                </a:solidFill>
                <a:latin typeface="Bookman Old Style" pitchFamily="18" charset="0"/>
              </a:rPr>
              <a:t> </a:t>
            </a:r>
            <a:r>
              <a:rPr lang="en-US" sz="2800" dirty="0" err="1" smtClean="0">
                <a:solidFill>
                  <a:srgbClr val="000000"/>
                </a:solidFill>
                <a:latin typeface="Bookman Old Style" pitchFamily="18" charset="0"/>
              </a:rPr>
              <a:t>oleh</a:t>
            </a:r>
            <a:r>
              <a:rPr lang="en-US" sz="2800" dirty="0" smtClean="0">
                <a:solidFill>
                  <a:srgbClr val="000000"/>
                </a:solidFill>
                <a:latin typeface="Bookman Old Style" pitchFamily="18" charset="0"/>
              </a:rPr>
              <a:t> </a:t>
            </a:r>
            <a:r>
              <a:rPr lang="id-ID" sz="2800" b="1" dirty="0" smtClean="0">
                <a:solidFill>
                  <a:srgbClr val="000000"/>
                </a:solidFill>
                <a:latin typeface="Bookman Old Style" pitchFamily="18" charset="0"/>
              </a:rPr>
              <a:t>Mendagri</a:t>
            </a:r>
            <a:r>
              <a:rPr lang="en-US" sz="2800" dirty="0" smtClean="0">
                <a:solidFill>
                  <a:srgbClr val="000000"/>
                </a:solidFill>
                <a:latin typeface="Bookman Old Style" pitchFamily="18" charset="0"/>
              </a:rPr>
              <a:t>.</a:t>
            </a:r>
            <a:endParaRPr lang="id-ID" sz="2800" dirty="0" smtClean="0">
              <a:solidFill>
                <a:srgbClr val="00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2000" dirty="0" smtClean="0">
              <a:solidFill>
                <a:srgbClr val="FF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1500" dirty="0" smtClean="0">
              <a:solidFill>
                <a:srgbClr val="FF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1500" dirty="0" smtClean="0">
              <a:solidFill>
                <a:srgbClr val="FF0000"/>
              </a:solidFill>
              <a:latin typeface="Bookman Old Style" pitchFamily="18" charset="0"/>
            </a:endParaRPr>
          </a:p>
          <a:p>
            <a:pPr marL="361950" indent="-361950" algn="just" eaLnBrk="1" fontAlgn="auto" hangingPunct="1">
              <a:spcBef>
                <a:spcPts val="600"/>
              </a:spcBef>
              <a:spcAft>
                <a:spcPts val="600"/>
              </a:spcAft>
              <a:buSzPct val="100000"/>
              <a:buFont typeface="+mj-lt"/>
              <a:buAutoNum type="arabicPeriod"/>
              <a:defRPr/>
            </a:pPr>
            <a:endParaRPr lang="id-ID" sz="1500" dirty="0" smtClean="0">
              <a:latin typeface="Bookman Old Style" pitchFamily="18" charset="0"/>
            </a:endParaRPr>
          </a:p>
          <a:p>
            <a:pPr>
              <a:buFont typeface="Wingdings" pitchFamily="2" charset="2"/>
              <a:buNone/>
              <a:defRPr/>
            </a:pPr>
            <a:endParaRPr lang="en-US" sz="1500" dirty="0">
              <a:latin typeface="Bookman Old Style" pitchFamily="18" charset="0"/>
            </a:endParaRPr>
          </a:p>
        </p:txBody>
      </p:sp>
      <p:sp>
        <p:nvSpPr>
          <p:cNvPr id="41988" name="Slide Number Placeholder 3"/>
          <p:cNvSpPr>
            <a:spLocks noGrp="1"/>
          </p:cNvSpPr>
          <p:nvPr>
            <p:ph type="sldNum" sz="quarter" idx="12"/>
          </p:nvPr>
        </p:nvSpPr>
        <p:spPr>
          <a:noFill/>
        </p:spPr>
        <p:txBody>
          <a:bodyPr/>
          <a:lstStyle/>
          <a:p>
            <a:fld id="{58AD8A87-475C-45B1-90A0-AF284CE3D403}" type="slidenum">
              <a:rPr lang="en-US" altLang="en-US" smtClean="0"/>
              <a:pPr/>
              <a:t>27</a:t>
            </a:fld>
            <a:endParaRPr lang="en-US" alt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09600" y="1295400"/>
            <a:ext cx="7848600" cy="5348288"/>
          </a:xfrm>
        </p:spPr>
        <p:txBody>
          <a:bodyPr>
            <a:normAutofit fontScale="47500" lnSpcReduction="20000"/>
          </a:bodyPr>
          <a:lstStyle/>
          <a:p>
            <a:pPr marL="266700" lvl="1" indent="-41275" algn="just" eaLnBrk="1" fontAlgn="auto" hangingPunct="1">
              <a:spcBef>
                <a:spcPts val="0"/>
              </a:spcBef>
              <a:spcAft>
                <a:spcPts val="0"/>
              </a:spcAft>
              <a:buClr>
                <a:srgbClr val="C00000"/>
              </a:buClr>
              <a:buSzPct val="90000"/>
              <a:buFont typeface="Wingdings 2"/>
              <a:buNone/>
              <a:defRPr/>
            </a:pPr>
            <a:r>
              <a:rPr lang="en-US" sz="5100" b="1" dirty="0">
                <a:solidFill>
                  <a:schemeClr val="bg2">
                    <a:lumMod val="10000"/>
                  </a:schemeClr>
                </a:solidFill>
                <a:latin typeface="Shonar Bangla" pitchFamily="34" charset="0"/>
                <a:cs typeface="Shonar Bangla" pitchFamily="34" charset="0"/>
              </a:rPr>
              <a:t>LAMPIRAN I  KAB/KOTA PENGAMBIL </a:t>
            </a:r>
            <a:r>
              <a:rPr lang="en-US" sz="5100" b="1" dirty="0" smtClean="0">
                <a:solidFill>
                  <a:schemeClr val="bg2">
                    <a:lumMod val="10000"/>
                  </a:schemeClr>
                </a:solidFill>
                <a:latin typeface="Shonar Bangla" pitchFamily="34" charset="0"/>
                <a:cs typeface="Shonar Bangla" pitchFamily="34" charset="0"/>
              </a:rPr>
              <a:t>KEBIJAKAN (IKK No. 6,11,20,24,25,26,30,39)   YAITU :</a:t>
            </a:r>
            <a:endParaRPr lang="id-ID" sz="5100" b="1" dirty="0" smtClean="0">
              <a:solidFill>
                <a:schemeClr val="bg2">
                  <a:lumMod val="10000"/>
                </a:schemeClr>
              </a:solidFill>
              <a:latin typeface="Shonar Bangla" pitchFamily="34" charset="0"/>
              <a:cs typeface="Shonar Bangla" pitchFamily="34" charset="0"/>
            </a:endParaRPr>
          </a:p>
          <a:p>
            <a:pPr marL="266700" lvl="1" indent="-266700" algn="just" eaLnBrk="1" fontAlgn="auto" hangingPunct="1">
              <a:spcBef>
                <a:spcPts val="0"/>
              </a:spcBef>
              <a:spcAft>
                <a:spcPts val="0"/>
              </a:spcAft>
              <a:buClr>
                <a:srgbClr val="C00000"/>
              </a:buClr>
              <a:buSzPct val="90000"/>
              <a:buFont typeface="+mj-lt"/>
              <a:buAutoNum type="arabicPeriod"/>
              <a:defRPr/>
            </a:pPr>
            <a:endParaRPr lang="id-ID" sz="3800" b="1" dirty="0" smtClean="0">
              <a:solidFill>
                <a:schemeClr val="bg2">
                  <a:lumMod val="10000"/>
                </a:schemeClr>
              </a:solidFill>
              <a:latin typeface="Shonar Bangla" pitchFamily="34" charset="0"/>
              <a:cs typeface="Shonar Bangla" pitchFamily="34" charset="0"/>
            </a:endParaRPr>
          </a:p>
          <a:p>
            <a:pPr marL="266700" lvl="1" indent="-266700" algn="just" eaLnBrk="1" fontAlgn="auto" hangingPunct="1">
              <a:spcBef>
                <a:spcPts val="0"/>
              </a:spcBef>
              <a:spcAft>
                <a:spcPts val="0"/>
              </a:spcAft>
              <a:buClr>
                <a:srgbClr val="C00000"/>
              </a:buClr>
              <a:buSzPct val="90000"/>
              <a:buFont typeface="+mj-lt"/>
              <a:buAutoNum type="arabicPeriod"/>
              <a:defRPr/>
            </a:pPr>
            <a:r>
              <a:rPr lang="en-US" sz="4200" b="1" dirty="0" smtClean="0">
                <a:solidFill>
                  <a:schemeClr val="bg2">
                    <a:lumMod val="10000"/>
                  </a:schemeClr>
                </a:solidFill>
                <a:latin typeface="Shonar Bangla" pitchFamily="34" charset="0"/>
                <a:cs typeface="Shonar Bangla" pitchFamily="34" charset="0"/>
              </a:rPr>
              <a:t>IKK NO. 6 TTG SATUAN POLISI PAMONG PRAHA JUMLAH SATPOL PP YAG DIPERHITUNGKAN ADALAH PNS</a:t>
            </a:r>
          </a:p>
          <a:p>
            <a:pPr marL="266700" lvl="1" indent="-266700" algn="just" eaLnBrk="1" fontAlgn="auto" hangingPunct="1">
              <a:spcBef>
                <a:spcPts val="0"/>
              </a:spcBef>
              <a:spcAft>
                <a:spcPts val="0"/>
              </a:spcAft>
              <a:buClr>
                <a:srgbClr val="C00000"/>
              </a:buClr>
              <a:buSzPct val="90000"/>
              <a:buFont typeface="+mj-lt"/>
              <a:buAutoNum type="arabicPeriod"/>
              <a:defRPr/>
            </a:pPr>
            <a:r>
              <a:rPr lang="en-US" sz="4200" b="1" dirty="0" smtClean="0">
                <a:solidFill>
                  <a:schemeClr val="bg2">
                    <a:lumMod val="10000"/>
                  </a:schemeClr>
                </a:solidFill>
                <a:latin typeface="Shonar Bangla" pitchFamily="34" charset="0"/>
                <a:cs typeface="Shonar Bangla" pitchFamily="34" charset="0"/>
              </a:rPr>
              <a:t>IKK NO. 11 TTG LAKIP </a:t>
            </a:r>
            <a:r>
              <a:rPr lang="id-ID" sz="4200" b="1" dirty="0">
                <a:solidFill>
                  <a:schemeClr val="bg2">
                    <a:lumMod val="10000"/>
                  </a:schemeClr>
                </a:solidFill>
                <a:latin typeface="Shonar Bangla" pitchFamily="34" charset="0"/>
                <a:cs typeface="Shonar Bangla" pitchFamily="34" charset="0"/>
              </a:rPr>
              <a:t>DALAM RANGKA EFEKTIVITAS DAN PENYEDERHANAAN PENYAMPAIAN LAPORAN PENYELENGGARAAN PEMERINTAH DAERAH SEBAGAIMANA DIAMANATKAN DALAM PASAL 69 UNDANG-UNDANG 23 TAHUN 2014, MAKA LAKIP DITIADAKAN/MENGALAMI NORMALISASI.</a:t>
            </a:r>
            <a:endParaRPr lang="en-US" sz="4200" b="1" dirty="0" smtClean="0">
              <a:solidFill>
                <a:schemeClr val="bg2">
                  <a:lumMod val="10000"/>
                </a:schemeClr>
              </a:solidFill>
              <a:latin typeface="Shonar Bangla" pitchFamily="34" charset="0"/>
              <a:cs typeface="Shonar Bangla" pitchFamily="34" charset="0"/>
            </a:endParaRPr>
          </a:p>
          <a:p>
            <a:pPr marL="266700" lvl="1" indent="-266700" algn="just" eaLnBrk="1" fontAlgn="auto" hangingPunct="1">
              <a:spcBef>
                <a:spcPts val="0"/>
              </a:spcBef>
              <a:spcAft>
                <a:spcPts val="0"/>
              </a:spcAft>
              <a:buClr>
                <a:srgbClr val="C00000"/>
              </a:buClr>
              <a:buSzPct val="90000"/>
              <a:buFont typeface="+mj-lt"/>
              <a:buAutoNum type="arabicPeriod"/>
              <a:defRPr/>
            </a:pPr>
            <a:r>
              <a:rPr lang="en-US" sz="4200" b="1" dirty="0" smtClean="0">
                <a:solidFill>
                  <a:schemeClr val="bg2">
                    <a:lumMod val="10000"/>
                  </a:schemeClr>
                </a:solidFill>
                <a:latin typeface="Shonar Bangla" pitchFamily="34" charset="0"/>
                <a:cs typeface="Shonar Bangla" pitchFamily="34" charset="0"/>
              </a:rPr>
              <a:t>IKK NO. 20 TTG KEBERADAAN PERDA STANDAR PELAYANAN PUBLIK, JIKA SUATU DAERAH TIDAK MEMILIKI PERDA, DASAR HUKUM PELAKSANAAN PELAYANAN PUBLIK DAPAT DIPERLUAS SAMPAI DENGAN PERATURAN KEPALA DAERAH ATAU PRODUK HUKUM LAINNYA.</a:t>
            </a:r>
          </a:p>
          <a:p>
            <a:pPr marL="266700" lvl="1" indent="-266700" algn="just" eaLnBrk="1" fontAlgn="auto" hangingPunct="1">
              <a:spcBef>
                <a:spcPts val="0"/>
              </a:spcBef>
              <a:spcAft>
                <a:spcPts val="0"/>
              </a:spcAft>
              <a:buClr>
                <a:srgbClr val="C00000"/>
              </a:buClr>
              <a:buSzPct val="90000"/>
              <a:buFont typeface="+mj-lt"/>
              <a:buAutoNum type="arabicPeriod"/>
              <a:defRPr/>
            </a:pPr>
            <a:r>
              <a:rPr lang="en-US" sz="4200" b="1" dirty="0" smtClean="0">
                <a:solidFill>
                  <a:schemeClr val="bg2">
                    <a:lumMod val="10000"/>
                  </a:schemeClr>
                </a:solidFill>
                <a:latin typeface="Shonar Bangla" pitchFamily="34" charset="0"/>
                <a:cs typeface="Shonar Bangla" pitchFamily="34" charset="0"/>
              </a:rPr>
              <a:t>IKK NO. 24 TENTANG JUMLAH PERDA YANG DITETAPKAN, </a:t>
            </a:r>
            <a:r>
              <a:rPr lang="id-ID" sz="4200" b="1" dirty="0">
                <a:solidFill>
                  <a:schemeClr val="bg2">
                    <a:lumMod val="10000"/>
                  </a:schemeClr>
                </a:solidFill>
                <a:latin typeface="Shonar Bangla" pitchFamily="34" charset="0"/>
                <a:cs typeface="Shonar Bangla" pitchFamily="34" charset="0"/>
              </a:rPr>
              <a:t>DALAM HAL INI MENGACU PADA KEPUTUSAN DPRD TENTANG PROGRAM PEMBENTUKAN PERDA (PROPEMDA) YANG SEBELUM DIKELUARKANNYA UNDANG-UNDANG NOMOR 23 TAHUN 2014 DIKENAL DENGAN ISTILAH PROLEGDA DAN DIKHUSUSKAN PADA INISIATIF </a:t>
            </a:r>
            <a:r>
              <a:rPr lang="id-ID" sz="4200" b="1" dirty="0" smtClean="0">
                <a:solidFill>
                  <a:schemeClr val="bg2">
                    <a:lumMod val="10000"/>
                  </a:schemeClr>
                </a:solidFill>
                <a:latin typeface="Shonar Bangla" pitchFamily="34" charset="0"/>
                <a:cs typeface="Shonar Bangla" pitchFamily="34" charset="0"/>
              </a:rPr>
              <a:t>DPRD.</a:t>
            </a:r>
            <a:endParaRPr lang="en-US" sz="4200" b="1" dirty="0" smtClean="0">
              <a:solidFill>
                <a:schemeClr val="bg2">
                  <a:lumMod val="10000"/>
                </a:schemeClr>
              </a:solidFill>
              <a:latin typeface="Shonar Bangla" pitchFamily="34" charset="0"/>
              <a:cs typeface="Shonar Bangla" pitchFamily="34" charset="0"/>
            </a:endParaRPr>
          </a:p>
          <a:p>
            <a:pPr marL="514350" indent="-514350" eaLnBrk="1" fontAlgn="auto" hangingPunct="1">
              <a:spcAft>
                <a:spcPts val="0"/>
              </a:spcAft>
              <a:buClrTx/>
              <a:buSzPct val="100000"/>
              <a:buFont typeface="+mj-lt"/>
              <a:buAutoNum type="arabicPeriod"/>
              <a:defRPr/>
            </a:pPr>
            <a:endParaRPr lang="en-US" dirty="0"/>
          </a:p>
        </p:txBody>
      </p:sp>
      <p:sp>
        <p:nvSpPr>
          <p:cNvPr id="6" name="Rounded Rectangle 5"/>
          <p:cNvSpPr/>
          <p:nvPr/>
        </p:nvSpPr>
        <p:spPr>
          <a:xfrm>
            <a:off x="533400" y="228600"/>
            <a:ext cx="8077200" cy="8382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lIns="0" rIns="0" bIns="0" anchor="ctr">
            <a:normAutofit fontScale="77500" lnSpcReduction="20000"/>
          </a:bodyPr>
          <a:lstStyle/>
          <a:p>
            <a:pPr algn="ctr" eaLnBrk="1" fontAlgn="auto" hangingPunct="1">
              <a:spcBef>
                <a:spcPts val="0"/>
              </a:spcBef>
              <a:spcAft>
                <a:spcPts val="0"/>
              </a:spcAft>
              <a:buClr>
                <a:schemeClr val="tx1"/>
              </a:buClr>
              <a:buSzPct val="70000"/>
              <a:defRPr/>
            </a:pPr>
            <a:r>
              <a:rPr lang="id-ID" sz="3200" b="1" dirty="0">
                <a:ln w="50800"/>
                <a:solidFill>
                  <a:srgbClr val="FFFF00"/>
                </a:solidFill>
              </a:rPr>
              <a:t>PENYEMPURNAAN KETERANGAN IKK KAB/KOTA</a:t>
            </a:r>
          </a:p>
          <a:p>
            <a:pPr algn="ctr" eaLnBrk="1" fontAlgn="auto" hangingPunct="1">
              <a:spcBef>
                <a:spcPts val="0"/>
              </a:spcBef>
              <a:spcAft>
                <a:spcPts val="0"/>
              </a:spcAft>
              <a:buClr>
                <a:schemeClr val="tx1"/>
              </a:buClr>
              <a:buSzPct val="70000"/>
              <a:defRPr/>
            </a:pPr>
            <a:r>
              <a:rPr lang="id-ID" sz="3200" b="1" dirty="0">
                <a:ln w="50800"/>
                <a:solidFill>
                  <a:srgbClr val="FFFF00"/>
                </a:solidFill>
              </a:rPr>
              <a:t>MANUAL EKPPD THDP LPPD </a:t>
            </a:r>
            <a:r>
              <a:rPr lang="id-ID" sz="3200" b="1" dirty="0">
                <a:ln w="50800"/>
                <a:solidFill>
                  <a:srgbClr val="FFFF00"/>
                </a:solidFill>
                <a:latin typeface="Bookman Old Style" pitchFamily="18" charset="0"/>
              </a:rPr>
              <a:t>2014</a:t>
            </a:r>
            <a:endParaRPr lang="id-ID" sz="3200" b="1" dirty="0">
              <a:ln w="50800"/>
              <a:solidFill>
                <a:srgbClr val="FFFF00"/>
              </a:solidFill>
            </a:endParaRPr>
          </a:p>
        </p:txBody>
      </p:sp>
    </p:spTree>
    <p:extLst>
      <p:ext uri="{BB962C8B-B14F-4D97-AF65-F5344CB8AC3E}">
        <p14:creationId xmlns:p14="http://schemas.microsoft.com/office/powerpoint/2010/main" val="3438323515"/>
      </p:ext>
    </p:extLst>
  </p:cSld>
  <p:clrMapOvr>
    <a:masterClrMapping/>
  </p:clrMapOvr>
  <p:transition spd="med">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0063" y="214313"/>
            <a:ext cx="7848600" cy="731837"/>
          </a:xfrm>
        </p:spPr>
        <p:txBody>
          <a:bodyPr>
            <a:normAutofit/>
          </a:bodyPr>
          <a:lstStyle/>
          <a:p>
            <a:pPr algn="r" eaLnBrk="1" fontAlgn="auto" hangingPunct="1">
              <a:spcAft>
                <a:spcPts val="0"/>
              </a:spcAft>
              <a:defRPr/>
            </a:pPr>
            <a:r>
              <a:rPr lang="en-US" sz="3200" dirty="0" err="1" smtClean="0">
                <a:latin typeface="+mn-lt"/>
              </a:rPr>
              <a:t>Lanjutan</a:t>
            </a:r>
            <a:r>
              <a:rPr lang="en-US" sz="3200" dirty="0" smtClean="0">
                <a:latin typeface="+mn-lt"/>
              </a:rPr>
              <a:t> ………</a:t>
            </a:r>
            <a:endParaRPr lang="en-US" sz="3200" dirty="0">
              <a:latin typeface="+mn-lt"/>
            </a:endParaRPr>
          </a:p>
        </p:txBody>
      </p:sp>
      <p:sp>
        <p:nvSpPr>
          <p:cNvPr id="7" name="Content Placeholder 6"/>
          <p:cNvSpPr>
            <a:spLocks noGrp="1"/>
          </p:cNvSpPr>
          <p:nvPr>
            <p:ph idx="1"/>
          </p:nvPr>
        </p:nvSpPr>
        <p:spPr>
          <a:xfrm>
            <a:off x="571500" y="1071563"/>
            <a:ext cx="7924800" cy="5500687"/>
          </a:xfrm>
        </p:spPr>
        <p:txBody>
          <a:bodyPr>
            <a:noAutofit/>
          </a:bodyPr>
          <a:lstStyle/>
          <a:p>
            <a:pPr marL="274320" indent="-274320" algn="just" eaLnBrk="1" fontAlgn="auto" hangingPunct="1">
              <a:spcAft>
                <a:spcPts val="0"/>
              </a:spcAft>
              <a:buClr>
                <a:schemeClr val="accent3"/>
              </a:buClr>
              <a:buFont typeface="Wingdings 2"/>
              <a:buChar char=""/>
              <a:defRPr/>
            </a:pPr>
            <a:r>
              <a:rPr lang="en-US" sz="2100" b="1" dirty="0" smtClean="0">
                <a:solidFill>
                  <a:schemeClr val="bg2">
                    <a:lumMod val="10000"/>
                  </a:schemeClr>
                </a:solidFill>
                <a:latin typeface="Shonar Bangla" pitchFamily="34" charset="0"/>
                <a:cs typeface="Shonar Bangla" pitchFamily="34" charset="0"/>
              </a:rPr>
              <a:t>IKK NO. 25 TENTANG JUMLAH RAPERDA YANG DISETUJUI DPRD  DALAM HAL INI MELIPUTI SELURUH RAPERDA BAIK YANG BERASAL DARI INISIATIF DPRD  MAUPUN YANG BERASAL DARI INISIATIF PEMDA</a:t>
            </a:r>
          </a:p>
          <a:p>
            <a:pPr marL="274320" indent="-274320" algn="just" eaLnBrk="1" fontAlgn="auto" hangingPunct="1">
              <a:spcAft>
                <a:spcPts val="0"/>
              </a:spcAft>
              <a:buClr>
                <a:schemeClr val="accent3"/>
              </a:buClr>
              <a:buFont typeface="Wingdings 2"/>
              <a:buChar char=""/>
              <a:defRPr/>
            </a:pPr>
            <a:r>
              <a:rPr lang="en-US" sz="2100" b="1" dirty="0" smtClean="0">
                <a:solidFill>
                  <a:schemeClr val="bg2">
                    <a:lumMod val="10000"/>
                  </a:schemeClr>
                </a:solidFill>
                <a:latin typeface="Shonar Bangla" pitchFamily="34" charset="0"/>
                <a:cs typeface="Shonar Bangla" pitchFamily="34" charset="0"/>
              </a:rPr>
              <a:t>IKK NO. 26 TENTANG KEPUTUSAN DPRD YANG DITINDAKLANJUTI MENGACU PADA KEPUTUSAN DPRD TENTANG HASIL PEMBAHASAN DPRD TERHADAP LKPJ KEPALA DAERAH KEPADA DPRD.</a:t>
            </a:r>
          </a:p>
          <a:p>
            <a:pPr marL="274320" indent="-274320" algn="just" eaLnBrk="1" fontAlgn="auto" hangingPunct="1">
              <a:spcAft>
                <a:spcPts val="0"/>
              </a:spcAft>
              <a:buClr>
                <a:schemeClr val="accent3"/>
              </a:buClr>
              <a:buFont typeface="Wingdings 2"/>
              <a:buChar char=""/>
              <a:defRPr/>
            </a:pPr>
            <a:r>
              <a:rPr lang="en-US" sz="2100" b="1" dirty="0" smtClean="0">
                <a:solidFill>
                  <a:schemeClr val="bg2">
                    <a:lumMod val="10000"/>
                  </a:schemeClr>
                </a:solidFill>
                <a:latin typeface="Shonar Bangla" pitchFamily="34" charset="0"/>
                <a:cs typeface="Shonar Bangla" pitchFamily="34" charset="0"/>
              </a:rPr>
              <a:t>IKK NO. 30 TENTANG KEBERADAAN PERDA ATAU PERBUP/WALKOT TENTANG KONSULTASI PUBLIK</a:t>
            </a:r>
            <a:r>
              <a:rPr lang="id-ID" sz="2100" b="1" dirty="0" smtClean="0">
                <a:solidFill>
                  <a:schemeClr val="bg2">
                    <a:lumMod val="10000"/>
                  </a:schemeClr>
                </a:solidFill>
                <a:latin typeface="Shonar Bangla" pitchFamily="34" charset="0"/>
                <a:cs typeface="Shonar Bangla" pitchFamily="34" charset="0"/>
              </a:rPr>
              <a:t> </a:t>
            </a:r>
            <a:r>
              <a:rPr lang="en-US" sz="2100" b="1" dirty="0" smtClean="0">
                <a:solidFill>
                  <a:schemeClr val="bg2">
                    <a:lumMod val="10000"/>
                  </a:schemeClr>
                </a:solidFill>
                <a:latin typeface="Shonar Bangla" pitchFamily="34" charset="0"/>
                <a:cs typeface="Shonar Bangla" pitchFamily="34" charset="0"/>
              </a:rPr>
              <a:t>DALAM </a:t>
            </a:r>
            <a:r>
              <a:rPr lang="id-ID" sz="2100" b="1" dirty="0" smtClean="0">
                <a:solidFill>
                  <a:schemeClr val="bg2">
                    <a:lumMod val="10000"/>
                  </a:schemeClr>
                </a:solidFill>
                <a:latin typeface="Shonar Bangla" pitchFamily="34" charset="0"/>
                <a:cs typeface="Shonar Bangla" pitchFamily="34" charset="0"/>
              </a:rPr>
              <a:t>HAL INI LEBIH MENEKANKAN PADA DASAR PELAKSANAAN KONSULTASI PUBLIK DALAM PEMBENTUKAN PERDA YANG DIBUKTIKAN MELALUI PRODUK HUKUM DAERAH ATAU DIPA YANG MENDASARI PELAKSANAAN KONSULTASI PUBLIK.</a:t>
            </a:r>
            <a:endParaRPr lang="en-US" sz="2100" b="1" dirty="0" smtClean="0">
              <a:solidFill>
                <a:schemeClr val="bg2">
                  <a:lumMod val="10000"/>
                </a:schemeClr>
              </a:solidFill>
              <a:latin typeface="Shonar Bangla" pitchFamily="34" charset="0"/>
              <a:cs typeface="Shonar Bangla" pitchFamily="34" charset="0"/>
            </a:endParaRPr>
          </a:p>
          <a:p>
            <a:pPr marL="274320" indent="-274320" algn="just" eaLnBrk="1" fontAlgn="auto" hangingPunct="1">
              <a:spcAft>
                <a:spcPts val="0"/>
              </a:spcAft>
              <a:buClr>
                <a:schemeClr val="accent3"/>
              </a:buClr>
              <a:buFont typeface="Wingdings 2"/>
              <a:buChar char=""/>
              <a:defRPr/>
            </a:pPr>
            <a:r>
              <a:rPr lang="en-US" sz="2100" b="1" dirty="0" smtClean="0">
                <a:solidFill>
                  <a:schemeClr val="bg2">
                    <a:lumMod val="10000"/>
                  </a:schemeClr>
                </a:solidFill>
                <a:latin typeface="Shonar Bangla" pitchFamily="34" charset="0"/>
                <a:cs typeface="Shonar Bangla" pitchFamily="34" charset="0"/>
              </a:rPr>
              <a:t>IKK NO. 39 TENTANG TEMUAN BPK YANG DITINDAKLANJUTI  DENGAN MEMPERHITUNGKAN JUMLAH TEMUAN YANG TELAH DITINDAKLANJUTI OLEH PEMDA MESKIPUN BELUM TUNTAS (HASIL REKOMENDASI BPK).</a:t>
            </a:r>
          </a:p>
        </p:txBody>
      </p:sp>
    </p:spTree>
    <p:extLst>
      <p:ext uri="{BB962C8B-B14F-4D97-AF65-F5344CB8AC3E}">
        <p14:creationId xmlns:p14="http://schemas.microsoft.com/office/powerpoint/2010/main" val="3069177455"/>
      </p:ext>
    </p:extLst>
  </p:cSld>
  <p:clrMapOvr>
    <a:masterClrMapping/>
  </p:clrMapOvr>
  <p:transition spd="med">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38" y="76200"/>
            <a:ext cx="7539062" cy="70959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sz="2800" b="1" dirty="0">
                <a:solidFill>
                  <a:srgbClr val="FFFF00"/>
                </a:solidFill>
              </a:rPr>
              <a:t>TATARAN NORMATIF</a:t>
            </a:r>
          </a:p>
          <a:p>
            <a:pPr algn="ctr" fontAlgn="auto">
              <a:spcBef>
                <a:spcPts val="0"/>
              </a:spcBef>
              <a:spcAft>
                <a:spcPts val="0"/>
              </a:spcAft>
              <a:defRPr/>
            </a:pPr>
            <a:r>
              <a:rPr lang="id-ID" sz="2800" b="1" dirty="0">
                <a:solidFill>
                  <a:srgbClr val="FFFF00"/>
                </a:solidFill>
              </a:rPr>
              <a:t>PENYELENGGARAAN PEMERINTAHAN</a:t>
            </a:r>
          </a:p>
        </p:txBody>
      </p:sp>
      <p:sp>
        <p:nvSpPr>
          <p:cNvPr id="5" name="Oval 4"/>
          <p:cNvSpPr/>
          <p:nvPr/>
        </p:nvSpPr>
        <p:spPr>
          <a:xfrm>
            <a:off x="381000" y="1009640"/>
            <a:ext cx="4953000" cy="99060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err="1">
                <a:solidFill>
                  <a:srgbClr val="FF0000"/>
                </a:solidFill>
              </a:rPr>
              <a:t>Alinea</a:t>
            </a:r>
            <a:r>
              <a:rPr lang="en-US" sz="2400" b="1" dirty="0">
                <a:solidFill>
                  <a:srgbClr val="FF0000"/>
                </a:solidFill>
              </a:rPr>
              <a:t> IV </a:t>
            </a:r>
            <a:r>
              <a:rPr lang="en-US" sz="2400" b="1" dirty="0" err="1">
                <a:solidFill>
                  <a:srgbClr val="FF0000"/>
                </a:solidFill>
              </a:rPr>
              <a:t>Pembukaan</a:t>
            </a:r>
            <a:r>
              <a:rPr lang="en-US" sz="2400" b="1" dirty="0">
                <a:solidFill>
                  <a:srgbClr val="FF0000"/>
                </a:solidFill>
              </a:rPr>
              <a:t> UUD Negara RI 1945</a:t>
            </a:r>
            <a:r>
              <a:rPr lang="id-ID" sz="2400" b="1" dirty="0">
                <a:solidFill>
                  <a:srgbClr val="FF0000"/>
                </a:solidFill>
              </a:rPr>
              <a:t> </a:t>
            </a:r>
          </a:p>
        </p:txBody>
      </p:sp>
      <p:cxnSp>
        <p:nvCxnSpPr>
          <p:cNvPr id="7" name="Shape 6"/>
          <p:cNvCxnSpPr>
            <a:stCxn id="5" idx="3"/>
            <a:endCxn id="8" idx="1"/>
          </p:cNvCxnSpPr>
          <p:nvPr/>
        </p:nvCxnSpPr>
        <p:spPr>
          <a:xfrm rot="16200000" flipH="1">
            <a:off x="1273593" y="1687927"/>
            <a:ext cx="768964" cy="1103449"/>
          </a:xfrm>
          <a:prstGeom prst="bentConnector2">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2209800" y="2319334"/>
            <a:ext cx="6324600"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b="1" dirty="0"/>
              <a:t>KEKUASAAN PEMERINTAHAN NEGARA  </a:t>
            </a:r>
            <a:r>
              <a:rPr lang="id-ID" b="1" dirty="0">
                <a:solidFill>
                  <a:schemeClr val="tx2">
                    <a:lumMod val="50000"/>
                  </a:schemeClr>
                </a:solidFill>
                <a:hlinkClick r:id="rId3" action="ppaction://hlinkfile"/>
              </a:rPr>
              <a:t>(PASAL 4)</a:t>
            </a:r>
            <a:endParaRPr lang="id-ID" b="1" dirty="0">
              <a:solidFill>
                <a:schemeClr val="tx2">
                  <a:lumMod val="50000"/>
                </a:schemeClr>
              </a:solidFill>
            </a:endParaRPr>
          </a:p>
        </p:txBody>
      </p:sp>
      <p:cxnSp>
        <p:nvCxnSpPr>
          <p:cNvPr id="11" name="Shape 10"/>
          <p:cNvCxnSpPr>
            <a:stCxn id="5" idx="3"/>
          </p:cNvCxnSpPr>
          <p:nvPr/>
        </p:nvCxnSpPr>
        <p:spPr>
          <a:xfrm rot="16200000" flipH="1">
            <a:off x="1357313" y="1604953"/>
            <a:ext cx="1516062" cy="2017712"/>
          </a:xfrm>
          <a:prstGeom prst="bentConnector2">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3124200" y="2962276"/>
            <a:ext cx="5334000" cy="6096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dirty="0"/>
              <a:t>KEMENTERIAN NEGARA (PASAL 17)</a:t>
            </a:r>
            <a:endParaRPr lang="id-ID" dirty="0">
              <a:solidFill>
                <a:srgbClr val="FF0000"/>
              </a:solidFill>
            </a:endParaRPr>
          </a:p>
        </p:txBody>
      </p:sp>
      <p:sp>
        <p:nvSpPr>
          <p:cNvPr id="13" name="Rounded Rectangle 12"/>
          <p:cNvSpPr/>
          <p:nvPr/>
        </p:nvSpPr>
        <p:spPr>
          <a:xfrm>
            <a:off x="3657600" y="3643314"/>
            <a:ext cx="4800600" cy="609600"/>
          </a:xfrm>
          <a:prstGeom prst="roundRect">
            <a:avLst/>
          </a:prstGeom>
          <a:solidFill>
            <a:srgbClr val="FF66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b="1" dirty="0">
                <a:solidFill>
                  <a:schemeClr val="bg2">
                    <a:lumMod val="25000"/>
                  </a:schemeClr>
                </a:solidFill>
              </a:rPr>
              <a:t>PEMERINTAHAN DAERAH </a:t>
            </a:r>
            <a:r>
              <a:rPr lang="id-ID" b="1" dirty="0">
                <a:solidFill>
                  <a:schemeClr val="bg2">
                    <a:lumMod val="25000"/>
                  </a:schemeClr>
                </a:solidFill>
                <a:hlinkClick r:id="rId4" action="ppaction://hlinkfile"/>
              </a:rPr>
              <a:t>(</a:t>
            </a:r>
            <a:r>
              <a:rPr lang="id-ID" b="1" dirty="0">
                <a:solidFill>
                  <a:schemeClr val="tx1">
                    <a:lumMod val="85000"/>
                    <a:lumOff val="15000"/>
                  </a:schemeClr>
                </a:solidFill>
                <a:hlinkClick r:id="rId4" action="ppaction://hlinkfile"/>
              </a:rPr>
              <a:t>PASAL 18)</a:t>
            </a:r>
            <a:endParaRPr lang="id-ID" b="1" dirty="0">
              <a:solidFill>
                <a:schemeClr val="tx1">
                  <a:lumMod val="85000"/>
                  <a:lumOff val="15000"/>
                </a:schemeClr>
              </a:solidFill>
            </a:endParaRPr>
          </a:p>
        </p:txBody>
      </p:sp>
      <p:cxnSp>
        <p:nvCxnSpPr>
          <p:cNvPr id="25" name="Shape 24"/>
          <p:cNvCxnSpPr>
            <a:stCxn id="5" idx="3"/>
            <a:endCxn id="13" idx="1"/>
          </p:cNvCxnSpPr>
          <p:nvPr/>
        </p:nvCxnSpPr>
        <p:spPr>
          <a:xfrm rot="16200000" flipH="1">
            <a:off x="1335503" y="1626017"/>
            <a:ext cx="2092944" cy="2551249"/>
          </a:xfrm>
          <a:prstGeom prst="bentConnector2">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286248" y="4572008"/>
            <a:ext cx="3890962" cy="92869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sz="1400" b="1" dirty="0" smtClean="0">
                <a:solidFill>
                  <a:srgbClr val="FF0000"/>
                </a:solidFill>
              </a:rPr>
              <a:t>UU </a:t>
            </a:r>
            <a:r>
              <a:rPr lang="es-ES" sz="1400" b="1" dirty="0" err="1" smtClean="0">
                <a:solidFill>
                  <a:srgbClr val="FF0000"/>
                </a:solidFill>
              </a:rPr>
              <a:t>Nomor</a:t>
            </a:r>
            <a:r>
              <a:rPr lang="es-ES" sz="1400" b="1" dirty="0" smtClean="0">
                <a:solidFill>
                  <a:srgbClr val="FF0000"/>
                </a:solidFill>
              </a:rPr>
              <a:t> 23 </a:t>
            </a:r>
            <a:r>
              <a:rPr lang="es-ES" sz="1400" b="1" dirty="0" err="1" smtClean="0">
                <a:solidFill>
                  <a:srgbClr val="FF0000"/>
                </a:solidFill>
              </a:rPr>
              <a:t>Tahun</a:t>
            </a:r>
            <a:r>
              <a:rPr lang="es-ES" sz="1400" b="1" dirty="0" smtClean="0">
                <a:solidFill>
                  <a:srgbClr val="FF0000"/>
                </a:solidFill>
              </a:rPr>
              <a:t> 2014</a:t>
            </a:r>
            <a:r>
              <a:rPr lang="id-ID" sz="1400" b="1" dirty="0" smtClean="0">
                <a:solidFill>
                  <a:srgbClr val="FF0000"/>
                </a:solidFill>
              </a:rPr>
              <a:t> </a:t>
            </a:r>
            <a:r>
              <a:rPr lang="id-ID" sz="1400" b="1" dirty="0">
                <a:solidFill>
                  <a:srgbClr val="FF0000"/>
                </a:solidFill>
              </a:rPr>
              <a:t>TTG PEMERINTAHAN DAERAH</a:t>
            </a:r>
          </a:p>
        </p:txBody>
      </p:sp>
      <p:sp>
        <p:nvSpPr>
          <p:cNvPr id="51" name="Rounded Rectangle 50"/>
          <p:cNvSpPr/>
          <p:nvPr/>
        </p:nvSpPr>
        <p:spPr>
          <a:xfrm>
            <a:off x="285720" y="4071942"/>
            <a:ext cx="3048000" cy="1676400"/>
          </a:xfrm>
          <a:prstGeom prst="round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b="1" dirty="0">
                <a:solidFill>
                  <a:srgbClr val="FF0000"/>
                </a:solidFill>
              </a:rPr>
              <a:t>KEWENANGAN PEMDA DALAM MENINGKATKAN KESEJAHTERAAN MASYARAKAT</a:t>
            </a:r>
          </a:p>
        </p:txBody>
      </p:sp>
      <p:sp>
        <p:nvSpPr>
          <p:cNvPr id="52" name="Right Arrow 51"/>
          <p:cNvSpPr/>
          <p:nvPr/>
        </p:nvSpPr>
        <p:spPr>
          <a:xfrm>
            <a:off x="3428992" y="4286256"/>
            <a:ext cx="762000" cy="914400"/>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5" name="Rectangle 14"/>
          <p:cNvSpPr/>
          <p:nvPr/>
        </p:nvSpPr>
        <p:spPr>
          <a:xfrm>
            <a:off x="5410200" y="919154"/>
            <a:ext cx="3505200" cy="1295400"/>
          </a:xfrm>
          <a:prstGeom prst="rect">
            <a:avLst/>
          </a:prstGeom>
          <a:solidFill>
            <a:srgbClr val="B826E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buFont typeface="Arial" pitchFamily="34" charset="0"/>
              <a:buChar char="•"/>
              <a:defRPr/>
            </a:pPr>
            <a:endParaRPr lang="id-ID" sz="1400" b="1" dirty="0">
              <a:solidFill>
                <a:schemeClr val="bg1"/>
              </a:solidFill>
            </a:endParaRPr>
          </a:p>
          <a:p>
            <a:pPr algn="just" fontAlgn="auto">
              <a:spcBef>
                <a:spcPts val="0"/>
              </a:spcBef>
              <a:spcAft>
                <a:spcPts val="0"/>
              </a:spcAft>
              <a:buFont typeface="Arial" pitchFamily="34" charset="0"/>
              <a:buChar char="•"/>
              <a:defRPr/>
            </a:pPr>
            <a:endParaRPr lang="id-ID" sz="1400" b="1" dirty="0">
              <a:solidFill>
                <a:schemeClr val="bg1"/>
              </a:solidFill>
            </a:endParaRPr>
          </a:p>
          <a:p>
            <a:pPr algn="just" fontAlgn="auto">
              <a:spcBef>
                <a:spcPts val="0"/>
              </a:spcBef>
              <a:spcAft>
                <a:spcPts val="0"/>
              </a:spcAft>
              <a:buFont typeface="Arial" pitchFamily="34" charset="0"/>
              <a:buChar char="•"/>
              <a:defRPr/>
            </a:pPr>
            <a:r>
              <a:rPr lang="id-ID" sz="1400" b="1" dirty="0">
                <a:solidFill>
                  <a:schemeClr val="bg1"/>
                </a:solidFill>
              </a:rPr>
              <a:t> Melindungi segenap bangsa &amp; </a:t>
            </a:r>
          </a:p>
          <a:p>
            <a:pPr algn="just" fontAlgn="auto">
              <a:spcBef>
                <a:spcPts val="0"/>
              </a:spcBef>
              <a:spcAft>
                <a:spcPts val="0"/>
              </a:spcAft>
              <a:defRPr/>
            </a:pPr>
            <a:r>
              <a:rPr lang="id-ID" sz="1400" b="1" dirty="0">
                <a:solidFill>
                  <a:schemeClr val="bg1"/>
                </a:solidFill>
              </a:rPr>
              <a:t>  tumpah darah Indonesia</a:t>
            </a:r>
          </a:p>
          <a:p>
            <a:pPr algn="just" fontAlgn="auto">
              <a:spcBef>
                <a:spcPts val="0"/>
              </a:spcBef>
              <a:spcAft>
                <a:spcPts val="0"/>
              </a:spcAft>
              <a:buFont typeface="Arial" pitchFamily="34" charset="0"/>
              <a:buChar char="•"/>
              <a:defRPr/>
            </a:pPr>
            <a:r>
              <a:rPr lang="id-ID" sz="1400" b="1" dirty="0">
                <a:solidFill>
                  <a:schemeClr val="bg1"/>
                </a:solidFill>
              </a:rPr>
              <a:t> Memajukan kesejahteraan umum</a:t>
            </a:r>
          </a:p>
          <a:p>
            <a:pPr algn="just" fontAlgn="auto">
              <a:spcBef>
                <a:spcPts val="0"/>
              </a:spcBef>
              <a:spcAft>
                <a:spcPts val="0"/>
              </a:spcAft>
              <a:buFont typeface="Arial" pitchFamily="34" charset="0"/>
              <a:buChar char="•"/>
              <a:defRPr/>
            </a:pPr>
            <a:r>
              <a:rPr lang="id-ID" sz="1400" b="1" dirty="0">
                <a:solidFill>
                  <a:schemeClr val="bg1"/>
                </a:solidFill>
              </a:rPr>
              <a:t> Mencerdaskan kehidupan bangsa</a:t>
            </a:r>
          </a:p>
          <a:p>
            <a:pPr algn="just" fontAlgn="auto">
              <a:spcBef>
                <a:spcPts val="0"/>
              </a:spcBef>
              <a:spcAft>
                <a:spcPts val="0"/>
              </a:spcAft>
              <a:buFont typeface="Arial" pitchFamily="34" charset="0"/>
              <a:buChar char="•"/>
              <a:defRPr/>
            </a:pPr>
            <a:r>
              <a:rPr lang="id-ID" sz="1400" b="1" dirty="0">
                <a:solidFill>
                  <a:schemeClr val="bg1"/>
                </a:solidFill>
              </a:rPr>
              <a:t> ikut melaksanakan ketertiban dunia</a:t>
            </a:r>
          </a:p>
          <a:p>
            <a:pPr algn="just" fontAlgn="auto">
              <a:spcBef>
                <a:spcPts val="0"/>
              </a:spcBef>
              <a:spcAft>
                <a:spcPts val="0"/>
              </a:spcAft>
              <a:buFont typeface="Arial" pitchFamily="34" charset="0"/>
              <a:buChar char="•"/>
              <a:defRPr/>
            </a:pPr>
            <a:endParaRPr lang="id-ID" sz="1400" b="1" dirty="0">
              <a:solidFill>
                <a:schemeClr val="bg1"/>
              </a:solidFill>
            </a:endParaRPr>
          </a:p>
          <a:p>
            <a:pPr algn="just" fontAlgn="auto">
              <a:spcBef>
                <a:spcPts val="0"/>
              </a:spcBef>
              <a:spcAft>
                <a:spcPts val="0"/>
              </a:spcAft>
              <a:buFontTx/>
              <a:buChar char="-"/>
              <a:defRPr/>
            </a:pPr>
            <a:endParaRPr lang="id-ID" sz="1400" b="1" dirty="0">
              <a:solidFill>
                <a:schemeClr val="bg1"/>
              </a:solidFill>
            </a:endParaRPr>
          </a:p>
        </p:txBody>
      </p:sp>
      <p:sp>
        <p:nvSpPr>
          <p:cNvPr id="15375" name="Date Placeholder 1"/>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endParaRPr lang="en-US" smtClean="0">
              <a:solidFill>
                <a:srgbClr val="045C75"/>
              </a:solidFill>
              <a:cs typeface="Arial" pitchFamily="34" charset="0"/>
            </a:endParaRPr>
          </a:p>
        </p:txBody>
      </p:sp>
      <p:cxnSp>
        <p:nvCxnSpPr>
          <p:cNvPr id="20" name="Straight Arrow Connector 19"/>
          <p:cNvCxnSpPr/>
          <p:nvPr/>
        </p:nvCxnSpPr>
        <p:spPr>
          <a:xfrm rot="10800000" flipV="1">
            <a:off x="4572001" y="5572139"/>
            <a:ext cx="500066"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643306" y="5929330"/>
            <a:ext cx="1428760"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Otonomi</a:t>
            </a:r>
          </a:p>
          <a:p>
            <a:pPr algn="ctr"/>
            <a:r>
              <a:rPr lang="id-ID" dirty="0" smtClean="0"/>
              <a:t>Daerah</a:t>
            </a:r>
            <a:endParaRPr lang="id-ID" dirty="0"/>
          </a:p>
        </p:txBody>
      </p:sp>
      <p:sp>
        <p:nvSpPr>
          <p:cNvPr id="24" name="Rectangle 23"/>
          <p:cNvSpPr/>
          <p:nvPr/>
        </p:nvSpPr>
        <p:spPr>
          <a:xfrm>
            <a:off x="5643570" y="5929330"/>
            <a:ext cx="150019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Daerah Otonom</a:t>
            </a:r>
            <a:endParaRPr lang="id-ID" dirty="0"/>
          </a:p>
        </p:txBody>
      </p:sp>
      <p:sp>
        <p:nvSpPr>
          <p:cNvPr id="30" name="Rectangle 29"/>
          <p:cNvSpPr/>
          <p:nvPr/>
        </p:nvSpPr>
        <p:spPr>
          <a:xfrm>
            <a:off x="7643834" y="5929330"/>
            <a:ext cx="1285884"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Kepala </a:t>
            </a:r>
          </a:p>
          <a:p>
            <a:pPr algn="ctr"/>
            <a:r>
              <a:rPr lang="id-ID" dirty="0" smtClean="0"/>
              <a:t>Daerah</a:t>
            </a:r>
            <a:endParaRPr lang="id-ID" dirty="0"/>
          </a:p>
        </p:txBody>
      </p:sp>
      <p:cxnSp>
        <p:nvCxnSpPr>
          <p:cNvPr id="35" name="Straight Arrow Connector 34"/>
          <p:cNvCxnSpPr/>
          <p:nvPr/>
        </p:nvCxnSpPr>
        <p:spPr>
          <a:xfrm>
            <a:off x="5214942" y="621508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215206" y="621508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914400"/>
            <a:ext cx="8229600" cy="533400"/>
          </a:xfrm>
        </p:spPr>
        <p:txBody>
          <a:bodyPr>
            <a:normAutofit fontScale="90000"/>
          </a:bodyPr>
          <a:lstStyle/>
          <a:p>
            <a:pPr eaLnBrk="1" fontAlgn="auto" hangingPunct="1">
              <a:spcAft>
                <a:spcPts val="0"/>
              </a:spcAft>
              <a:defRPr/>
            </a:pPr>
            <a:r>
              <a:rPr lang="en-US" sz="2300" b="1" dirty="0" smtClean="0">
                <a:solidFill>
                  <a:schemeClr val="bg2">
                    <a:lumMod val="10000"/>
                  </a:schemeClr>
                </a:solidFill>
                <a:latin typeface="Shonar Bangla" pitchFamily="34" charset="0"/>
                <a:ea typeface="+mn-ea"/>
                <a:cs typeface="Shonar Bangla" pitchFamily="34" charset="0"/>
              </a:rPr>
              <a:t>LAMPIRAN II  KAB/KOTA </a:t>
            </a:r>
            <a:r>
              <a:rPr lang="id-ID" sz="2300" b="1" dirty="0" smtClean="0">
                <a:solidFill>
                  <a:schemeClr val="bg2">
                    <a:lumMod val="10000"/>
                  </a:schemeClr>
                </a:solidFill>
                <a:latin typeface="Shonar Bangla" pitchFamily="34" charset="0"/>
                <a:ea typeface="+mn-ea"/>
                <a:cs typeface="Shonar Bangla" pitchFamily="34" charset="0"/>
              </a:rPr>
              <a:t> </a:t>
            </a:r>
            <a:r>
              <a:rPr lang="en-US" sz="2300" b="1" dirty="0" smtClean="0">
                <a:solidFill>
                  <a:schemeClr val="bg2">
                    <a:lumMod val="10000"/>
                  </a:schemeClr>
                </a:solidFill>
                <a:latin typeface="Shonar Bangla" pitchFamily="34" charset="0"/>
                <a:ea typeface="+mn-ea"/>
                <a:cs typeface="Shonar Bangla" pitchFamily="34" charset="0"/>
              </a:rPr>
              <a:t>PELAKSANA KEBIJAKAN UMUM (IKK No. 2,15,18 </a:t>
            </a:r>
            <a:r>
              <a:rPr lang="en-US" sz="2300" b="1" dirty="0" err="1" smtClean="0">
                <a:solidFill>
                  <a:schemeClr val="bg2">
                    <a:lumMod val="10000"/>
                  </a:schemeClr>
                </a:solidFill>
                <a:latin typeface="Shonar Bangla" pitchFamily="34" charset="0"/>
                <a:ea typeface="+mn-ea"/>
                <a:cs typeface="Shonar Bangla" pitchFamily="34" charset="0"/>
              </a:rPr>
              <a:t>dan</a:t>
            </a:r>
            <a:r>
              <a:rPr lang="en-US" sz="2300" b="1" dirty="0" smtClean="0">
                <a:solidFill>
                  <a:schemeClr val="bg2">
                    <a:lumMod val="10000"/>
                  </a:schemeClr>
                </a:solidFill>
                <a:latin typeface="Shonar Bangla" pitchFamily="34" charset="0"/>
                <a:ea typeface="+mn-ea"/>
                <a:cs typeface="Shonar Bangla" pitchFamily="34" charset="0"/>
              </a:rPr>
              <a:t> 19) </a:t>
            </a:r>
            <a:r>
              <a:rPr lang="en-US" sz="2300" b="1" dirty="0" err="1" smtClean="0">
                <a:solidFill>
                  <a:schemeClr val="bg2">
                    <a:lumMod val="10000"/>
                  </a:schemeClr>
                </a:solidFill>
                <a:latin typeface="Shonar Bangla" pitchFamily="34" charset="0"/>
                <a:ea typeface="+mn-ea"/>
                <a:cs typeface="Shonar Bangla" pitchFamily="34" charset="0"/>
              </a:rPr>
              <a:t>yaitu</a:t>
            </a:r>
            <a:r>
              <a:rPr lang="en-US" sz="2300" b="1" dirty="0" smtClean="0">
                <a:solidFill>
                  <a:schemeClr val="bg2">
                    <a:lumMod val="10000"/>
                  </a:schemeClr>
                </a:solidFill>
                <a:latin typeface="Shonar Bangla" pitchFamily="34" charset="0"/>
                <a:ea typeface="+mn-ea"/>
                <a:cs typeface="Shonar Bangla" pitchFamily="34" charset="0"/>
              </a:rPr>
              <a:t> :</a:t>
            </a:r>
            <a:endParaRPr lang="en-US" sz="2300" b="1" dirty="0">
              <a:solidFill>
                <a:schemeClr val="bg2">
                  <a:lumMod val="10000"/>
                </a:schemeClr>
              </a:solidFill>
              <a:latin typeface="Shonar Bangla" pitchFamily="34" charset="0"/>
              <a:ea typeface="+mn-ea"/>
              <a:cs typeface="Shonar Bangla" pitchFamily="34" charset="0"/>
            </a:endParaRPr>
          </a:p>
        </p:txBody>
      </p:sp>
      <p:sp>
        <p:nvSpPr>
          <p:cNvPr id="11" name="Content Placeholder 10"/>
          <p:cNvSpPr>
            <a:spLocks noGrp="1"/>
          </p:cNvSpPr>
          <p:nvPr>
            <p:ph idx="1"/>
          </p:nvPr>
        </p:nvSpPr>
        <p:spPr>
          <a:xfrm>
            <a:off x="457200" y="1630363"/>
            <a:ext cx="8229600" cy="4389437"/>
          </a:xfrm>
        </p:spPr>
        <p:txBody>
          <a:bodyPr>
            <a:normAutofit fontScale="92500" lnSpcReduction="20000"/>
          </a:bodyPr>
          <a:lstStyle/>
          <a:p>
            <a:pPr marL="274320" indent="-274320" algn="just" eaLnBrk="1" fontAlgn="auto" hangingPunct="1">
              <a:spcAft>
                <a:spcPts val="0"/>
              </a:spcAft>
              <a:buClr>
                <a:schemeClr val="accent3"/>
              </a:buClr>
              <a:buFont typeface="Wingdings 2"/>
              <a:buChar char=""/>
              <a:defRPr/>
            </a:pPr>
            <a:r>
              <a:rPr lang="en-US" sz="2500" b="1" dirty="0" smtClean="0">
                <a:solidFill>
                  <a:schemeClr val="bg2">
                    <a:lumMod val="10000"/>
                  </a:schemeClr>
                </a:solidFill>
                <a:latin typeface="Shonar Bangla" pitchFamily="34" charset="0"/>
                <a:cs typeface="Shonar Bangla" pitchFamily="34" charset="0"/>
              </a:rPr>
              <a:t>IKK NO. 2 TTG KEBERADAAN STANDARD OPERATING PROSEDURE (SOP), </a:t>
            </a:r>
            <a:r>
              <a:rPr lang="id-ID" sz="2500" b="1" dirty="0">
                <a:solidFill>
                  <a:schemeClr val="bg2">
                    <a:lumMod val="10000"/>
                  </a:schemeClr>
                </a:solidFill>
                <a:latin typeface="Shonar Bangla" pitchFamily="34" charset="0"/>
                <a:cs typeface="Shonar Bangla" pitchFamily="34" charset="0"/>
              </a:rPr>
              <a:t>ADALAH SOP</a:t>
            </a:r>
            <a:r>
              <a:rPr lang="en-US" sz="2500" b="1" dirty="0">
                <a:solidFill>
                  <a:schemeClr val="bg2">
                    <a:lumMod val="10000"/>
                  </a:schemeClr>
                </a:solidFill>
                <a:latin typeface="Shonar Bangla" pitchFamily="34" charset="0"/>
                <a:cs typeface="Shonar Bangla" pitchFamily="34" charset="0"/>
              </a:rPr>
              <a:t> YANG BERSIFAT</a:t>
            </a:r>
            <a:r>
              <a:rPr lang="id-ID" sz="2500" b="1" dirty="0">
                <a:solidFill>
                  <a:schemeClr val="bg2">
                    <a:lumMod val="10000"/>
                  </a:schemeClr>
                </a:solidFill>
                <a:latin typeface="Shonar Bangla" pitchFamily="34" charset="0"/>
                <a:cs typeface="Shonar Bangla" pitchFamily="34" charset="0"/>
              </a:rPr>
              <a:t> TEKNIS</a:t>
            </a:r>
            <a:r>
              <a:rPr lang="en-US" sz="2500" b="1" dirty="0">
                <a:solidFill>
                  <a:schemeClr val="bg2">
                    <a:lumMod val="10000"/>
                  </a:schemeClr>
                </a:solidFill>
                <a:latin typeface="Shonar Bangla" pitchFamily="34" charset="0"/>
                <a:cs typeface="Shonar Bangla" pitchFamily="34" charset="0"/>
              </a:rPr>
              <a:t> BERDASARKAN MASING2 TUPOKSI SKPD</a:t>
            </a:r>
            <a:r>
              <a:rPr lang="id-ID" sz="2500" b="1" dirty="0">
                <a:solidFill>
                  <a:schemeClr val="bg2">
                    <a:lumMod val="10000"/>
                  </a:schemeClr>
                </a:solidFill>
                <a:latin typeface="Shonar Bangla" pitchFamily="34" charset="0"/>
                <a:cs typeface="Shonar Bangla" pitchFamily="34" charset="0"/>
              </a:rPr>
              <a:t>.</a:t>
            </a:r>
            <a:endParaRPr lang="en-US" sz="2500" b="1" dirty="0" smtClean="0">
              <a:solidFill>
                <a:schemeClr val="bg2">
                  <a:lumMod val="10000"/>
                </a:schemeClr>
              </a:solidFill>
              <a:latin typeface="Shonar Bangla" pitchFamily="34" charset="0"/>
              <a:cs typeface="Shonar Bangla" pitchFamily="34" charset="0"/>
            </a:endParaRPr>
          </a:p>
          <a:p>
            <a:pPr marL="274320" indent="-274320" algn="just" eaLnBrk="1" fontAlgn="auto" hangingPunct="1">
              <a:spcAft>
                <a:spcPts val="0"/>
              </a:spcAft>
              <a:buClr>
                <a:schemeClr val="accent3"/>
              </a:buClr>
              <a:buFont typeface="Wingdings 2"/>
              <a:buChar char=""/>
              <a:defRPr/>
            </a:pPr>
            <a:r>
              <a:rPr lang="en-US" sz="2500" b="1" dirty="0" smtClean="0">
                <a:solidFill>
                  <a:schemeClr val="bg2">
                    <a:lumMod val="10000"/>
                  </a:schemeClr>
                </a:solidFill>
                <a:latin typeface="Shonar Bangla" pitchFamily="34" charset="0"/>
                <a:cs typeface="Shonar Bangla" pitchFamily="34" charset="0"/>
              </a:rPr>
              <a:t>IKK NO. 15 TTG TOTAL BELANJA PEMELIHARAAN DARI TOTAL BELANJA BARANG DAN JASA DATA YANG DIGUNAKAN DARI LAPORAN SIMDA ATAU DATA MANUAL DARI MASING2 SKPD</a:t>
            </a:r>
          </a:p>
          <a:p>
            <a:pPr marL="274320" indent="-274320" algn="just" eaLnBrk="1" fontAlgn="auto" hangingPunct="1">
              <a:spcAft>
                <a:spcPts val="0"/>
              </a:spcAft>
              <a:buClr>
                <a:schemeClr val="accent3"/>
              </a:buClr>
              <a:buFont typeface="Wingdings 2"/>
              <a:buChar char=""/>
              <a:defRPr/>
            </a:pPr>
            <a:r>
              <a:rPr lang="en-US" sz="2500" b="1" dirty="0" smtClean="0">
                <a:solidFill>
                  <a:schemeClr val="bg2">
                    <a:lumMod val="10000"/>
                  </a:schemeClr>
                </a:solidFill>
                <a:latin typeface="Shonar Bangla" pitchFamily="34" charset="0"/>
                <a:cs typeface="Shonar Bangla" pitchFamily="34" charset="0"/>
              </a:rPr>
              <a:t>IKK NO. 18 TTG ADANYA INVENTARISASI BARANG/ASSET SKPD </a:t>
            </a:r>
            <a:r>
              <a:rPr lang="id-ID" sz="2500" b="1" dirty="0" smtClean="0">
                <a:solidFill>
                  <a:schemeClr val="bg2">
                    <a:lumMod val="10000"/>
                  </a:schemeClr>
                </a:solidFill>
                <a:latin typeface="Shonar Bangla" pitchFamily="34" charset="0"/>
                <a:cs typeface="Shonar Bangla" pitchFamily="34" charset="0"/>
              </a:rPr>
              <a:t>DALAM HAL INI ASET YANG DIMAKSUD ADALAH JUMLAH ASET TETAP BERDASARKAN BERITA ACARA</a:t>
            </a:r>
            <a:r>
              <a:rPr lang="en-US" sz="2500" b="1" dirty="0" smtClean="0">
                <a:solidFill>
                  <a:schemeClr val="bg2">
                    <a:lumMod val="10000"/>
                  </a:schemeClr>
                </a:solidFill>
                <a:latin typeface="Shonar Bangla" pitchFamily="34" charset="0"/>
                <a:cs typeface="Shonar Bangla" pitchFamily="34" charset="0"/>
              </a:rPr>
              <a:t> PEMERIKSAAN 5 TAHUNAN (2010-2014).</a:t>
            </a:r>
          </a:p>
          <a:p>
            <a:pPr marL="274320" indent="-274320" algn="just" eaLnBrk="1" fontAlgn="auto" hangingPunct="1">
              <a:spcAft>
                <a:spcPts val="0"/>
              </a:spcAft>
              <a:buClr>
                <a:schemeClr val="accent3"/>
              </a:buClr>
              <a:buFont typeface="Wingdings 2"/>
              <a:buChar char=""/>
              <a:defRPr/>
            </a:pPr>
            <a:r>
              <a:rPr lang="en-US" sz="2500" b="1" dirty="0" smtClean="0">
                <a:solidFill>
                  <a:schemeClr val="bg2">
                    <a:lumMod val="10000"/>
                  </a:schemeClr>
                </a:solidFill>
                <a:latin typeface="Shonar Bangla" pitchFamily="34" charset="0"/>
                <a:cs typeface="Shonar Bangla" pitchFamily="34" charset="0"/>
              </a:rPr>
              <a:t>IKK NO. 19 TTG JUMLAH ASSET YG TDK DIGUNAKAN OLEH SKPD DATA PENDUKUNG DIBUKTIKAN DGN HASIL TEMUAN BPK BERDASARKAN CATATAN LAPORAN HASIL KEUANGAN</a:t>
            </a:r>
          </a:p>
          <a:p>
            <a:pPr marL="274320" indent="-274320" eaLnBrk="1" fontAlgn="auto" hangingPunct="1">
              <a:spcAft>
                <a:spcPts val="0"/>
              </a:spcAft>
              <a:buClr>
                <a:schemeClr val="accent3"/>
              </a:buClr>
              <a:buFont typeface="Wingdings 2"/>
              <a:buChar char=""/>
              <a:defRPr/>
            </a:pPr>
            <a:endParaRPr lang="en-US" dirty="0"/>
          </a:p>
        </p:txBody>
      </p:sp>
    </p:spTree>
    <p:extLst>
      <p:ext uri="{BB962C8B-B14F-4D97-AF65-F5344CB8AC3E}">
        <p14:creationId xmlns:p14="http://schemas.microsoft.com/office/powerpoint/2010/main" val="4232712890"/>
      </p:ext>
    </p:extLst>
  </p:cSld>
  <p:clrMapOvr>
    <a:masterClrMapping/>
  </p:clrMapOvr>
  <p:transition spd="med">
    <p:strip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prstMaterial="softEdge">
            <a:bevelT prst="angle"/>
            <a:bevelB w="139700" prst="cross"/>
          </a:sp3d>
        </p:spPr>
        <p:txBody>
          <a:bodyPr/>
          <a:lstStyle/>
          <a:p>
            <a:pPr algn="ctr"/>
            <a:r>
              <a:rPr lang="en-US" dirty="0" smtClean="0"/>
              <a:t>PERMASALAHAN YANG DIJUMPAI </a:t>
            </a:r>
            <a:endParaRPr lang="en-US" dirty="0"/>
          </a:p>
        </p:txBody>
      </p:sp>
      <p:sp>
        <p:nvSpPr>
          <p:cNvPr id="3" name="Subtitle 2"/>
          <p:cNvSpPr>
            <a:spLocks noGrp="1"/>
          </p:cNvSpPr>
          <p:nvPr>
            <p:ph type="subTitle" idx="1"/>
          </p:nvPr>
        </p:nvSpPr>
        <p:spPr>
          <a:xfrm>
            <a:off x="1335024" y="5186354"/>
            <a:ext cx="7580376" cy="757246"/>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prstMaterial="dkEdge">
            <a:bevelT prst="angle"/>
            <a:bevelB prst="convex"/>
          </a:sp3d>
        </p:spPr>
        <p:txBody>
          <a:bodyPr>
            <a:noAutofit/>
          </a:bodyPr>
          <a:lstStyle/>
          <a:p>
            <a:pPr algn="ctr"/>
            <a:r>
              <a:rPr lang="en-US" sz="4000" dirty="0" smtClean="0">
                <a:solidFill>
                  <a:schemeClr val="accent3"/>
                </a:solidFill>
              </a:rPr>
              <a:t>PADA SAAT EVALUASI LPPD</a:t>
            </a:r>
            <a:endParaRPr lang="en-US" sz="4000" dirty="0">
              <a:solidFill>
                <a:schemeClr val="accent3"/>
              </a:solidFill>
            </a:endParaRPr>
          </a:p>
        </p:txBody>
      </p:sp>
    </p:spTree>
    <p:extLst>
      <p:ext uri="{BB962C8B-B14F-4D97-AF65-F5344CB8AC3E}">
        <p14:creationId xmlns:p14="http://schemas.microsoft.com/office/powerpoint/2010/main" val="1999039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9144000" cy="4876800"/>
          </a:xfrm>
        </p:spPr>
        <p:txBody>
          <a:bodyPr>
            <a:normAutofit fontScale="85000" lnSpcReduction="10000"/>
          </a:bodyPr>
          <a:lstStyle/>
          <a:p>
            <a:pPr marL="514350" indent="-514350">
              <a:buAutoNum type="arabicPeriod"/>
            </a:pPr>
            <a:r>
              <a:rPr lang="en-US" sz="4000" dirty="0" err="1" smtClean="0">
                <a:solidFill>
                  <a:schemeClr val="bg2">
                    <a:lumMod val="10000"/>
                  </a:schemeClr>
                </a:solidFill>
              </a:rPr>
              <a:t>Penyampaian</a:t>
            </a:r>
            <a:r>
              <a:rPr lang="en-US" sz="4000" dirty="0" smtClean="0">
                <a:solidFill>
                  <a:schemeClr val="bg2">
                    <a:lumMod val="10000"/>
                  </a:schemeClr>
                </a:solidFill>
              </a:rPr>
              <a:t> LPPD yang </a:t>
            </a:r>
            <a:r>
              <a:rPr lang="en-US" sz="4000" dirty="0" err="1" smtClean="0">
                <a:solidFill>
                  <a:schemeClr val="bg2">
                    <a:lumMod val="10000"/>
                  </a:schemeClr>
                </a:solidFill>
              </a:rPr>
              <a:t>tidak</a:t>
            </a:r>
            <a:r>
              <a:rPr lang="en-US" sz="4000" dirty="0" smtClean="0">
                <a:solidFill>
                  <a:schemeClr val="bg2">
                    <a:lumMod val="10000"/>
                  </a:schemeClr>
                </a:solidFill>
              </a:rPr>
              <a:t> </a:t>
            </a:r>
            <a:r>
              <a:rPr lang="en-US" sz="4000" dirty="0" err="1" smtClean="0">
                <a:solidFill>
                  <a:schemeClr val="bg2">
                    <a:lumMod val="10000"/>
                  </a:schemeClr>
                </a:solidFill>
              </a:rPr>
              <a:t>tepat</a:t>
            </a:r>
            <a:r>
              <a:rPr lang="en-US" sz="4000" dirty="0" smtClean="0">
                <a:solidFill>
                  <a:schemeClr val="bg2">
                    <a:lumMod val="10000"/>
                  </a:schemeClr>
                </a:solidFill>
              </a:rPr>
              <a:t> </a:t>
            </a:r>
            <a:r>
              <a:rPr lang="en-US" sz="4000" dirty="0" err="1" smtClean="0">
                <a:solidFill>
                  <a:schemeClr val="bg2">
                    <a:lumMod val="10000"/>
                  </a:schemeClr>
                </a:solidFill>
              </a:rPr>
              <a:t>waktu</a:t>
            </a:r>
            <a:endParaRPr lang="en-US" sz="4000" dirty="0">
              <a:solidFill>
                <a:schemeClr val="bg2">
                  <a:lumMod val="10000"/>
                </a:schemeClr>
              </a:solidFill>
            </a:endParaRPr>
          </a:p>
          <a:p>
            <a:pPr marL="514350" indent="-514350">
              <a:buAutoNum type="arabicPeriod"/>
            </a:pPr>
            <a:r>
              <a:rPr lang="en-US" sz="4000" dirty="0" err="1" smtClean="0">
                <a:solidFill>
                  <a:schemeClr val="bg2">
                    <a:lumMod val="10000"/>
                  </a:schemeClr>
                </a:solidFill>
              </a:rPr>
              <a:t>Capaian</a:t>
            </a:r>
            <a:r>
              <a:rPr lang="en-US" sz="4000" dirty="0" smtClean="0">
                <a:solidFill>
                  <a:schemeClr val="bg2">
                    <a:lumMod val="10000"/>
                  </a:schemeClr>
                </a:solidFill>
              </a:rPr>
              <a:t> </a:t>
            </a:r>
            <a:r>
              <a:rPr lang="en-US" sz="4000" dirty="0" err="1" smtClean="0">
                <a:solidFill>
                  <a:schemeClr val="bg2">
                    <a:lumMod val="10000"/>
                  </a:schemeClr>
                </a:solidFill>
              </a:rPr>
              <a:t>kinerja</a:t>
            </a:r>
            <a:r>
              <a:rPr lang="en-US" sz="4000" dirty="0" smtClean="0">
                <a:solidFill>
                  <a:schemeClr val="bg2">
                    <a:lumMod val="10000"/>
                  </a:schemeClr>
                </a:solidFill>
              </a:rPr>
              <a:t> </a:t>
            </a:r>
            <a:r>
              <a:rPr lang="en-US" sz="4000" dirty="0" err="1" smtClean="0">
                <a:solidFill>
                  <a:schemeClr val="bg2">
                    <a:lumMod val="10000"/>
                  </a:schemeClr>
                </a:solidFill>
              </a:rPr>
              <a:t>masih</a:t>
            </a:r>
            <a:r>
              <a:rPr lang="en-US" sz="4000" dirty="0" smtClean="0">
                <a:solidFill>
                  <a:schemeClr val="bg2">
                    <a:lumMod val="10000"/>
                  </a:schemeClr>
                </a:solidFill>
              </a:rPr>
              <a:t> </a:t>
            </a:r>
            <a:r>
              <a:rPr lang="en-US" sz="4000" dirty="0" err="1" smtClean="0">
                <a:solidFill>
                  <a:schemeClr val="bg2">
                    <a:lumMod val="10000"/>
                  </a:schemeClr>
                </a:solidFill>
              </a:rPr>
              <a:t>ada</a:t>
            </a:r>
            <a:r>
              <a:rPr lang="en-US" sz="4000" dirty="0" smtClean="0">
                <a:solidFill>
                  <a:schemeClr val="bg2">
                    <a:lumMod val="10000"/>
                  </a:schemeClr>
                </a:solidFill>
              </a:rPr>
              <a:t> yang TDI</a:t>
            </a:r>
          </a:p>
          <a:p>
            <a:pPr marL="514350" indent="-514350">
              <a:buFont typeface="Wingdings 2"/>
              <a:buAutoNum type="arabicPeriod"/>
            </a:pPr>
            <a:r>
              <a:rPr lang="en-US" sz="4000" dirty="0" err="1">
                <a:solidFill>
                  <a:schemeClr val="bg2">
                    <a:lumMod val="10000"/>
                  </a:schemeClr>
                </a:solidFill>
              </a:rPr>
              <a:t>Capaian</a:t>
            </a:r>
            <a:r>
              <a:rPr lang="en-US" sz="4000" dirty="0">
                <a:solidFill>
                  <a:schemeClr val="bg2">
                    <a:lumMod val="10000"/>
                  </a:schemeClr>
                </a:solidFill>
              </a:rPr>
              <a:t> </a:t>
            </a:r>
            <a:r>
              <a:rPr lang="en-US" sz="4000" dirty="0" err="1">
                <a:solidFill>
                  <a:schemeClr val="bg2">
                    <a:lumMod val="10000"/>
                  </a:schemeClr>
                </a:solidFill>
              </a:rPr>
              <a:t>kinerja</a:t>
            </a:r>
            <a:r>
              <a:rPr lang="en-US" sz="4000" dirty="0">
                <a:solidFill>
                  <a:schemeClr val="bg2">
                    <a:lumMod val="10000"/>
                  </a:schemeClr>
                </a:solidFill>
              </a:rPr>
              <a:t> yang </a:t>
            </a:r>
            <a:r>
              <a:rPr lang="en-US" sz="4000" dirty="0" err="1">
                <a:solidFill>
                  <a:schemeClr val="bg2">
                    <a:lumMod val="10000"/>
                  </a:schemeClr>
                </a:solidFill>
              </a:rPr>
              <a:t>disajikan</a:t>
            </a:r>
            <a:r>
              <a:rPr lang="en-US" sz="4000" dirty="0">
                <a:solidFill>
                  <a:schemeClr val="bg2">
                    <a:lumMod val="10000"/>
                  </a:schemeClr>
                </a:solidFill>
              </a:rPr>
              <a:t> </a:t>
            </a:r>
            <a:r>
              <a:rPr lang="en-US" sz="4000" dirty="0" err="1">
                <a:solidFill>
                  <a:schemeClr val="bg2">
                    <a:lumMod val="10000"/>
                  </a:schemeClr>
                </a:solidFill>
              </a:rPr>
              <a:t>hanya</a:t>
            </a:r>
            <a:r>
              <a:rPr lang="en-US" sz="4000" dirty="0">
                <a:solidFill>
                  <a:schemeClr val="bg2">
                    <a:lumMod val="10000"/>
                  </a:schemeClr>
                </a:solidFill>
              </a:rPr>
              <a:t> </a:t>
            </a:r>
            <a:r>
              <a:rPr lang="en-US" sz="4000" dirty="0" err="1">
                <a:solidFill>
                  <a:schemeClr val="bg2">
                    <a:lumMod val="10000"/>
                  </a:schemeClr>
                </a:solidFill>
              </a:rPr>
              <a:t>dalam</a:t>
            </a:r>
            <a:r>
              <a:rPr lang="en-US" sz="4000" dirty="0">
                <a:solidFill>
                  <a:schemeClr val="bg2">
                    <a:lumMod val="10000"/>
                  </a:schemeClr>
                </a:solidFill>
              </a:rPr>
              <a:t> </a:t>
            </a:r>
            <a:r>
              <a:rPr lang="en-US" sz="4000" dirty="0" err="1">
                <a:solidFill>
                  <a:schemeClr val="bg2">
                    <a:lumMod val="10000"/>
                  </a:schemeClr>
                </a:solidFill>
              </a:rPr>
              <a:t>bentuk</a:t>
            </a:r>
            <a:r>
              <a:rPr lang="en-US" sz="4000" dirty="0">
                <a:solidFill>
                  <a:schemeClr val="bg2">
                    <a:lumMod val="10000"/>
                  </a:schemeClr>
                </a:solidFill>
              </a:rPr>
              <a:t> </a:t>
            </a:r>
            <a:r>
              <a:rPr lang="en-US" sz="4000" dirty="0" err="1">
                <a:solidFill>
                  <a:schemeClr val="bg2">
                    <a:lumMod val="10000"/>
                  </a:schemeClr>
                </a:solidFill>
              </a:rPr>
              <a:t>persentase</a:t>
            </a:r>
            <a:r>
              <a:rPr lang="en-US" sz="4000" dirty="0">
                <a:solidFill>
                  <a:schemeClr val="bg2">
                    <a:lumMod val="10000"/>
                  </a:schemeClr>
                </a:solidFill>
              </a:rPr>
              <a:t> </a:t>
            </a:r>
            <a:r>
              <a:rPr lang="en-US" sz="4000" dirty="0" err="1">
                <a:solidFill>
                  <a:schemeClr val="bg2">
                    <a:lumMod val="10000"/>
                  </a:schemeClr>
                </a:solidFill>
              </a:rPr>
              <a:t>tanpa</a:t>
            </a:r>
            <a:r>
              <a:rPr lang="en-US" sz="4000" dirty="0">
                <a:solidFill>
                  <a:schemeClr val="bg2">
                    <a:lumMod val="10000"/>
                  </a:schemeClr>
                </a:solidFill>
              </a:rPr>
              <a:t> </a:t>
            </a:r>
            <a:r>
              <a:rPr lang="en-US" sz="4000" dirty="0" err="1">
                <a:solidFill>
                  <a:schemeClr val="bg2">
                    <a:lumMod val="10000"/>
                  </a:schemeClr>
                </a:solidFill>
              </a:rPr>
              <a:t>disertai</a:t>
            </a:r>
            <a:r>
              <a:rPr lang="en-US" sz="4000" dirty="0">
                <a:solidFill>
                  <a:schemeClr val="bg2">
                    <a:lumMod val="10000"/>
                  </a:schemeClr>
                </a:solidFill>
              </a:rPr>
              <a:t> </a:t>
            </a:r>
            <a:r>
              <a:rPr lang="en-US" sz="4000" dirty="0" err="1">
                <a:solidFill>
                  <a:schemeClr val="bg2">
                    <a:lumMod val="10000"/>
                  </a:schemeClr>
                </a:solidFill>
              </a:rPr>
              <a:t>elemen</a:t>
            </a:r>
            <a:r>
              <a:rPr lang="en-US" sz="4000" dirty="0">
                <a:solidFill>
                  <a:schemeClr val="bg2">
                    <a:lumMod val="10000"/>
                  </a:schemeClr>
                </a:solidFill>
              </a:rPr>
              <a:t> </a:t>
            </a:r>
            <a:r>
              <a:rPr lang="en-US" sz="4000" dirty="0" smtClean="0">
                <a:solidFill>
                  <a:schemeClr val="bg2">
                    <a:lumMod val="10000"/>
                  </a:schemeClr>
                </a:solidFill>
              </a:rPr>
              <a:t>data</a:t>
            </a:r>
          </a:p>
          <a:p>
            <a:pPr marL="514350" indent="-514350">
              <a:buFont typeface="Wingdings 2"/>
              <a:buAutoNum type="arabicPeriod"/>
            </a:pPr>
            <a:r>
              <a:rPr lang="en-US" sz="4000" dirty="0"/>
              <a:t>SKPD yang </a:t>
            </a:r>
            <a:r>
              <a:rPr lang="en-US" sz="4000" dirty="0" err="1"/>
              <a:t>menangani</a:t>
            </a:r>
            <a:r>
              <a:rPr lang="en-US" sz="4000" dirty="0"/>
              <a:t> </a:t>
            </a:r>
            <a:r>
              <a:rPr lang="en-US" sz="4000" dirty="0" err="1"/>
              <a:t>lebih</a:t>
            </a:r>
            <a:r>
              <a:rPr lang="en-US" sz="4000" dirty="0"/>
              <a:t> </a:t>
            </a:r>
            <a:r>
              <a:rPr lang="en-US" sz="4000" dirty="0" err="1"/>
              <a:t>dari</a:t>
            </a:r>
            <a:r>
              <a:rPr lang="en-US" sz="4000" dirty="0"/>
              <a:t> </a:t>
            </a:r>
            <a:r>
              <a:rPr lang="en-US" sz="4000" dirty="0" err="1"/>
              <a:t>satu</a:t>
            </a:r>
            <a:r>
              <a:rPr lang="en-US" sz="4000" dirty="0"/>
              <a:t> </a:t>
            </a:r>
            <a:r>
              <a:rPr lang="en-US" sz="4000" dirty="0" err="1"/>
              <a:t>urusan</a:t>
            </a:r>
            <a:r>
              <a:rPr lang="en-US" sz="4000" dirty="0"/>
              <a:t> </a:t>
            </a:r>
            <a:r>
              <a:rPr lang="en-US" sz="4000" dirty="0" err="1"/>
              <a:t>penyajian</a:t>
            </a:r>
            <a:r>
              <a:rPr lang="en-US" sz="4000" dirty="0"/>
              <a:t> </a:t>
            </a:r>
            <a:r>
              <a:rPr lang="en-US" sz="4000" dirty="0" err="1"/>
              <a:t>dalam</a:t>
            </a:r>
            <a:r>
              <a:rPr lang="en-US" sz="4000" dirty="0"/>
              <a:t> LPPD </a:t>
            </a:r>
            <a:r>
              <a:rPr lang="en-US" sz="4000" dirty="0" err="1"/>
              <a:t>tidak</a:t>
            </a:r>
            <a:r>
              <a:rPr lang="en-US" sz="4000" dirty="0"/>
              <a:t> </a:t>
            </a:r>
            <a:r>
              <a:rPr lang="en-US" sz="4000" dirty="0" err="1"/>
              <a:t>dipisah</a:t>
            </a:r>
            <a:endParaRPr lang="en-US" sz="4000" dirty="0" smtClean="0">
              <a:solidFill>
                <a:schemeClr val="bg2">
                  <a:lumMod val="10000"/>
                </a:schemeClr>
              </a:solidFill>
            </a:endParaRPr>
          </a:p>
          <a:p>
            <a:pPr marL="514350" indent="-514350">
              <a:buFont typeface="Wingdings 2"/>
              <a:buAutoNum type="arabicPeriod"/>
            </a:pPr>
            <a:r>
              <a:rPr lang="en-US" sz="4000" dirty="0" err="1" smtClean="0">
                <a:solidFill>
                  <a:schemeClr val="bg2">
                    <a:lumMod val="10000"/>
                  </a:schemeClr>
                </a:solidFill>
              </a:rPr>
              <a:t>Belanja</a:t>
            </a:r>
            <a:r>
              <a:rPr lang="en-US" sz="4000" dirty="0" smtClean="0">
                <a:solidFill>
                  <a:schemeClr val="bg2">
                    <a:lumMod val="10000"/>
                  </a:schemeClr>
                </a:solidFill>
              </a:rPr>
              <a:t> </a:t>
            </a:r>
            <a:r>
              <a:rPr lang="en-US" sz="4000" dirty="0" err="1" smtClean="0">
                <a:solidFill>
                  <a:schemeClr val="bg2">
                    <a:lumMod val="10000"/>
                  </a:schemeClr>
                </a:solidFill>
              </a:rPr>
              <a:t>urusan</a:t>
            </a:r>
            <a:r>
              <a:rPr lang="en-US" sz="4000" dirty="0" smtClean="0">
                <a:solidFill>
                  <a:schemeClr val="bg2">
                    <a:lumMod val="10000"/>
                  </a:schemeClr>
                </a:solidFill>
              </a:rPr>
              <a:t> yang </a:t>
            </a:r>
            <a:r>
              <a:rPr lang="en-US" sz="4000" dirty="0" err="1" smtClean="0">
                <a:solidFill>
                  <a:schemeClr val="bg2">
                    <a:lumMod val="10000"/>
                  </a:schemeClr>
                </a:solidFill>
              </a:rPr>
              <a:t>disajikan</a:t>
            </a:r>
            <a:r>
              <a:rPr lang="en-US" sz="4000" dirty="0" smtClean="0">
                <a:solidFill>
                  <a:schemeClr val="bg2">
                    <a:lumMod val="10000"/>
                  </a:schemeClr>
                </a:solidFill>
              </a:rPr>
              <a:t> </a:t>
            </a:r>
            <a:r>
              <a:rPr lang="en-US" sz="4000" dirty="0" err="1" smtClean="0">
                <a:solidFill>
                  <a:schemeClr val="bg2">
                    <a:lumMod val="10000"/>
                  </a:schemeClr>
                </a:solidFill>
              </a:rPr>
              <a:t>tidak</a:t>
            </a:r>
            <a:r>
              <a:rPr lang="en-US" sz="4000" dirty="0" smtClean="0">
                <a:solidFill>
                  <a:schemeClr val="bg2">
                    <a:lumMod val="10000"/>
                  </a:schemeClr>
                </a:solidFill>
              </a:rPr>
              <a:t> </a:t>
            </a:r>
            <a:r>
              <a:rPr lang="en-US" sz="4000" dirty="0" err="1" smtClean="0">
                <a:solidFill>
                  <a:schemeClr val="bg2">
                    <a:lumMod val="10000"/>
                  </a:schemeClr>
                </a:solidFill>
              </a:rPr>
              <a:t>lengkap</a:t>
            </a:r>
            <a:r>
              <a:rPr lang="en-US" sz="4000" dirty="0" smtClean="0">
                <a:solidFill>
                  <a:schemeClr val="bg2">
                    <a:lumMod val="10000"/>
                  </a:schemeClr>
                </a:solidFill>
              </a:rPr>
              <a:t> </a:t>
            </a:r>
            <a:r>
              <a:rPr lang="en-US" sz="4000" dirty="0" err="1" smtClean="0">
                <a:solidFill>
                  <a:schemeClr val="bg2">
                    <a:lumMod val="10000"/>
                  </a:schemeClr>
                </a:solidFill>
              </a:rPr>
              <a:t>hanya</a:t>
            </a:r>
            <a:r>
              <a:rPr lang="en-US" sz="4000" dirty="0" smtClean="0">
                <a:solidFill>
                  <a:schemeClr val="bg2">
                    <a:lumMod val="10000"/>
                  </a:schemeClr>
                </a:solidFill>
              </a:rPr>
              <a:t> </a:t>
            </a:r>
            <a:r>
              <a:rPr lang="en-US" sz="4000" dirty="0" err="1" smtClean="0">
                <a:solidFill>
                  <a:schemeClr val="bg2">
                    <a:lumMod val="10000"/>
                  </a:schemeClr>
                </a:solidFill>
              </a:rPr>
              <a:t>bersumber</a:t>
            </a:r>
            <a:r>
              <a:rPr lang="en-US" sz="4000" dirty="0" smtClean="0">
                <a:solidFill>
                  <a:schemeClr val="bg2">
                    <a:lumMod val="10000"/>
                  </a:schemeClr>
                </a:solidFill>
              </a:rPr>
              <a:t> </a:t>
            </a:r>
            <a:r>
              <a:rPr lang="en-US" sz="4000" dirty="0" err="1" smtClean="0">
                <a:solidFill>
                  <a:schemeClr val="bg2">
                    <a:lumMod val="10000"/>
                  </a:schemeClr>
                </a:solidFill>
              </a:rPr>
              <a:t>dari</a:t>
            </a:r>
            <a:r>
              <a:rPr lang="en-US" sz="4000" dirty="0" smtClean="0">
                <a:solidFill>
                  <a:schemeClr val="bg2">
                    <a:lumMod val="10000"/>
                  </a:schemeClr>
                </a:solidFill>
              </a:rPr>
              <a:t> OPD</a:t>
            </a:r>
            <a:endParaRPr lang="en-US" sz="4000" dirty="0">
              <a:solidFill>
                <a:schemeClr val="bg2">
                  <a:lumMod val="10000"/>
                </a:schemeClr>
              </a:solidFill>
            </a:endParaRPr>
          </a:p>
          <a:p>
            <a:pPr marL="0" indent="0">
              <a:buNone/>
            </a:pPr>
            <a:endParaRPr lang="en-US" sz="3200" dirty="0">
              <a:solidFill>
                <a:schemeClr val="bg2">
                  <a:lumMod val="10000"/>
                </a:schemeClr>
              </a:solidFill>
            </a:endParaRPr>
          </a:p>
        </p:txBody>
      </p:sp>
    </p:spTree>
    <p:extLst>
      <p:ext uri="{BB962C8B-B14F-4D97-AF65-F5344CB8AC3E}">
        <p14:creationId xmlns:p14="http://schemas.microsoft.com/office/powerpoint/2010/main" val="4155323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9144000" cy="5410200"/>
          </a:xfrm>
        </p:spPr>
        <p:txBody>
          <a:bodyPr>
            <a:normAutofit lnSpcReduction="10000"/>
          </a:bodyPr>
          <a:lstStyle/>
          <a:p>
            <a:pPr marL="742950" indent="-742950">
              <a:buFont typeface="+mj-lt"/>
              <a:buAutoNum type="arabicPeriod" startAt="5"/>
            </a:pPr>
            <a:endParaRPr lang="en-US" sz="4000" dirty="0" smtClean="0">
              <a:solidFill>
                <a:schemeClr val="bg2">
                  <a:lumMod val="10000"/>
                </a:schemeClr>
              </a:solidFill>
            </a:endParaRPr>
          </a:p>
          <a:p>
            <a:pPr marL="742950" indent="-742950">
              <a:buSzPct val="90000"/>
              <a:buFont typeface="+mj-lt"/>
              <a:buAutoNum type="arabicPeriod" startAt="6"/>
            </a:pPr>
            <a:r>
              <a:rPr lang="en-US" sz="3500" dirty="0" err="1">
                <a:solidFill>
                  <a:schemeClr val="bg2">
                    <a:lumMod val="10000"/>
                  </a:schemeClr>
                </a:solidFill>
              </a:rPr>
              <a:t>Laporan</a:t>
            </a:r>
            <a:r>
              <a:rPr lang="en-US" sz="3500" dirty="0" smtClean="0">
                <a:solidFill>
                  <a:schemeClr val="bg2">
                    <a:lumMod val="10000"/>
                  </a:schemeClr>
                </a:solidFill>
              </a:rPr>
              <a:t> </a:t>
            </a:r>
            <a:r>
              <a:rPr lang="en-US" sz="3500" dirty="0" err="1" smtClean="0">
                <a:solidFill>
                  <a:schemeClr val="bg2">
                    <a:lumMod val="10000"/>
                  </a:schemeClr>
                </a:solidFill>
              </a:rPr>
              <a:t>Realisasi</a:t>
            </a:r>
            <a:r>
              <a:rPr lang="en-US" sz="3500" dirty="0" smtClean="0">
                <a:solidFill>
                  <a:schemeClr val="bg2">
                    <a:lumMod val="10000"/>
                  </a:schemeClr>
                </a:solidFill>
              </a:rPr>
              <a:t> </a:t>
            </a:r>
            <a:r>
              <a:rPr lang="en-US" sz="3500" dirty="0" err="1" smtClean="0">
                <a:solidFill>
                  <a:schemeClr val="bg2">
                    <a:lumMod val="10000"/>
                  </a:schemeClr>
                </a:solidFill>
              </a:rPr>
              <a:t>Anggaran</a:t>
            </a:r>
            <a:r>
              <a:rPr lang="en-US" sz="3500" dirty="0" smtClean="0">
                <a:solidFill>
                  <a:schemeClr val="bg2">
                    <a:lumMod val="10000"/>
                  </a:schemeClr>
                </a:solidFill>
              </a:rPr>
              <a:t> </a:t>
            </a:r>
            <a:r>
              <a:rPr lang="en-US" sz="3500" dirty="0" err="1" smtClean="0">
                <a:solidFill>
                  <a:schemeClr val="bg2">
                    <a:lumMod val="10000"/>
                  </a:schemeClr>
                </a:solidFill>
              </a:rPr>
              <a:t>Pemerintah</a:t>
            </a:r>
            <a:r>
              <a:rPr lang="en-US" sz="3500" dirty="0" smtClean="0">
                <a:solidFill>
                  <a:schemeClr val="bg2">
                    <a:lumMod val="10000"/>
                  </a:schemeClr>
                </a:solidFill>
              </a:rPr>
              <a:t> Daerah </a:t>
            </a:r>
            <a:r>
              <a:rPr lang="en-US" sz="3500" dirty="0" err="1" smtClean="0">
                <a:solidFill>
                  <a:schemeClr val="bg2">
                    <a:lumMod val="10000"/>
                  </a:schemeClr>
                </a:solidFill>
              </a:rPr>
              <a:t>belum</a:t>
            </a:r>
            <a:r>
              <a:rPr lang="en-US" sz="3500" dirty="0" smtClean="0">
                <a:solidFill>
                  <a:schemeClr val="bg2">
                    <a:lumMod val="10000"/>
                  </a:schemeClr>
                </a:solidFill>
              </a:rPr>
              <a:t> </a:t>
            </a:r>
            <a:r>
              <a:rPr lang="en-US" sz="3500" dirty="0" err="1" smtClean="0">
                <a:solidFill>
                  <a:schemeClr val="bg2">
                    <a:lumMod val="10000"/>
                  </a:schemeClr>
                </a:solidFill>
              </a:rPr>
              <a:t>menyajikan</a:t>
            </a:r>
            <a:r>
              <a:rPr lang="en-US" sz="3500" dirty="0" smtClean="0">
                <a:solidFill>
                  <a:schemeClr val="bg2">
                    <a:lumMod val="10000"/>
                  </a:schemeClr>
                </a:solidFill>
              </a:rPr>
              <a:t> </a:t>
            </a:r>
            <a:r>
              <a:rPr lang="en-US" sz="3500" dirty="0" err="1" smtClean="0">
                <a:solidFill>
                  <a:schemeClr val="bg2">
                    <a:lumMod val="10000"/>
                  </a:schemeClr>
                </a:solidFill>
              </a:rPr>
              <a:t>belanja</a:t>
            </a:r>
            <a:r>
              <a:rPr lang="en-US" sz="3500" dirty="0" smtClean="0">
                <a:solidFill>
                  <a:schemeClr val="bg2">
                    <a:lumMod val="10000"/>
                  </a:schemeClr>
                </a:solidFill>
              </a:rPr>
              <a:t> (</a:t>
            </a:r>
            <a:r>
              <a:rPr lang="en-US" sz="3500" dirty="0" err="1" smtClean="0">
                <a:solidFill>
                  <a:schemeClr val="bg2">
                    <a:lumMod val="10000"/>
                  </a:schemeClr>
                </a:solidFill>
              </a:rPr>
              <a:t>pegawai,barang</a:t>
            </a:r>
            <a:r>
              <a:rPr lang="en-US" sz="3500" dirty="0" smtClean="0">
                <a:solidFill>
                  <a:schemeClr val="bg2">
                    <a:lumMod val="10000"/>
                  </a:schemeClr>
                </a:solidFill>
              </a:rPr>
              <a:t>/ </a:t>
            </a:r>
            <a:r>
              <a:rPr lang="en-US" sz="3500" dirty="0" err="1" smtClean="0">
                <a:solidFill>
                  <a:schemeClr val="bg2">
                    <a:lumMod val="10000"/>
                  </a:schemeClr>
                </a:solidFill>
              </a:rPr>
              <a:t>jasa</a:t>
            </a:r>
            <a:r>
              <a:rPr lang="en-US" sz="3500" dirty="0" smtClean="0">
                <a:solidFill>
                  <a:schemeClr val="bg2">
                    <a:lumMod val="10000"/>
                  </a:schemeClr>
                </a:solidFill>
              </a:rPr>
              <a:t>, Modal </a:t>
            </a:r>
            <a:r>
              <a:rPr lang="en-US" sz="3500" dirty="0" err="1" smtClean="0">
                <a:solidFill>
                  <a:schemeClr val="bg2">
                    <a:lumMod val="10000"/>
                  </a:schemeClr>
                </a:solidFill>
              </a:rPr>
              <a:t>dan</a:t>
            </a:r>
            <a:r>
              <a:rPr lang="en-US" sz="3500" dirty="0" smtClean="0">
                <a:solidFill>
                  <a:schemeClr val="bg2">
                    <a:lumMod val="10000"/>
                  </a:schemeClr>
                </a:solidFill>
              </a:rPr>
              <a:t> </a:t>
            </a:r>
            <a:r>
              <a:rPr lang="en-US" sz="3500" dirty="0" err="1" smtClean="0">
                <a:solidFill>
                  <a:schemeClr val="bg2">
                    <a:lumMod val="10000"/>
                  </a:schemeClr>
                </a:solidFill>
              </a:rPr>
              <a:t>pemeliharaan</a:t>
            </a:r>
            <a:r>
              <a:rPr lang="en-US" sz="3500" dirty="0" smtClean="0">
                <a:solidFill>
                  <a:schemeClr val="bg2">
                    <a:lumMod val="10000"/>
                  </a:schemeClr>
                </a:solidFill>
              </a:rPr>
              <a:t>) per </a:t>
            </a:r>
            <a:r>
              <a:rPr lang="en-US" sz="3500" dirty="0" err="1" smtClean="0">
                <a:solidFill>
                  <a:schemeClr val="bg2">
                    <a:lumMod val="10000"/>
                  </a:schemeClr>
                </a:solidFill>
              </a:rPr>
              <a:t>urusan</a:t>
            </a:r>
            <a:endParaRPr lang="en-US" sz="4000" dirty="0">
              <a:solidFill>
                <a:schemeClr val="bg2">
                  <a:lumMod val="10000"/>
                </a:schemeClr>
              </a:solidFill>
            </a:endParaRPr>
          </a:p>
          <a:p>
            <a:pPr marL="742950" indent="-742950">
              <a:buSzPct val="90000"/>
              <a:buFont typeface="+mj-lt"/>
              <a:buAutoNum type="arabicPeriod" startAt="6"/>
            </a:pPr>
            <a:r>
              <a:rPr lang="en-US" sz="3200" dirty="0" err="1"/>
              <a:t>Penggunaan</a:t>
            </a:r>
            <a:r>
              <a:rPr lang="en-US" sz="3200" dirty="0"/>
              <a:t> </a:t>
            </a:r>
            <a:r>
              <a:rPr lang="en-US" sz="3200" dirty="0" err="1"/>
              <a:t>elemen</a:t>
            </a:r>
            <a:r>
              <a:rPr lang="en-US" sz="3200" dirty="0"/>
              <a:t> data yang </a:t>
            </a:r>
            <a:r>
              <a:rPr lang="en-US" sz="3200" dirty="0" err="1"/>
              <a:t>sama</a:t>
            </a:r>
            <a:r>
              <a:rPr lang="en-US" sz="3200" dirty="0"/>
              <a:t> </a:t>
            </a:r>
            <a:r>
              <a:rPr lang="en-US" sz="3200" dirty="0" err="1"/>
              <a:t>sebagai</a:t>
            </a:r>
            <a:r>
              <a:rPr lang="en-US" sz="3200" dirty="0"/>
              <a:t> </a:t>
            </a:r>
            <a:r>
              <a:rPr lang="en-US" sz="3200" dirty="0" err="1"/>
              <a:t>angka</a:t>
            </a:r>
            <a:r>
              <a:rPr lang="en-US" sz="3200" dirty="0"/>
              <a:t> </a:t>
            </a:r>
            <a:r>
              <a:rPr lang="en-US" sz="3200" dirty="0" err="1"/>
              <a:t>pembagi</a:t>
            </a:r>
            <a:r>
              <a:rPr lang="en-US" sz="3200" dirty="0"/>
              <a:t>  </a:t>
            </a:r>
            <a:r>
              <a:rPr lang="en-US" sz="3200" dirty="0" err="1"/>
              <a:t>tidak</a:t>
            </a:r>
            <a:r>
              <a:rPr lang="en-US" sz="3200" dirty="0"/>
              <a:t> </a:t>
            </a:r>
            <a:r>
              <a:rPr lang="en-US" sz="3200" dirty="0" err="1"/>
              <a:t>konsisten</a:t>
            </a:r>
            <a:r>
              <a:rPr lang="en-US" sz="3200" dirty="0"/>
              <a:t> </a:t>
            </a:r>
            <a:r>
              <a:rPr lang="en-US" sz="3200" dirty="0" err="1"/>
              <a:t>antara</a:t>
            </a:r>
            <a:r>
              <a:rPr lang="en-US" sz="3200" dirty="0"/>
              <a:t> </a:t>
            </a:r>
            <a:r>
              <a:rPr lang="en-US" sz="3200" dirty="0" err="1"/>
              <a:t>satu</a:t>
            </a:r>
            <a:r>
              <a:rPr lang="en-US" sz="3200" dirty="0"/>
              <a:t> IKK </a:t>
            </a:r>
            <a:r>
              <a:rPr lang="en-US" sz="3200" dirty="0" err="1"/>
              <a:t>dengan</a:t>
            </a:r>
            <a:r>
              <a:rPr lang="en-US" sz="3200" dirty="0"/>
              <a:t> IKK yang lain, </a:t>
            </a:r>
            <a:r>
              <a:rPr lang="en-US" sz="3200" dirty="0" err="1"/>
              <a:t>misalnya</a:t>
            </a:r>
            <a:r>
              <a:rPr lang="en-US" sz="3200" dirty="0"/>
              <a:t> </a:t>
            </a:r>
            <a:r>
              <a:rPr lang="en-US" sz="3200" dirty="0" err="1"/>
              <a:t>Jumlah</a:t>
            </a:r>
            <a:r>
              <a:rPr lang="en-US" sz="3200" dirty="0"/>
              <a:t> </a:t>
            </a:r>
            <a:r>
              <a:rPr lang="en-US" sz="3200" dirty="0" err="1"/>
              <a:t>Penduduk</a:t>
            </a:r>
            <a:r>
              <a:rPr lang="en-US" sz="3200" dirty="0"/>
              <a:t>, </a:t>
            </a:r>
            <a:r>
              <a:rPr lang="en-US" sz="3200" dirty="0" err="1"/>
              <a:t>Jumlah</a:t>
            </a:r>
            <a:r>
              <a:rPr lang="en-US" sz="3200" dirty="0"/>
              <a:t> </a:t>
            </a:r>
            <a:r>
              <a:rPr lang="en-US" sz="3200" dirty="0" err="1" smtClean="0"/>
              <a:t>rumah</a:t>
            </a:r>
            <a:endParaRPr lang="en-US" sz="3200" dirty="0" smtClean="0"/>
          </a:p>
          <a:p>
            <a:pPr marL="742950" indent="-742950">
              <a:buSzPct val="90000"/>
              <a:buFont typeface="+mj-lt"/>
              <a:buAutoNum type="arabicPeriod" startAt="6"/>
            </a:pPr>
            <a:r>
              <a:rPr lang="en-US" sz="3600" dirty="0" err="1"/>
              <a:t>Dokumen</a:t>
            </a:r>
            <a:r>
              <a:rPr lang="en-US" sz="3600" dirty="0"/>
              <a:t> </a:t>
            </a:r>
            <a:r>
              <a:rPr lang="en-US" sz="3600" dirty="0" err="1"/>
              <a:t>pendukung</a:t>
            </a:r>
            <a:r>
              <a:rPr lang="en-US" sz="3600" dirty="0"/>
              <a:t> </a:t>
            </a:r>
            <a:r>
              <a:rPr lang="en-US" sz="3600" dirty="0" err="1"/>
              <a:t>tidak</a:t>
            </a:r>
            <a:r>
              <a:rPr lang="en-US" sz="3600" dirty="0"/>
              <a:t> </a:t>
            </a:r>
            <a:r>
              <a:rPr lang="en-US" sz="3600" dirty="0" err="1"/>
              <a:t>ada</a:t>
            </a:r>
            <a:endParaRPr lang="en-US" sz="3600" dirty="0"/>
          </a:p>
          <a:p>
            <a:pPr marL="742950" indent="-742950">
              <a:buSzPct val="90000"/>
              <a:buFont typeface="+mj-lt"/>
              <a:buAutoNum type="arabicPeriod" startAt="6"/>
            </a:pPr>
            <a:endParaRPr lang="en-US" sz="4000" dirty="0" smtClean="0">
              <a:solidFill>
                <a:schemeClr val="bg2">
                  <a:lumMod val="10000"/>
                </a:schemeClr>
              </a:solidFill>
            </a:endParaRPr>
          </a:p>
          <a:p>
            <a:pPr marL="514350" indent="-514350">
              <a:buFont typeface="Wingdings 2"/>
              <a:buAutoNum type="arabicPeriod" startAt="6"/>
            </a:pPr>
            <a:endParaRPr lang="en-US" sz="4000" dirty="0">
              <a:solidFill>
                <a:schemeClr val="bg2">
                  <a:lumMod val="10000"/>
                </a:schemeClr>
              </a:solidFill>
            </a:endParaRPr>
          </a:p>
          <a:p>
            <a:pPr marL="0" indent="0">
              <a:buNone/>
            </a:pPr>
            <a:endParaRPr lang="en-US" sz="3200" dirty="0">
              <a:solidFill>
                <a:schemeClr val="bg2">
                  <a:lumMod val="10000"/>
                </a:schemeClr>
              </a:solidFill>
            </a:endParaRPr>
          </a:p>
        </p:txBody>
      </p:sp>
      <p:sp>
        <p:nvSpPr>
          <p:cNvPr id="4" name="Subtitle 2"/>
          <p:cNvSpPr txBox="1">
            <a:spLocks/>
          </p:cNvSpPr>
          <p:nvPr/>
        </p:nvSpPr>
        <p:spPr>
          <a:xfrm>
            <a:off x="0" y="0"/>
            <a:ext cx="7580376" cy="75724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prstMaterial="dkEdge">
            <a:bevelT prst="angle"/>
            <a:bevelB prst="convex"/>
          </a:sp3d>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fontAlgn="auto">
              <a:spcAft>
                <a:spcPts val="0"/>
              </a:spcAft>
              <a:buNone/>
            </a:pPr>
            <a:r>
              <a:rPr lang="en-US" sz="4000" dirty="0" err="1" smtClean="0">
                <a:solidFill>
                  <a:schemeClr val="accent3"/>
                </a:solidFill>
              </a:rPr>
              <a:t>Lanjutan</a:t>
            </a:r>
            <a:r>
              <a:rPr lang="en-US" sz="4000" dirty="0">
                <a:solidFill>
                  <a:schemeClr val="accent3"/>
                </a:solidFill>
              </a:rPr>
              <a:t> </a:t>
            </a:r>
            <a:r>
              <a:rPr lang="en-US" sz="4000" dirty="0" smtClean="0">
                <a:solidFill>
                  <a:schemeClr val="accent3"/>
                </a:solidFill>
              </a:rPr>
              <a:t>…………………</a:t>
            </a:r>
            <a:endParaRPr lang="en-US" sz="4000" dirty="0">
              <a:solidFill>
                <a:schemeClr val="accent3"/>
              </a:solidFill>
            </a:endParaRPr>
          </a:p>
        </p:txBody>
      </p:sp>
    </p:spTree>
    <p:extLst>
      <p:ext uri="{BB962C8B-B14F-4D97-AF65-F5344CB8AC3E}">
        <p14:creationId xmlns:p14="http://schemas.microsoft.com/office/powerpoint/2010/main" val="2790564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4876800"/>
            <a:ext cx="8839200" cy="12192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3800" b="1" dirty="0" smtClean="0">
                <a:ln w="10541" cmpd="sng">
                  <a:solidFill>
                    <a:srgbClr val="FF0000"/>
                  </a:solidFill>
                  <a:prstDash val="solid"/>
                </a:ln>
                <a:solidFill>
                  <a:sysClr val="windowText" lastClr="000000"/>
                </a:solidFill>
                <a:latin typeface="BrowalliaUPC" pitchFamily="34" charset="-34"/>
                <a:cs typeface="BrowalliaUPC" pitchFamily="34" charset="-34"/>
              </a:rPr>
              <a:t>TERIMA</a:t>
            </a:r>
            <a:r>
              <a:rPr lang="id-ID" sz="13800" b="1" dirty="0" smtClean="0">
                <a:ln w="10541" cmpd="sng">
                  <a:solidFill>
                    <a:srgbClr val="FF0000"/>
                  </a:solidFill>
                  <a:prstDash val="solid"/>
                </a:ln>
                <a:solidFill>
                  <a:sysClr val="windowText" lastClr="000000"/>
                </a:solidFill>
                <a:latin typeface="BrowalliaUPC" pitchFamily="34" charset="-34"/>
                <a:cs typeface="BrowalliaUPC" pitchFamily="34" charset="-34"/>
              </a:rPr>
              <a:t> </a:t>
            </a:r>
            <a:r>
              <a:rPr lang="en-US" sz="13800" b="1" dirty="0" smtClean="0">
                <a:ln w="10541" cmpd="sng">
                  <a:solidFill>
                    <a:srgbClr val="FF0000"/>
                  </a:solidFill>
                  <a:prstDash val="solid"/>
                </a:ln>
                <a:solidFill>
                  <a:sysClr val="windowText" lastClr="000000"/>
                </a:solidFill>
                <a:latin typeface="BrowalliaUPC" pitchFamily="34" charset="-34"/>
                <a:cs typeface="BrowalliaUPC" pitchFamily="34" charset="-34"/>
              </a:rPr>
              <a:t>KASIH</a:t>
            </a:r>
            <a:endParaRPr lang="id-ID" sz="13800" b="1" dirty="0" smtClean="0">
              <a:ln w="10541" cmpd="sng">
                <a:solidFill>
                  <a:srgbClr val="FF0000"/>
                </a:solidFill>
                <a:prstDash val="solid"/>
              </a:ln>
              <a:solidFill>
                <a:sysClr val="windowText" lastClr="000000"/>
              </a:solidFill>
              <a:latin typeface="BrowalliaUPC" pitchFamily="34" charset="-34"/>
              <a:cs typeface="BrowalliaUPC" pitchFamily="34" charset="-34"/>
            </a:endParaRPr>
          </a:p>
        </p:txBody>
      </p:sp>
      <p:pic>
        <p:nvPicPr>
          <p:cNvPr id="13" name="Picture 12" descr="bendera_merah_putih.gif"/>
          <p:cNvPicPr>
            <a:picLocks noChangeAspect="1"/>
          </p:cNvPicPr>
          <p:nvPr/>
        </p:nvPicPr>
        <p:blipFill>
          <a:blip r:embed="rId3" cstate="print"/>
          <a:stretch>
            <a:fillRect/>
          </a:stretch>
        </p:blipFill>
        <p:spPr>
          <a:xfrm>
            <a:off x="1066800" y="457200"/>
            <a:ext cx="7391400" cy="3505200"/>
          </a:xfrm>
          <a:prstGeom prst="rect">
            <a:avLst/>
          </a:prstGeom>
          <a:ln>
            <a:gradFill>
              <a:gsLst>
                <a:gs pos="0">
                  <a:srgbClr val="CCCCFF"/>
                </a:gs>
                <a:gs pos="17999">
                  <a:srgbClr val="99CCFF"/>
                </a:gs>
                <a:gs pos="36000">
                  <a:srgbClr val="9966FF"/>
                </a:gs>
                <a:gs pos="61000">
                  <a:srgbClr val="CC99FF"/>
                </a:gs>
                <a:gs pos="82001">
                  <a:srgbClr val="99CCFF"/>
                </a:gs>
                <a:gs pos="100000">
                  <a:srgbClr val="CCCCFF"/>
                </a:gs>
              </a:gsLst>
              <a:lin ang="5400000" scaled="0"/>
            </a:gradFill>
          </a:ln>
          <a:effectLst>
            <a:reflection blurRad="6350" stA="52000" endA="300" endPos="35000" dir="5400000" sy="-100000" algn="bl" rotWithShape="0"/>
            <a:softEdge rad="63500"/>
          </a:effectLst>
        </p:spPr>
      </p:pic>
    </p:spTree>
  </p:cSld>
  <p:clrMapOvr>
    <a:masterClrMapping/>
  </p:clrMapOvr>
  <p:transition spd="slow">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187450" y="357166"/>
            <a:ext cx="5976938" cy="8636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2000" spc="300" dirty="0">
                <a:solidFill>
                  <a:srgbClr val="002060"/>
                </a:solidFill>
                <a:latin typeface="Bookman Old Style" pitchFamily="18" charset="0"/>
              </a:rPr>
              <a:t>URUSAN</a:t>
            </a:r>
            <a:r>
              <a:rPr lang="en-US" sz="2000" spc="300" dirty="0">
                <a:solidFill>
                  <a:srgbClr val="002060"/>
                </a:solidFill>
                <a:latin typeface="Bookman Old Style" pitchFamily="18" charset="0"/>
              </a:rPr>
              <a:t> PEMER</a:t>
            </a:r>
            <a:r>
              <a:rPr lang="id-ID" sz="2000" spc="300" dirty="0">
                <a:solidFill>
                  <a:srgbClr val="002060"/>
                </a:solidFill>
                <a:latin typeface="Bookman Old Style" pitchFamily="18" charset="0"/>
              </a:rPr>
              <a:t>INTAHAN</a:t>
            </a:r>
          </a:p>
          <a:p>
            <a:pPr algn="ctr" fontAlgn="auto">
              <a:spcBef>
                <a:spcPts val="0"/>
              </a:spcBef>
              <a:spcAft>
                <a:spcPts val="0"/>
              </a:spcAft>
              <a:defRPr/>
            </a:pPr>
            <a:r>
              <a:rPr lang="id-ID" sz="2000" spc="300" dirty="0">
                <a:solidFill>
                  <a:srgbClr val="002060"/>
                </a:solidFill>
                <a:latin typeface="Bookman Old Style" pitchFamily="18" charset="0"/>
              </a:rPr>
              <a:t>UU </a:t>
            </a:r>
            <a:r>
              <a:rPr lang="id-ID" sz="2000" spc="300" dirty="0" smtClean="0">
                <a:solidFill>
                  <a:srgbClr val="002060"/>
                </a:solidFill>
                <a:latin typeface="Bookman Old Style" pitchFamily="18" charset="0"/>
              </a:rPr>
              <a:t>23/2014 </a:t>
            </a:r>
            <a:r>
              <a:rPr lang="id-ID" sz="2000" spc="300" dirty="0">
                <a:solidFill>
                  <a:srgbClr val="002060"/>
                </a:solidFill>
                <a:latin typeface="Bookman Old Style" pitchFamily="18" charset="0"/>
              </a:rPr>
              <a:t>DAN PP 38/2007</a:t>
            </a:r>
            <a:endParaRPr lang="en-US" sz="2000" spc="300" dirty="0">
              <a:solidFill>
                <a:srgbClr val="002060"/>
              </a:solidFill>
              <a:latin typeface="Bookman Old Style" pitchFamily="18" charset="0"/>
            </a:endParaRPr>
          </a:p>
        </p:txBody>
      </p:sp>
      <p:sp>
        <p:nvSpPr>
          <p:cNvPr id="3" name="Rounded Rectangle 2"/>
          <p:cNvSpPr/>
          <p:nvPr/>
        </p:nvSpPr>
        <p:spPr>
          <a:xfrm>
            <a:off x="5221288" y="1557337"/>
            <a:ext cx="1654175" cy="7921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600" dirty="0">
                <a:solidFill>
                  <a:srgbClr val="002060"/>
                </a:solidFill>
                <a:latin typeface="Bookman Old Style" pitchFamily="18" charset="0"/>
              </a:rPr>
              <a:t>KONKUREN</a:t>
            </a:r>
            <a:endParaRPr lang="th-TH" sz="1600" dirty="0">
              <a:solidFill>
                <a:srgbClr val="002060"/>
              </a:solidFill>
              <a:latin typeface="Bookman Old Style" pitchFamily="18" charset="0"/>
            </a:endParaRPr>
          </a:p>
        </p:txBody>
      </p:sp>
      <p:sp>
        <p:nvSpPr>
          <p:cNvPr id="4" name="Rounded Rectangle 3"/>
          <p:cNvSpPr/>
          <p:nvPr/>
        </p:nvSpPr>
        <p:spPr>
          <a:xfrm>
            <a:off x="1149350" y="1563724"/>
            <a:ext cx="1693863" cy="7207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600" dirty="0">
                <a:solidFill>
                  <a:srgbClr val="002060"/>
                </a:solidFill>
                <a:latin typeface="Bookman Old Style" pitchFamily="18" charset="0"/>
              </a:rPr>
              <a:t>ABSOLUT</a:t>
            </a:r>
            <a:endParaRPr lang="en-US" sz="1600" dirty="0">
              <a:solidFill>
                <a:srgbClr val="002060"/>
              </a:solidFill>
              <a:latin typeface="Bookman Old Style" pitchFamily="18" charset="0"/>
            </a:endParaRPr>
          </a:p>
        </p:txBody>
      </p:sp>
      <p:sp>
        <p:nvSpPr>
          <p:cNvPr id="5" name="Rounded Rectangle 4"/>
          <p:cNvSpPr/>
          <p:nvPr/>
        </p:nvSpPr>
        <p:spPr>
          <a:xfrm>
            <a:off x="6804025" y="2565400"/>
            <a:ext cx="1944688" cy="51911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700" dirty="0">
                <a:solidFill>
                  <a:srgbClr val="002060"/>
                </a:solidFill>
                <a:latin typeface="Bookman Old Style" pitchFamily="18" charset="0"/>
              </a:rPr>
              <a:t>PILIHAN</a:t>
            </a:r>
          </a:p>
          <a:p>
            <a:pPr algn="ctr" fontAlgn="auto">
              <a:spcBef>
                <a:spcPts val="0"/>
              </a:spcBef>
              <a:spcAft>
                <a:spcPts val="0"/>
              </a:spcAft>
              <a:defRPr/>
            </a:pPr>
            <a:r>
              <a:rPr lang="id-ID" sz="1700" dirty="0">
                <a:solidFill>
                  <a:srgbClr val="002060"/>
                </a:solidFill>
                <a:latin typeface="Bookman Old Style" pitchFamily="18" charset="0"/>
              </a:rPr>
              <a:t>(8)</a:t>
            </a:r>
            <a:endParaRPr lang="th-TH" sz="2400" dirty="0">
              <a:solidFill>
                <a:srgbClr val="002060"/>
              </a:solidFill>
              <a:latin typeface="Bookman Old Style" pitchFamily="18" charset="0"/>
            </a:endParaRPr>
          </a:p>
        </p:txBody>
      </p:sp>
      <p:sp>
        <p:nvSpPr>
          <p:cNvPr id="9" name="Down Arrow 8"/>
          <p:cNvSpPr/>
          <p:nvPr/>
        </p:nvSpPr>
        <p:spPr>
          <a:xfrm rot="3054804">
            <a:off x="5600669" y="2356518"/>
            <a:ext cx="227013" cy="533400"/>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10" name="Down Arrow 9"/>
          <p:cNvSpPr/>
          <p:nvPr/>
        </p:nvSpPr>
        <p:spPr>
          <a:xfrm rot="18756899">
            <a:off x="6409282" y="2361914"/>
            <a:ext cx="212725" cy="523875"/>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11" name="Rounded Rectangle 10"/>
          <p:cNvSpPr/>
          <p:nvPr/>
        </p:nvSpPr>
        <p:spPr>
          <a:xfrm>
            <a:off x="3492500" y="2492375"/>
            <a:ext cx="1943100" cy="51911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700" dirty="0">
                <a:solidFill>
                  <a:srgbClr val="002060"/>
                </a:solidFill>
                <a:latin typeface="Bookman Old Style" pitchFamily="18" charset="0"/>
              </a:rPr>
              <a:t>WAJIB</a:t>
            </a:r>
          </a:p>
          <a:p>
            <a:pPr algn="ctr" fontAlgn="auto">
              <a:spcBef>
                <a:spcPts val="0"/>
              </a:spcBef>
              <a:spcAft>
                <a:spcPts val="0"/>
              </a:spcAft>
              <a:defRPr/>
            </a:pPr>
            <a:r>
              <a:rPr lang="id-ID" sz="1700" dirty="0">
                <a:solidFill>
                  <a:srgbClr val="002060"/>
                </a:solidFill>
                <a:latin typeface="Bookman Old Style" pitchFamily="18" charset="0"/>
              </a:rPr>
              <a:t>(26)</a:t>
            </a:r>
            <a:endParaRPr lang="th-TH" sz="2400" dirty="0">
              <a:solidFill>
                <a:srgbClr val="002060"/>
              </a:solidFill>
              <a:latin typeface="Bookman Old Style" pitchFamily="18" charset="0"/>
            </a:endParaRPr>
          </a:p>
        </p:txBody>
      </p:sp>
      <p:sp>
        <p:nvSpPr>
          <p:cNvPr id="12" name="Rounded Rectangle 11"/>
          <p:cNvSpPr/>
          <p:nvPr/>
        </p:nvSpPr>
        <p:spPr>
          <a:xfrm>
            <a:off x="3132138" y="2997200"/>
            <a:ext cx="2519362" cy="3860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228600" indent="-228600" fontAlgn="auto">
              <a:spcBef>
                <a:spcPts val="0"/>
              </a:spcBef>
              <a:spcAft>
                <a:spcPts val="0"/>
              </a:spcAft>
              <a:buFont typeface="+mj-lt"/>
              <a:buAutoNum type="arabicPeriod"/>
              <a:defRPr/>
            </a:pPr>
            <a:r>
              <a:rPr lang="id-ID" sz="1100" dirty="0">
                <a:solidFill>
                  <a:prstClr val="black"/>
                </a:solidFill>
              </a:rPr>
              <a:t> </a:t>
            </a:r>
            <a:r>
              <a:rPr lang="id-ID" sz="800" dirty="0">
                <a:solidFill>
                  <a:prstClr val="black"/>
                </a:solidFill>
              </a:rPr>
              <a:t>pendidikan;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kesehatan;</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lingkungan hidup;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pekerjaan umum;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penataan ruang;</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perencanaan pembangunan;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perumahan;</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kepemudaan dan olahraga;</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penanaman modal;</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koperasi dan usaha kecil dan menengah;</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kependudukan dan catatan sipil;</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schemeClr val="tx1"/>
                </a:solidFill>
              </a:rPr>
              <a:t>ketenagakerjaan;</a:t>
            </a:r>
            <a:endParaRPr lang="id-ID" sz="800" b="1" dirty="0">
              <a:solidFill>
                <a:schemeClr val="tx1"/>
              </a:solidFill>
            </a:endParaRPr>
          </a:p>
          <a:p>
            <a:pPr marL="228600" indent="-228600" fontAlgn="auto">
              <a:spcBef>
                <a:spcPts val="0"/>
              </a:spcBef>
              <a:spcAft>
                <a:spcPts val="0"/>
              </a:spcAft>
              <a:buFont typeface="+mj-lt"/>
              <a:buAutoNum type="arabicPeriod"/>
              <a:defRPr/>
            </a:pPr>
            <a:r>
              <a:rPr lang="id-ID" sz="800" dirty="0">
                <a:solidFill>
                  <a:prstClr val="black"/>
                </a:solidFill>
              </a:rPr>
              <a:t>ketahanan pangan;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pemberdayaan perempuan dan perlindungan anak;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keluarga berencana dan keluarga sejahtera;</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perhubungan;</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komunikasi dan informatika;</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pertanahan;</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kesatuan bangsa dan politik dalam negeri;</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otonomi daerah, pemerintahan umum, administrasi keuangan daerah, perangkat daerah, kepegawaian, dan </a:t>
            </a:r>
            <a:r>
              <a:rPr lang="en-US" sz="800" b="1" dirty="0">
                <a:solidFill>
                  <a:srgbClr val="FF0000"/>
                </a:solidFill>
              </a:rPr>
              <a:t>PERSANDIAN</a:t>
            </a:r>
            <a:r>
              <a:rPr lang="id-ID" sz="800" dirty="0">
                <a:solidFill>
                  <a:prstClr val="black"/>
                </a:solidFill>
              </a:rPr>
              <a:t>;</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pemberdayaan masyarakat dan desa;</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sosial;</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kebudayaan;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statistik; </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kearsipan; dan</a:t>
            </a:r>
            <a:endParaRPr lang="id-ID" sz="800" b="1" dirty="0">
              <a:solidFill>
                <a:prstClr val="black"/>
              </a:solidFill>
            </a:endParaRPr>
          </a:p>
          <a:p>
            <a:pPr marL="228600" indent="-228600" fontAlgn="auto">
              <a:spcBef>
                <a:spcPts val="0"/>
              </a:spcBef>
              <a:spcAft>
                <a:spcPts val="0"/>
              </a:spcAft>
              <a:buFont typeface="+mj-lt"/>
              <a:buAutoNum type="arabicPeriod"/>
              <a:defRPr/>
            </a:pPr>
            <a:r>
              <a:rPr lang="id-ID" sz="800" dirty="0">
                <a:solidFill>
                  <a:prstClr val="black"/>
                </a:solidFill>
              </a:rPr>
              <a:t>perpustakaan.</a:t>
            </a:r>
            <a:endParaRPr lang="id-ID" sz="800" b="1" dirty="0">
              <a:solidFill>
                <a:prstClr val="black"/>
              </a:solidFill>
            </a:endParaRPr>
          </a:p>
          <a:p>
            <a:pPr algn="ctr" fontAlgn="auto">
              <a:spcBef>
                <a:spcPts val="0"/>
              </a:spcBef>
              <a:spcAft>
                <a:spcPts val="0"/>
              </a:spcAft>
              <a:defRPr/>
            </a:pPr>
            <a:r>
              <a:rPr lang="id-ID" sz="800" dirty="0">
                <a:solidFill>
                  <a:srgbClr val="002060"/>
                </a:solidFill>
                <a:latin typeface="Bookman Old Style" pitchFamily="18" charset="0"/>
              </a:rPr>
              <a:t>.</a:t>
            </a:r>
            <a:endParaRPr lang="th-TH" sz="800" dirty="0">
              <a:solidFill>
                <a:srgbClr val="002060"/>
              </a:solidFill>
              <a:latin typeface="Bookman Old Style" pitchFamily="18" charset="0"/>
            </a:endParaRPr>
          </a:p>
        </p:txBody>
      </p:sp>
      <p:sp>
        <p:nvSpPr>
          <p:cNvPr id="13" name="Rounded Rectangle 12"/>
          <p:cNvSpPr/>
          <p:nvPr/>
        </p:nvSpPr>
        <p:spPr>
          <a:xfrm>
            <a:off x="6300788" y="3141663"/>
            <a:ext cx="2663825" cy="328453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361950" indent="-361950" fontAlgn="auto">
              <a:spcBef>
                <a:spcPts val="0"/>
              </a:spcBef>
              <a:spcAft>
                <a:spcPts val="0"/>
              </a:spcAft>
              <a:buFont typeface="+mj-lt"/>
              <a:buAutoNum type="arabicPeriod"/>
              <a:defRPr/>
            </a:pPr>
            <a:r>
              <a:rPr lang="id-ID" sz="1200" b="1" dirty="0">
                <a:solidFill>
                  <a:srgbClr val="000000"/>
                </a:solidFill>
              </a:rPr>
              <a:t>kelautan dan perikanan;</a:t>
            </a:r>
          </a:p>
          <a:p>
            <a:pPr marL="342900" indent="-342900" fontAlgn="auto">
              <a:spcBef>
                <a:spcPts val="0"/>
              </a:spcBef>
              <a:spcAft>
                <a:spcPts val="0"/>
              </a:spcAft>
              <a:buFont typeface="+mj-lt"/>
              <a:buAutoNum type="arabicPeriod"/>
              <a:defRPr/>
            </a:pPr>
            <a:r>
              <a:rPr lang="id-ID" sz="1200" b="1" dirty="0">
                <a:solidFill>
                  <a:srgbClr val="000000"/>
                </a:solidFill>
              </a:rPr>
              <a:t>pertanian;</a:t>
            </a:r>
          </a:p>
          <a:p>
            <a:pPr marL="342900" indent="-342900" fontAlgn="auto">
              <a:spcBef>
                <a:spcPts val="0"/>
              </a:spcBef>
              <a:spcAft>
                <a:spcPts val="0"/>
              </a:spcAft>
              <a:buFont typeface="+mj-lt"/>
              <a:buAutoNum type="arabicPeriod"/>
              <a:defRPr/>
            </a:pPr>
            <a:r>
              <a:rPr lang="id-ID" sz="1200" b="1" dirty="0">
                <a:solidFill>
                  <a:srgbClr val="000000"/>
                </a:solidFill>
              </a:rPr>
              <a:t>kehutanan; </a:t>
            </a:r>
          </a:p>
          <a:p>
            <a:pPr marL="342900" indent="-342900" fontAlgn="auto">
              <a:spcBef>
                <a:spcPts val="0"/>
              </a:spcBef>
              <a:spcAft>
                <a:spcPts val="0"/>
              </a:spcAft>
              <a:buFont typeface="+mj-lt"/>
              <a:buAutoNum type="arabicPeriod"/>
              <a:defRPr/>
            </a:pPr>
            <a:r>
              <a:rPr lang="id-ID" sz="1200" b="1" dirty="0">
                <a:solidFill>
                  <a:srgbClr val="000000"/>
                </a:solidFill>
              </a:rPr>
              <a:t>energi dan sumber daya mineral;</a:t>
            </a:r>
          </a:p>
          <a:p>
            <a:pPr marL="342900" indent="-342900" fontAlgn="auto">
              <a:spcBef>
                <a:spcPts val="0"/>
              </a:spcBef>
              <a:spcAft>
                <a:spcPts val="0"/>
              </a:spcAft>
              <a:buFont typeface="+mj-lt"/>
              <a:buAutoNum type="arabicPeriod"/>
              <a:defRPr/>
            </a:pPr>
            <a:r>
              <a:rPr lang="id-ID" sz="1200" b="1" dirty="0">
                <a:solidFill>
                  <a:srgbClr val="000000"/>
                </a:solidFill>
              </a:rPr>
              <a:t>pariwisata;</a:t>
            </a:r>
          </a:p>
          <a:p>
            <a:pPr marL="342900" indent="-342900" fontAlgn="auto">
              <a:spcBef>
                <a:spcPts val="0"/>
              </a:spcBef>
              <a:spcAft>
                <a:spcPts val="0"/>
              </a:spcAft>
              <a:buFont typeface="+mj-lt"/>
              <a:buAutoNum type="arabicPeriod"/>
              <a:defRPr/>
            </a:pPr>
            <a:r>
              <a:rPr lang="id-ID" sz="1200" b="1" dirty="0">
                <a:solidFill>
                  <a:srgbClr val="000000"/>
                </a:solidFill>
              </a:rPr>
              <a:t>industri;</a:t>
            </a:r>
          </a:p>
          <a:p>
            <a:pPr marL="342900" indent="-342900" fontAlgn="auto">
              <a:spcBef>
                <a:spcPts val="0"/>
              </a:spcBef>
              <a:spcAft>
                <a:spcPts val="0"/>
              </a:spcAft>
              <a:buFont typeface="+mj-lt"/>
              <a:buAutoNum type="arabicPeriod"/>
              <a:defRPr/>
            </a:pPr>
            <a:r>
              <a:rPr lang="id-ID" sz="1200" b="1" dirty="0">
                <a:solidFill>
                  <a:srgbClr val="000000"/>
                </a:solidFill>
              </a:rPr>
              <a:t>perdagangan; dan </a:t>
            </a:r>
          </a:p>
          <a:p>
            <a:pPr marL="342900" indent="-342900" fontAlgn="auto">
              <a:spcBef>
                <a:spcPts val="0"/>
              </a:spcBef>
              <a:spcAft>
                <a:spcPts val="0"/>
              </a:spcAft>
              <a:buFont typeface="+mj-lt"/>
              <a:buAutoNum type="arabicPeriod"/>
              <a:defRPr/>
            </a:pPr>
            <a:r>
              <a:rPr lang="id-ID" sz="1200" b="1" dirty="0">
                <a:solidFill>
                  <a:srgbClr val="000000"/>
                </a:solidFill>
              </a:rPr>
              <a:t>ketransmigrasian</a:t>
            </a:r>
            <a:r>
              <a:rPr lang="id-ID" b="1" dirty="0">
                <a:solidFill>
                  <a:srgbClr val="000000"/>
                </a:solidFill>
              </a:rPr>
              <a:t>.</a:t>
            </a:r>
          </a:p>
          <a:p>
            <a:pPr marL="342900" indent="-342900" algn="ctr" fontAlgn="auto">
              <a:spcBef>
                <a:spcPts val="0"/>
              </a:spcBef>
              <a:spcAft>
                <a:spcPts val="0"/>
              </a:spcAft>
              <a:buFont typeface="+mj-lt"/>
              <a:buAutoNum type="arabicPeriod"/>
              <a:defRPr/>
            </a:pPr>
            <a:endParaRPr lang="th-TH" sz="2400" dirty="0">
              <a:solidFill>
                <a:srgbClr val="002060"/>
              </a:solidFill>
              <a:latin typeface="Bookman Old Style" pitchFamily="18" charset="0"/>
            </a:endParaRPr>
          </a:p>
        </p:txBody>
      </p:sp>
      <p:sp>
        <p:nvSpPr>
          <p:cNvPr id="37" name="Rounded Rectangle 36"/>
          <p:cNvSpPr/>
          <p:nvPr/>
        </p:nvSpPr>
        <p:spPr>
          <a:xfrm>
            <a:off x="971550" y="2349500"/>
            <a:ext cx="1944688" cy="26638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268288" indent="-268288" fontAlgn="auto">
              <a:spcBef>
                <a:spcPts val="0"/>
              </a:spcBef>
              <a:spcAft>
                <a:spcPts val="0"/>
              </a:spcAft>
              <a:buFont typeface="+mj-lt"/>
              <a:buAutoNum type="arabicPeriod"/>
              <a:defRPr/>
            </a:pPr>
            <a:r>
              <a:rPr lang="id-ID" sz="1600" dirty="0">
                <a:solidFill>
                  <a:prstClr val="black"/>
                </a:solidFill>
              </a:rPr>
              <a:t>Politik luar negeri;</a:t>
            </a:r>
          </a:p>
          <a:p>
            <a:pPr marL="268288" indent="-268288" fontAlgn="auto">
              <a:spcBef>
                <a:spcPts val="0"/>
              </a:spcBef>
              <a:spcAft>
                <a:spcPts val="0"/>
              </a:spcAft>
              <a:buFont typeface="+mj-lt"/>
              <a:buAutoNum type="arabicPeriod"/>
              <a:defRPr/>
            </a:pPr>
            <a:r>
              <a:rPr lang="id-ID" sz="1600" dirty="0">
                <a:solidFill>
                  <a:prstClr val="black"/>
                </a:solidFill>
              </a:rPr>
              <a:t>Pertahanan;</a:t>
            </a:r>
          </a:p>
          <a:p>
            <a:pPr marL="268288" indent="-268288" fontAlgn="auto">
              <a:spcBef>
                <a:spcPts val="0"/>
              </a:spcBef>
              <a:spcAft>
                <a:spcPts val="0"/>
              </a:spcAft>
              <a:buFont typeface="+mj-lt"/>
              <a:buAutoNum type="arabicPeriod"/>
              <a:defRPr/>
            </a:pPr>
            <a:r>
              <a:rPr lang="id-ID" sz="1600" dirty="0">
                <a:solidFill>
                  <a:prstClr val="black"/>
                </a:solidFill>
              </a:rPr>
              <a:t>Keamanan;</a:t>
            </a:r>
          </a:p>
          <a:p>
            <a:pPr marL="268288" indent="-268288" fontAlgn="auto">
              <a:spcBef>
                <a:spcPts val="0"/>
              </a:spcBef>
              <a:spcAft>
                <a:spcPts val="0"/>
              </a:spcAft>
              <a:buFont typeface="+mj-lt"/>
              <a:buAutoNum type="arabicPeriod"/>
              <a:defRPr/>
            </a:pPr>
            <a:r>
              <a:rPr lang="id-ID" sz="1600" dirty="0">
                <a:solidFill>
                  <a:prstClr val="black"/>
                </a:solidFill>
              </a:rPr>
              <a:t>Yustisi; </a:t>
            </a:r>
          </a:p>
          <a:p>
            <a:pPr marL="268288" indent="-268288" fontAlgn="auto">
              <a:spcBef>
                <a:spcPts val="0"/>
              </a:spcBef>
              <a:spcAft>
                <a:spcPts val="0"/>
              </a:spcAft>
              <a:buFont typeface="+mj-lt"/>
              <a:buAutoNum type="arabicPeriod"/>
              <a:defRPr/>
            </a:pPr>
            <a:r>
              <a:rPr lang="id-ID" sz="1600" dirty="0">
                <a:solidFill>
                  <a:prstClr val="black"/>
                </a:solidFill>
              </a:rPr>
              <a:t>Moneter dan Fiskal nasional; dan</a:t>
            </a:r>
          </a:p>
          <a:p>
            <a:pPr marL="268288" indent="-268288" fontAlgn="auto">
              <a:spcBef>
                <a:spcPts val="0"/>
              </a:spcBef>
              <a:spcAft>
                <a:spcPts val="0"/>
              </a:spcAft>
              <a:buFont typeface="+mj-lt"/>
              <a:buAutoNum type="arabicPeriod"/>
              <a:defRPr/>
            </a:pPr>
            <a:r>
              <a:rPr lang="id-ID" sz="1600" dirty="0">
                <a:solidFill>
                  <a:prstClr val="black"/>
                </a:solidFill>
              </a:rPr>
              <a:t>Agama.</a:t>
            </a:r>
          </a:p>
        </p:txBody>
      </p:sp>
      <p:sp>
        <p:nvSpPr>
          <p:cNvPr id="28" name="Down Arrow 27"/>
          <p:cNvSpPr/>
          <p:nvPr/>
        </p:nvSpPr>
        <p:spPr>
          <a:xfrm rot="3054804">
            <a:off x="3108347" y="1275416"/>
            <a:ext cx="227013" cy="533400"/>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29" name="Down Arrow 28"/>
          <p:cNvSpPr/>
          <p:nvPr/>
        </p:nvSpPr>
        <p:spPr>
          <a:xfrm rot="18756899">
            <a:off x="4850146" y="1279547"/>
            <a:ext cx="212725" cy="523875"/>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17446" name="Date Placeholder 5"/>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endParaRPr lang="en-US" smtClean="0">
              <a:solidFill>
                <a:srgbClr val="045C75"/>
              </a:solidFill>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1285852" y="4786322"/>
            <a:ext cx="6858048" cy="928694"/>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id-ID" b="1" spc="50" dirty="0" smtClean="0">
                <a:ln w="11430"/>
                <a:solidFill>
                  <a:schemeClr val="tx2">
                    <a:lumMod val="75000"/>
                  </a:schemeClr>
                </a:solidFill>
                <a:effectLst>
                  <a:outerShdw blurRad="76200" dist="50800" dir="5400000" algn="tl" rotWithShape="0">
                    <a:srgbClr val="000000">
                      <a:alpha val="65000"/>
                    </a:srgbClr>
                  </a:outerShdw>
                </a:effectLst>
                <a:latin typeface="Arial" pitchFamily="34" charset="0"/>
                <a:cs typeface="Arial" pitchFamily="34" charset="0"/>
              </a:rPr>
              <a:t>LAPORAN PENYELENGGARAAN PEMERINTAHAN DAERAH</a:t>
            </a:r>
          </a:p>
          <a:p>
            <a:pPr algn="ctr" fontAlgn="auto">
              <a:spcBef>
                <a:spcPts val="0"/>
              </a:spcBef>
              <a:spcAft>
                <a:spcPts val="0"/>
              </a:spcAft>
              <a:defRPr/>
            </a:pPr>
            <a:r>
              <a:rPr lang="id-ID" b="1" spc="50" dirty="0" smtClean="0">
                <a:ln w="11430"/>
                <a:solidFill>
                  <a:schemeClr val="tx2">
                    <a:lumMod val="75000"/>
                  </a:schemeClr>
                </a:solidFill>
                <a:effectLst>
                  <a:outerShdw blurRad="76200" dist="50800" dir="5400000" algn="tl" rotWithShape="0">
                    <a:srgbClr val="000000">
                      <a:alpha val="65000"/>
                    </a:srgbClr>
                  </a:outerShdw>
                </a:effectLst>
                <a:latin typeface="Arial" pitchFamily="34" charset="0"/>
                <a:cs typeface="Arial" pitchFamily="34" charset="0"/>
              </a:rPr>
              <a:t> (PP 3/2007</a:t>
            </a:r>
            <a:r>
              <a:rPr lang="id-ID" sz="2000" b="1" spc="50" dirty="0" smtClean="0">
                <a:ln w="11430"/>
                <a:solidFill>
                  <a:schemeClr val="tx2">
                    <a:lumMod val="75000"/>
                  </a:schemeClr>
                </a:solidFill>
                <a:effectLst>
                  <a:outerShdw blurRad="76200" dist="50800" dir="5400000" algn="tl" rotWithShape="0">
                    <a:srgbClr val="000000">
                      <a:alpha val="65000"/>
                    </a:srgbClr>
                  </a:outerShdw>
                </a:effectLst>
                <a:latin typeface="Arial" pitchFamily="34" charset="0"/>
                <a:cs typeface="Arial" pitchFamily="34" charset="0"/>
              </a:rPr>
              <a:t>)</a:t>
            </a:r>
            <a:endParaRPr lang="en-US" sz="2000" b="1" spc="50" dirty="0">
              <a:ln w="11430"/>
              <a:solidFill>
                <a:schemeClr val="tx2">
                  <a:lumMod val="75000"/>
                </a:schemeClr>
              </a:solidFill>
              <a:effectLst>
                <a:outerShdw blurRad="76200" dist="50800" dir="5400000" algn="tl" rotWithShape="0">
                  <a:srgbClr val="000000">
                    <a:alpha val="65000"/>
                  </a:srgbClr>
                </a:outerShdw>
              </a:effectLst>
              <a:latin typeface="Arial" pitchFamily="34" charset="0"/>
              <a:cs typeface="Arial" pitchFamily="34" charset="0"/>
            </a:endParaRPr>
          </a:p>
        </p:txBody>
      </p:sp>
      <p:sp>
        <p:nvSpPr>
          <p:cNvPr id="2" name="Rounded Rectangle 1"/>
          <p:cNvSpPr/>
          <p:nvPr/>
        </p:nvSpPr>
        <p:spPr>
          <a:xfrm>
            <a:off x="1524021" y="642918"/>
            <a:ext cx="5976937" cy="660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2400" spc="300" dirty="0">
                <a:solidFill>
                  <a:srgbClr val="002060"/>
                </a:solidFill>
                <a:latin typeface="Bookman Old Style" pitchFamily="18" charset="0"/>
              </a:rPr>
              <a:t>URUSAN</a:t>
            </a:r>
            <a:r>
              <a:rPr lang="en-US" sz="2400" spc="300" dirty="0">
                <a:solidFill>
                  <a:srgbClr val="002060"/>
                </a:solidFill>
                <a:latin typeface="Bookman Old Style" pitchFamily="18" charset="0"/>
              </a:rPr>
              <a:t> PEMERINTAHAN</a:t>
            </a:r>
            <a:endParaRPr lang="id-ID" sz="2400" spc="300" dirty="0">
              <a:solidFill>
                <a:srgbClr val="002060"/>
              </a:solidFill>
              <a:latin typeface="Bookman Old Style" pitchFamily="18" charset="0"/>
            </a:endParaRPr>
          </a:p>
          <a:p>
            <a:pPr algn="ctr" fontAlgn="auto">
              <a:spcBef>
                <a:spcPts val="0"/>
              </a:spcBef>
              <a:spcAft>
                <a:spcPts val="0"/>
              </a:spcAft>
              <a:defRPr/>
            </a:pPr>
            <a:r>
              <a:rPr lang="en-US" sz="2400" spc="300" dirty="0">
                <a:solidFill>
                  <a:srgbClr val="002060"/>
                </a:solidFill>
                <a:latin typeface="Bookman Old Style" pitchFamily="18" charset="0"/>
              </a:rPr>
              <a:t>(UU </a:t>
            </a:r>
            <a:r>
              <a:rPr lang="id-ID" sz="2400" spc="300" dirty="0" smtClean="0">
                <a:solidFill>
                  <a:srgbClr val="002060"/>
                </a:solidFill>
                <a:latin typeface="Bookman Old Style" pitchFamily="18" charset="0"/>
              </a:rPr>
              <a:t>23</a:t>
            </a:r>
            <a:r>
              <a:rPr lang="en-US" sz="2400" spc="300" dirty="0" smtClean="0">
                <a:solidFill>
                  <a:srgbClr val="002060"/>
                </a:solidFill>
                <a:latin typeface="Bookman Old Style" pitchFamily="18" charset="0"/>
              </a:rPr>
              <a:t>/20</a:t>
            </a:r>
            <a:r>
              <a:rPr lang="id-ID" sz="2400" spc="300" dirty="0" smtClean="0">
                <a:solidFill>
                  <a:srgbClr val="002060"/>
                </a:solidFill>
                <a:latin typeface="Bookman Old Style" pitchFamily="18" charset="0"/>
              </a:rPr>
              <a:t>1</a:t>
            </a:r>
            <a:r>
              <a:rPr lang="en-US" sz="2400" spc="300" dirty="0" smtClean="0">
                <a:solidFill>
                  <a:srgbClr val="002060"/>
                </a:solidFill>
                <a:latin typeface="Bookman Old Style" pitchFamily="18" charset="0"/>
              </a:rPr>
              <a:t>4</a:t>
            </a:r>
            <a:r>
              <a:rPr lang="en-US" sz="2400" spc="300" dirty="0">
                <a:solidFill>
                  <a:srgbClr val="002060"/>
                </a:solidFill>
                <a:latin typeface="Bookman Old Style" pitchFamily="18" charset="0"/>
              </a:rPr>
              <a:t>)</a:t>
            </a:r>
          </a:p>
        </p:txBody>
      </p:sp>
      <p:sp>
        <p:nvSpPr>
          <p:cNvPr id="3" name="Rounded Rectangle 2"/>
          <p:cNvSpPr/>
          <p:nvPr/>
        </p:nvSpPr>
        <p:spPr>
          <a:xfrm>
            <a:off x="3652838" y="1643050"/>
            <a:ext cx="1655762" cy="863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600" dirty="0">
                <a:solidFill>
                  <a:srgbClr val="002060"/>
                </a:solidFill>
                <a:latin typeface="Bookman Old Style" pitchFamily="18" charset="0"/>
              </a:rPr>
              <a:t>KONKUREN</a:t>
            </a:r>
            <a:endParaRPr lang="th-TH" sz="1600" dirty="0">
              <a:solidFill>
                <a:srgbClr val="002060"/>
              </a:solidFill>
              <a:latin typeface="Bookman Old Style" pitchFamily="18" charset="0"/>
            </a:endParaRPr>
          </a:p>
        </p:txBody>
      </p:sp>
      <p:sp>
        <p:nvSpPr>
          <p:cNvPr id="4" name="Rounded Rectangle 3"/>
          <p:cNvSpPr/>
          <p:nvPr/>
        </p:nvSpPr>
        <p:spPr>
          <a:xfrm>
            <a:off x="1306502" y="2071678"/>
            <a:ext cx="1693862" cy="86518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600" dirty="0">
                <a:solidFill>
                  <a:srgbClr val="002060"/>
                </a:solidFill>
                <a:latin typeface="Bookman Old Style" pitchFamily="18" charset="0"/>
              </a:rPr>
              <a:t>ABSOLUT</a:t>
            </a:r>
            <a:endParaRPr lang="en-US" sz="1600" dirty="0">
              <a:solidFill>
                <a:srgbClr val="002060"/>
              </a:solidFill>
              <a:latin typeface="Bookman Old Style" pitchFamily="18" charset="0"/>
            </a:endParaRPr>
          </a:p>
        </p:txBody>
      </p:sp>
      <p:sp>
        <p:nvSpPr>
          <p:cNvPr id="5" name="Rounded Rectangle 4"/>
          <p:cNvSpPr/>
          <p:nvPr/>
        </p:nvSpPr>
        <p:spPr>
          <a:xfrm>
            <a:off x="4767263" y="3000372"/>
            <a:ext cx="1584325" cy="51911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700" dirty="0">
                <a:solidFill>
                  <a:srgbClr val="002060"/>
                </a:solidFill>
                <a:latin typeface="Bookman Old Style" pitchFamily="18" charset="0"/>
              </a:rPr>
              <a:t>PILIHAN</a:t>
            </a:r>
            <a:endParaRPr lang="th-TH" sz="2400" dirty="0">
              <a:solidFill>
                <a:srgbClr val="002060"/>
              </a:solidFill>
              <a:latin typeface="Bookman Old Style" pitchFamily="18" charset="0"/>
            </a:endParaRPr>
          </a:p>
        </p:txBody>
      </p:sp>
      <p:sp>
        <p:nvSpPr>
          <p:cNvPr id="7" name="Down Arrow 6"/>
          <p:cNvSpPr/>
          <p:nvPr/>
        </p:nvSpPr>
        <p:spPr>
          <a:xfrm rot="3054804">
            <a:off x="2577477" y="1571488"/>
            <a:ext cx="352425" cy="533400"/>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9" name="Down Arrow 8"/>
          <p:cNvSpPr/>
          <p:nvPr/>
        </p:nvSpPr>
        <p:spPr>
          <a:xfrm rot="3054804">
            <a:off x="4003070" y="2409084"/>
            <a:ext cx="266252" cy="501526"/>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10" name="Down Arrow 9"/>
          <p:cNvSpPr/>
          <p:nvPr/>
        </p:nvSpPr>
        <p:spPr>
          <a:xfrm rot="18756899">
            <a:off x="4772361" y="2422555"/>
            <a:ext cx="212725" cy="523875"/>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11" name="Rounded Rectangle 10"/>
          <p:cNvSpPr/>
          <p:nvPr/>
        </p:nvSpPr>
        <p:spPr>
          <a:xfrm>
            <a:off x="2843213" y="3000372"/>
            <a:ext cx="1584325" cy="51911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700" dirty="0">
                <a:solidFill>
                  <a:srgbClr val="002060"/>
                </a:solidFill>
                <a:latin typeface="Bookman Old Style" pitchFamily="18" charset="0"/>
              </a:rPr>
              <a:t>WAJIB</a:t>
            </a:r>
            <a:endParaRPr lang="th-TH" sz="2400" dirty="0">
              <a:solidFill>
                <a:srgbClr val="002060"/>
              </a:solidFill>
              <a:latin typeface="Bookman Old Style" pitchFamily="18" charset="0"/>
            </a:endParaRPr>
          </a:p>
        </p:txBody>
      </p:sp>
      <p:sp>
        <p:nvSpPr>
          <p:cNvPr id="12" name="Rounded Rectangle 11"/>
          <p:cNvSpPr/>
          <p:nvPr/>
        </p:nvSpPr>
        <p:spPr>
          <a:xfrm>
            <a:off x="1928794" y="3786190"/>
            <a:ext cx="5286411" cy="73739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id-ID" sz="1700" dirty="0" smtClean="0">
                <a:solidFill>
                  <a:srgbClr val="002060"/>
                </a:solidFill>
                <a:latin typeface="Bookman Old Style" pitchFamily="18" charset="0"/>
              </a:rPr>
              <a:t>TUGAS, WEWENANG, KEWAJIBAN</a:t>
            </a:r>
            <a:endParaRPr lang="th-TH" sz="2400" dirty="0">
              <a:solidFill>
                <a:srgbClr val="002060"/>
              </a:solidFill>
              <a:latin typeface="Bookman Old Style" pitchFamily="18" charset="0"/>
            </a:endParaRPr>
          </a:p>
        </p:txBody>
      </p:sp>
      <p:sp>
        <p:nvSpPr>
          <p:cNvPr id="36" name="Down Arrow 35"/>
          <p:cNvSpPr/>
          <p:nvPr/>
        </p:nvSpPr>
        <p:spPr>
          <a:xfrm>
            <a:off x="4356100" y="1357298"/>
            <a:ext cx="287338" cy="374650"/>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6" name="TextBox 5"/>
          <p:cNvSpPr txBox="1"/>
          <p:nvPr/>
        </p:nvSpPr>
        <p:spPr>
          <a:xfrm>
            <a:off x="1812716" y="71414"/>
            <a:ext cx="4973862" cy="584775"/>
          </a:xfrm>
          <a:prstGeom prst="rect">
            <a:avLst/>
          </a:prstGeom>
          <a:noFill/>
        </p:spPr>
        <p:txBody>
          <a:bodyPr wrap="none">
            <a:spAutoFit/>
          </a:bodyPr>
          <a:lstStyle/>
          <a:p>
            <a:pPr fontAlgn="auto">
              <a:spcBef>
                <a:spcPts val="0"/>
              </a:spcBef>
              <a:spcAft>
                <a:spcPts val="0"/>
              </a:spcAft>
              <a:defRPr/>
            </a:pPr>
            <a:r>
              <a:rPr lang="id-ID" sz="3200" b="1" dirty="0" smtClean="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latin typeface="Constantia"/>
              </a:rPr>
              <a:t>PELAKSANAAN URUSAN</a:t>
            </a:r>
            <a:endParaRPr lang="en-US" sz="32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latin typeface="Constantia"/>
            </a:endParaRPr>
          </a:p>
        </p:txBody>
      </p:sp>
      <p:sp>
        <p:nvSpPr>
          <p:cNvPr id="18" name="Down Arrow 17"/>
          <p:cNvSpPr/>
          <p:nvPr/>
        </p:nvSpPr>
        <p:spPr>
          <a:xfrm>
            <a:off x="4498977" y="4429132"/>
            <a:ext cx="287337" cy="415925"/>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pic>
        <p:nvPicPr>
          <p:cNvPr id="18472" name="Picture 43"/>
          <p:cNvPicPr>
            <a:picLocks noChangeAspect="1" noChangeArrowheads="1"/>
          </p:cNvPicPr>
          <p:nvPr/>
        </p:nvPicPr>
        <p:blipFill>
          <a:blip r:embed="rId3" cstate="print"/>
          <a:srcRect/>
          <a:stretch>
            <a:fillRect/>
          </a:stretch>
        </p:blipFill>
        <p:spPr bwMode="auto">
          <a:xfrm>
            <a:off x="4500562" y="3429000"/>
            <a:ext cx="214314" cy="417512"/>
          </a:xfrm>
          <a:prstGeom prst="rect">
            <a:avLst/>
          </a:prstGeom>
          <a:noFill/>
          <a:ln w="9525">
            <a:noFill/>
            <a:miter lim="800000"/>
            <a:headEnd/>
            <a:tailEnd/>
          </a:ln>
        </p:spPr>
      </p:pic>
      <p:sp>
        <p:nvSpPr>
          <p:cNvPr id="18473" name="Date Placeholder 7"/>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endParaRPr lang="en-US" smtClean="0">
              <a:solidFill>
                <a:srgbClr val="045C75"/>
              </a:solidFill>
              <a:cs typeface="Arial" pitchFamily="34" charset="0"/>
            </a:endParaRPr>
          </a:p>
        </p:txBody>
      </p:sp>
      <p:sp>
        <p:nvSpPr>
          <p:cNvPr id="22" name="Down Arrow 21"/>
          <p:cNvSpPr/>
          <p:nvPr/>
        </p:nvSpPr>
        <p:spPr>
          <a:xfrm flipH="1">
            <a:off x="4572000" y="5727719"/>
            <a:ext cx="214314" cy="273049"/>
          </a:xfrm>
          <a:prstGeom prst="down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th-TH" sz="2400">
              <a:solidFill>
                <a:srgbClr val="002060"/>
              </a:solidFill>
              <a:latin typeface="Bookman Old Style" pitchFamily="18" charset="0"/>
            </a:endParaRPr>
          </a:p>
        </p:txBody>
      </p:sp>
      <p:sp>
        <p:nvSpPr>
          <p:cNvPr id="23" name="Oval 22"/>
          <p:cNvSpPr/>
          <p:nvPr/>
        </p:nvSpPr>
        <p:spPr>
          <a:xfrm>
            <a:off x="2295508" y="6072206"/>
            <a:ext cx="4848260" cy="64291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id-ID" sz="2000" b="1" spc="50" dirty="0" smtClean="0">
                <a:ln w="11430"/>
                <a:solidFill>
                  <a:schemeClr val="tx2">
                    <a:lumMod val="75000"/>
                  </a:schemeClr>
                </a:solidFill>
                <a:effectLst>
                  <a:outerShdw blurRad="76200" dist="50800" dir="5400000" algn="tl" rotWithShape="0">
                    <a:srgbClr val="000000">
                      <a:alpha val="65000"/>
                    </a:srgbClr>
                  </a:outerShdw>
                </a:effectLst>
                <a:latin typeface="Arial" pitchFamily="34" charset="0"/>
                <a:cs typeface="Arial" pitchFamily="34" charset="0"/>
              </a:rPr>
              <a:t>EKPPD (PP 6 / 2008)</a:t>
            </a:r>
            <a:endParaRPr lang="en-US" sz="2000" b="1" spc="50" dirty="0">
              <a:ln w="11430"/>
              <a:solidFill>
                <a:schemeClr val="tx2">
                  <a:lumMod val="75000"/>
                </a:schemeClr>
              </a:solidFill>
              <a:effectLst>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09600" y="228600"/>
            <a:ext cx="7924800" cy="6096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sz="3200" b="1" dirty="0" smtClean="0">
                <a:ln w="50800"/>
                <a:solidFill>
                  <a:srgbClr val="FFFF00"/>
                </a:solidFill>
              </a:rPr>
              <a:t>DASAR HUKUM</a:t>
            </a:r>
          </a:p>
        </p:txBody>
      </p:sp>
      <p:sp>
        <p:nvSpPr>
          <p:cNvPr id="7" name="AutoShape 4"/>
          <p:cNvSpPr>
            <a:spLocks noChangeArrowheads="1"/>
          </p:cNvSpPr>
          <p:nvPr/>
        </p:nvSpPr>
        <p:spPr bwMode="gray">
          <a:xfrm>
            <a:off x="1219200" y="1143000"/>
            <a:ext cx="6858000" cy="533400"/>
          </a:xfrm>
          <a:prstGeom prst="roundRect">
            <a:avLst>
              <a:gd name="adj" fmla="val 50000"/>
            </a:avLst>
          </a:prstGeom>
          <a:ln>
            <a:solidFill>
              <a:schemeClr val="accent3"/>
            </a:solidFill>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fontAlgn="auto" hangingPunct="0">
              <a:spcBef>
                <a:spcPts val="0"/>
              </a:spcBef>
              <a:spcAft>
                <a:spcPts val="0"/>
              </a:spcAft>
              <a:defRPr/>
            </a:pPr>
            <a:endParaRPr lang="en-US" b="1" dirty="0">
              <a:solidFill>
                <a:srgbClr val="002060"/>
              </a:solidFill>
              <a:latin typeface="Bookman Old Style" pitchFamily="18" charset="0"/>
            </a:endParaRPr>
          </a:p>
          <a:p>
            <a:pPr algn="ctr" eaLnBrk="0" fontAlgn="auto" hangingPunct="0">
              <a:spcBef>
                <a:spcPts val="0"/>
              </a:spcBef>
              <a:spcAft>
                <a:spcPts val="0"/>
              </a:spcAft>
              <a:defRPr/>
            </a:pPr>
            <a:r>
              <a:rPr lang="id-ID" b="1" dirty="0">
                <a:solidFill>
                  <a:srgbClr val="002060"/>
                </a:solidFill>
                <a:latin typeface="Bookman Old Style" pitchFamily="18" charset="0"/>
              </a:rPr>
              <a:t>UU </a:t>
            </a:r>
            <a:r>
              <a:rPr lang="id-ID" b="1" dirty="0" smtClean="0">
                <a:solidFill>
                  <a:srgbClr val="002060"/>
                </a:solidFill>
                <a:latin typeface="Bookman Old Style" pitchFamily="18" charset="0"/>
              </a:rPr>
              <a:t>23 </a:t>
            </a:r>
            <a:r>
              <a:rPr lang="id-ID" b="1" dirty="0">
                <a:solidFill>
                  <a:srgbClr val="002060"/>
                </a:solidFill>
                <a:latin typeface="Bookman Old Style" pitchFamily="18" charset="0"/>
              </a:rPr>
              <a:t>/ </a:t>
            </a:r>
            <a:r>
              <a:rPr lang="id-ID" b="1" dirty="0" smtClean="0">
                <a:solidFill>
                  <a:srgbClr val="002060"/>
                </a:solidFill>
                <a:latin typeface="Bookman Old Style" pitchFamily="18" charset="0"/>
              </a:rPr>
              <a:t>2014 te</a:t>
            </a:r>
            <a:r>
              <a:rPr lang="en-US" b="1" dirty="0" err="1" smtClean="0">
                <a:solidFill>
                  <a:srgbClr val="002060"/>
                </a:solidFill>
                <a:latin typeface="Bookman Old Style" pitchFamily="18" charset="0"/>
              </a:rPr>
              <a:t>ntang</a:t>
            </a:r>
            <a:r>
              <a:rPr lang="id-ID" b="1" dirty="0" smtClean="0">
                <a:solidFill>
                  <a:srgbClr val="002060"/>
                </a:solidFill>
                <a:latin typeface="Bookman Old Style" pitchFamily="18" charset="0"/>
              </a:rPr>
              <a:t> </a:t>
            </a:r>
            <a:r>
              <a:rPr lang="en-US" b="1" dirty="0" err="1" smtClean="0">
                <a:solidFill>
                  <a:srgbClr val="002060"/>
                </a:solidFill>
                <a:latin typeface="Bookman Old Style" pitchFamily="18" charset="0"/>
              </a:rPr>
              <a:t>Pemerintahan</a:t>
            </a:r>
            <a:r>
              <a:rPr lang="en-US" b="1" dirty="0" smtClean="0">
                <a:solidFill>
                  <a:srgbClr val="002060"/>
                </a:solidFill>
                <a:latin typeface="Bookman Old Style" pitchFamily="18" charset="0"/>
              </a:rPr>
              <a:t> </a:t>
            </a:r>
            <a:r>
              <a:rPr lang="en-US" b="1" dirty="0">
                <a:solidFill>
                  <a:srgbClr val="002060"/>
                </a:solidFill>
                <a:latin typeface="Bookman Old Style" pitchFamily="18" charset="0"/>
              </a:rPr>
              <a:t>Daerah</a:t>
            </a:r>
          </a:p>
          <a:p>
            <a:pPr algn="ctr" eaLnBrk="0" fontAlgn="auto" hangingPunct="0">
              <a:spcBef>
                <a:spcPts val="0"/>
              </a:spcBef>
              <a:spcAft>
                <a:spcPts val="0"/>
              </a:spcAft>
              <a:defRPr/>
            </a:pPr>
            <a:endParaRPr lang="en-US" b="1" dirty="0">
              <a:solidFill>
                <a:srgbClr val="002060"/>
              </a:solidFill>
              <a:latin typeface="Bookman Old Style" pitchFamily="18" charset="0"/>
            </a:endParaRPr>
          </a:p>
        </p:txBody>
      </p:sp>
      <p:sp>
        <p:nvSpPr>
          <p:cNvPr id="8" name="Oval 21"/>
          <p:cNvSpPr>
            <a:spLocks noChangeArrowheads="1"/>
          </p:cNvSpPr>
          <p:nvPr/>
        </p:nvSpPr>
        <p:spPr bwMode="gray">
          <a:xfrm>
            <a:off x="1143000" y="2057400"/>
            <a:ext cx="3389313" cy="990600"/>
          </a:xfrm>
          <a:prstGeom prst="ellipse">
            <a:avLst/>
          </a:prstGeom>
          <a:solidFill>
            <a:srgbClr val="0070C0"/>
          </a:solidFill>
          <a:ln>
            <a:solidFill>
              <a:schemeClr val="accent3"/>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r>
              <a:rPr lang="en-US" sz="1400" b="1" dirty="0">
                <a:latin typeface="Bookman Old Style" pitchFamily="18" charset="0"/>
              </a:rPr>
              <a:t>PP 3 </a:t>
            </a:r>
            <a:r>
              <a:rPr lang="en-US" sz="1400" b="1" dirty="0" err="1">
                <a:latin typeface="Bookman Old Style" pitchFamily="18" charset="0"/>
              </a:rPr>
              <a:t>Tahun</a:t>
            </a:r>
            <a:r>
              <a:rPr lang="en-US" sz="1400" b="1" dirty="0">
                <a:latin typeface="Bookman Old Style" pitchFamily="18" charset="0"/>
              </a:rPr>
              <a:t> 2007 </a:t>
            </a:r>
            <a:r>
              <a:rPr lang="id-ID" sz="1400" b="1" dirty="0" smtClean="0">
                <a:latin typeface="Bookman Old Style" pitchFamily="18" charset="0"/>
              </a:rPr>
              <a:t>t</a:t>
            </a:r>
            <a:r>
              <a:rPr lang="en-US" sz="1400" b="1" dirty="0" err="1" smtClean="0">
                <a:latin typeface="Bookman Old Style" pitchFamily="18" charset="0"/>
              </a:rPr>
              <a:t>entang</a:t>
            </a:r>
            <a:r>
              <a:rPr lang="en-US" sz="1400" b="1" dirty="0" smtClean="0">
                <a:latin typeface="Bookman Old Style" pitchFamily="18" charset="0"/>
              </a:rPr>
              <a:t> </a:t>
            </a:r>
            <a:r>
              <a:rPr lang="en-US" sz="1400" b="1" dirty="0">
                <a:latin typeface="Bookman Old Style" pitchFamily="18" charset="0"/>
              </a:rPr>
              <a:t>LPPD, </a:t>
            </a:r>
          </a:p>
          <a:p>
            <a:pPr algn="ctr" fontAlgn="auto">
              <a:spcBef>
                <a:spcPts val="0"/>
              </a:spcBef>
              <a:spcAft>
                <a:spcPts val="0"/>
              </a:spcAft>
              <a:defRPr/>
            </a:pPr>
            <a:r>
              <a:rPr lang="en-US" sz="1400" b="1" dirty="0">
                <a:latin typeface="Bookman Old Style" pitchFamily="18" charset="0"/>
              </a:rPr>
              <a:t>    LKPJ, </a:t>
            </a:r>
            <a:r>
              <a:rPr lang="en-US" sz="1400" b="1" dirty="0" err="1">
                <a:latin typeface="Bookman Old Style" pitchFamily="18" charset="0"/>
              </a:rPr>
              <a:t>dan</a:t>
            </a:r>
            <a:r>
              <a:rPr lang="en-US" sz="1400" b="1" dirty="0">
                <a:latin typeface="Bookman Old Style" pitchFamily="18" charset="0"/>
              </a:rPr>
              <a:t> </a:t>
            </a:r>
            <a:r>
              <a:rPr lang="id-ID" sz="1400" b="1" dirty="0">
                <a:latin typeface="Bookman Old Style" pitchFamily="18" charset="0"/>
              </a:rPr>
              <a:t>I</a:t>
            </a:r>
            <a:r>
              <a:rPr lang="en-US" sz="1400" b="1" dirty="0">
                <a:latin typeface="Bookman Old Style" pitchFamily="18" charset="0"/>
              </a:rPr>
              <a:t>LPPD</a:t>
            </a:r>
            <a:endParaRPr lang="id-ID" sz="1400" b="1" dirty="0">
              <a:latin typeface="Bookman Old Style" pitchFamily="18" charset="0"/>
            </a:endParaRPr>
          </a:p>
        </p:txBody>
      </p:sp>
      <p:sp>
        <p:nvSpPr>
          <p:cNvPr id="9" name="Oval 8"/>
          <p:cNvSpPr/>
          <p:nvPr/>
        </p:nvSpPr>
        <p:spPr>
          <a:xfrm>
            <a:off x="2438400" y="3200400"/>
            <a:ext cx="4419600" cy="838200"/>
          </a:xfrm>
          <a:prstGeom prst="ellipse">
            <a:avLst/>
          </a:prstGeom>
          <a:solidFill>
            <a:srgbClr val="0070C0"/>
          </a:solidFill>
          <a:ln>
            <a:solidFill>
              <a:schemeClr val="accent3"/>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id-ID" sz="1400" b="1" dirty="0" smtClean="0">
                <a:solidFill>
                  <a:schemeClr val="bg1"/>
                </a:solidFill>
                <a:latin typeface="Bookman Old Style" pitchFamily="18" charset="0"/>
              </a:rPr>
              <a:t>Permendagri No. 73 Tahun 2009 ttg </a:t>
            </a:r>
          </a:p>
          <a:p>
            <a:pPr algn="ctr" fontAlgn="auto">
              <a:spcBef>
                <a:spcPts val="0"/>
              </a:spcBef>
              <a:spcAft>
                <a:spcPts val="0"/>
              </a:spcAft>
              <a:defRPr/>
            </a:pPr>
            <a:r>
              <a:rPr lang="id-ID" sz="1400" b="1" dirty="0" smtClean="0">
                <a:solidFill>
                  <a:schemeClr val="bg1"/>
                </a:solidFill>
                <a:latin typeface="Bookman Old Style" pitchFamily="18" charset="0"/>
              </a:rPr>
              <a:t>Tata Cara Pelaksanaan EKPPD</a:t>
            </a:r>
            <a:endParaRPr lang="en-US" sz="1400" b="1" dirty="0">
              <a:solidFill>
                <a:schemeClr val="bg1"/>
              </a:solidFill>
              <a:latin typeface="Bookman Old Style" pitchFamily="18" charset="0"/>
            </a:endParaRPr>
          </a:p>
        </p:txBody>
      </p:sp>
      <p:sp>
        <p:nvSpPr>
          <p:cNvPr id="10" name="Up Arrow 9"/>
          <p:cNvSpPr/>
          <p:nvPr/>
        </p:nvSpPr>
        <p:spPr>
          <a:xfrm flipV="1">
            <a:off x="4572000" y="2819400"/>
            <a:ext cx="228600" cy="304800"/>
          </a:xfrm>
          <a:prstGeom prst="upArrow">
            <a:avLst/>
          </a:prstGeom>
          <a:ln>
            <a:solidFill>
              <a:schemeClr val="accent3"/>
            </a:solidFill>
            <a:headEnd/>
            <a:tailEnd/>
          </a:ln>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en-US">
              <a:latin typeface="Bookman Old Style" pitchFamily="18" charset="0"/>
            </a:endParaRPr>
          </a:p>
        </p:txBody>
      </p:sp>
      <p:sp>
        <p:nvSpPr>
          <p:cNvPr id="11" name="Oval 10"/>
          <p:cNvSpPr/>
          <p:nvPr/>
        </p:nvSpPr>
        <p:spPr>
          <a:xfrm>
            <a:off x="1905000" y="4419600"/>
            <a:ext cx="5562600" cy="990600"/>
          </a:xfrm>
          <a:prstGeom prst="ellipse">
            <a:avLst/>
          </a:prstGeom>
          <a:solidFill>
            <a:srgbClr val="0070C0"/>
          </a:solidFill>
          <a:ln>
            <a:solidFill>
              <a:schemeClr val="accent3"/>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0" fontAlgn="auto" hangingPunct="0">
              <a:spcBef>
                <a:spcPts val="0"/>
              </a:spcBef>
              <a:spcAft>
                <a:spcPts val="0"/>
              </a:spcAft>
              <a:defRPr/>
            </a:pPr>
            <a:r>
              <a:rPr lang="id-ID" sz="1400" b="1" dirty="0" smtClean="0">
                <a:solidFill>
                  <a:schemeClr val="bg1"/>
                </a:solidFill>
                <a:latin typeface="Bookman Old Style" pitchFamily="18" charset="0"/>
              </a:rPr>
              <a:t>SE </a:t>
            </a:r>
            <a:r>
              <a:rPr lang="nl-NL" sz="1400" b="1" dirty="0" smtClean="0">
                <a:solidFill>
                  <a:schemeClr val="bg1"/>
                </a:solidFill>
                <a:latin typeface="Bookman Old Style" pitchFamily="18" charset="0"/>
              </a:rPr>
              <a:t>Mendagri No: 120.04/5043/OTDA</a:t>
            </a:r>
          </a:p>
          <a:p>
            <a:pPr algn="ctr" eaLnBrk="0" fontAlgn="auto" hangingPunct="0">
              <a:spcBef>
                <a:spcPts val="0"/>
              </a:spcBef>
              <a:spcAft>
                <a:spcPts val="0"/>
              </a:spcAft>
              <a:defRPr/>
            </a:pPr>
            <a:r>
              <a:rPr lang="nl-NL" sz="1400" b="1" dirty="0" smtClean="0">
                <a:solidFill>
                  <a:schemeClr val="bg1"/>
                </a:solidFill>
                <a:latin typeface="Bookman Old Style" pitchFamily="18" charset="0"/>
              </a:rPr>
              <a:t> </a:t>
            </a:r>
            <a:r>
              <a:rPr lang="id-ID" sz="1400" b="1" dirty="0" smtClean="0">
                <a:solidFill>
                  <a:schemeClr val="bg1"/>
                </a:solidFill>
                <a:latin typeface="Bookman Old Style" pitchFamily="18" charset="0"/>
              </a:rPr>
              <a:t>TGL</a:t>
            </a:r>
            <a:r>
              <a:rPr lang="nl-NL" sz="1400" b="1" dirty="0" smtClean="0">
                <a:solidFill>
                  <a:schemeClr val="bg1"/>
                </a:solidFill>
                <a:latin typeface="Bookman Old Style" pitchFamily="18" charset="0"/>
              </a:rPr>
              <a:t> 10 Desember 2014 </a:t>
            </a:r>
            <a:endParaRPr lang="id-ID" sz="1400" b="1" dirty="0" smtClean="0">
              <a:solidFill>
                <a:schemeClr val="bg1"/>
              </a:solidFill>
              <a:latin typeface="Bookman Old Style" pitchFamily="18" charset="0"/>
            </a:endParaRPr>
          </a:p>
          <a:p>
            <a:pPr algn="ctr" eaLnBrk="0" fontAlgn="auto" hangingPunct="0">
              <a:spcBef>
                <a:spcPts val="0"/>
              </a:spcBef>
              <a:spcAft>
                <a:spcPts val="0"/>
              </a:spcAft>
              <a:defRPr/>
            </a:pPr>
            <a:r>
              <a:rPr lang="nl-NL" sz="1400" b="1" dirty="0" smtClean="0">
                <a:solidFill>
                  <a:schemeClr val="bg1"/>
                </a:solidFill>
                <a:latin typeface="Bookman Old Style" pitchFamily="18" charset="0"/>
              </a:rPr>
              <a:t>perihal Pedoman Penyusunan LPPD Tahun 2014</a:t>
            </a:r>
            <a:endParaRPr lang="id-ID" sz="1400" b="1" dirty="0" smtClean="0">
              <a:solidFill>
                <a:schemeClr val="bg1"/>
              </a:solidFill>
              <a:latin typeface="Bookman Old Style" pitchFamily="18" charset="0"/>
            </a:endParaRPr>
          </a:p>
        </p:txBody>
      </p:sp>
      <p:sp>
        <p:nvSpPr>
          <p:cNvPr id="13" name="Up Arrow 12"/>
          <p:cNvSpPr/>
          <p:nvPr/>
        </p:nvSpPr>
        <p:spPr>
          <a:xfrm flipV="1">
            <a:off x="4572000" y="4114800"/>
            <a:ext cx="228600" cy="228600"/>
          </a:xfrm>
          <a:prstGeom prst="upArrow">
            <a:avLst/>
          </a:prstGeom>
          <a:ln>
            <a:solidFill>
              <a:schemeClr val="accent3"/>
            </a:solidFill>
            <a:headEnd/>
            <a:tailEnd/>
          </a:ln>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en-US">
              <a:latin typeface="Bookman Old Style" pitchFamily="18" charset="0"/>
            </a:endParaRPr>
          </a:p>
        </p:txBody>
      </p:sp>
      <p:sp>
        <p:nvSpPr>
          <p:cNvPr id="14" name="Up Arrow 13"/>
          <p:cNvSpPr/>
          <p:nvPr/>
        </p:nvSpPr>
        <p:spPr>
          <a:xfrm flipV="1">
            <a:off x="4572000" y="5410200"/>
            <a:ext cx="228600" cy="228600"/>
          </a:xfrm>
          <a:prstGeom prst="upArrow">
            <a:avLst/>
          </a:prstGeom>
          <a:ln>
            <a:solidFill>
              <a:schemeClr val="accent3"/>
            </a:solidFill>
            <a:headEnd/>
            <a:tailEnd/>
          </a:ln>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en-US">
              <a:latin typeface="Bookman Old Style" pitchFamily="18" charset="0"/>
            </a:endParaRPr>
          </a:p>
        </p:txBody>
      </p:sp>
      <p:sp>
        <p:nvSpPr>
          <p:cNvPr id="15" name="Oval 9"/>
          <p:cNvSpPr>
            <a:spLocks noChangeArrowheads="1"/>
          </p:cNvSpPr>
          <p:nvPr/>
        </p:nvSpPr>
        <p:spPr bwMode="gray">
          <a:xfrm>
            <a:off x="4876800" y="2133600"/>
            <a:ext cx="3276600" cy="990600"/>
          </a:xfrm>
          <a:prstGeom prst="ellipse">
            <a:avLst/>
          </a:prstGeom>
          <a:solidFill>
            <a:srgbClr val="0070C0"/>
          </a:solidFill>
          <a:ln>
            <a:solidFill>
              <a:schemeClr val="accent3"/>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r>
              <a:rPr lang="en-US" sz="1400" b="1" dirty="0">
                <a:latin typeface="Bookman Old Style" pitchFamily="18" charset="0"/>
              </a:rPr>
              <a:t>PP 6 </a:t>
            </a:r>
            <a:r>
              <a:rPr lang="en-US" sz="1400" b="1" dirty="0" err="1">
                <a:latin typeface="Bookman Old Style" pitchFamily="18" charset="0"/>
              </a:rPr>
              <a:t>Tahun</a:t>
            </a:r>
            <a:r>
              <a:rPr lang="en-US" sz="1400" b="1" dirty="0">
                <a:latin typeface="Bookman Old Style" pitchFamily="18" charset="0"/>
              </a:rPr>
              <a:t> 2008 </a:t>
            </a:r>
          </a:p>
          <a:p>
            <a:pPr algn="ctr" fontAlgn="auto">
              <a:spcBef>
                <a:spcPts val="0"/>
              </a:spcBef>
              <a:spcAft>
                <a:spcPts val="0"/>
              </a:spcAft>
              <a:defRPr/>
            </a:pPr>
            <a:r>
              <a:rPr lang="id-ID" sz="1400" b="1" dirty="0" smtClean="0">
                <a:latin typeface="Bookman Old Style" pitchFamily="18" charset="0"/>
              </a:rPr>
              <a:t>t</a:t>
            </a:r>
            <a:r>
              <a:rPr lang="en-US" sz="1400" b="1" dirty="0" err="1" smtClean="0">
                <a:latin typeface="Bookman Old Style" pitchFamily="18" charset="0"/>
              </a:rPr>
              <a:t>entang</a:t>
            </a:r>
            <a:r>
              <a:rPr lang="en-US" sz="1400" b="1" dirty="0" smtClean="0">
                <a:latin typeface="Bookman Old Style" pitchFamily="18" charset="0"/>
              </a:rPr>
              <a:t> </a:t>
            </a:r>
            <a:r>
              <a:rPr lang="en-US" sz="1400" b="1" dirty="0">
                <a:latin typeface="Bookman Old Style" pitchFamily="18" charset="0"/>
              </a:rPr>
              <a:t>P-EPPD </a:t>
            </a:r>
          </a:p>
          <a:p>
            <a:pPr algn="ctr" fontAlgn="auto">
              <a:spcBef>
                <a:spcPts val="0"/>
              </a:spcBef>
              <a:spcAft>
                <a:spcPts val="0"/>
              </a:spcAft>
              <a:defRPr/>
            </a:pPr>
            <a:r>
              <a:rPr lang="en-US" sz="1400" b="1" dirty="0">
                <a:latin typeface="Bookman Old Style" pitchFamily="18" charset="0"/>
              </a:rPr>
              <a:t>(EKPPD, EKPOD, EDOB)</a:t>
            </a:r>
          </a:p>
        </p:txBody>
      </p:sp>
      <p:sp>
        <p:nvSpPr>
          <p:cNvPr id="16" name="Freeform 7"/>
          <p:cNvSpPr>
            <a:spLocks/>
          </p:cNvSpPr>
          <p:nvPr/>
        </p:nvSpPr>
        <p:spPr bwMode="gray">
          <a:xfrm rot="19745652">
            <a:off x="4340514" y="1898538"/>
            <a:ext cx="386381" cy="392283"/>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ln>
            <a:solidFill>
              <a:schemeClr val="accent3"/>
            </a:solidFill>
            <a:headEnd/>
            <a:tailEnd/>
          </a:ln>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id-ID">
              <a:latin typeface="Bookman Old Style" pitchFamily="18" charset="0"/>
            </a:endParaRPr>
          </a:p>
        </p:txBody>
      </p:sp>
      <p:sp>
        <p:nvSpPr>
          <p:cNvPr id="17" name="Freeform 9"/>
          <p:cNvSpPr>
            <a:spLocks/>
          </p:cNvSpPr>
          <p:nvPr/>
        </p:nvSpPr>
        <p:spPr bwMode="gray">
          <a:xfrm rot="1125439" flipH="1">
            <a:off x="4787038" y="1872282"/>
            <a:ext cx="344178" cy="446437"/>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ln>
            <a:solidFill>
              <a:schemeClr val="accent3"/>
            </a:solidFill>
            <a:headEnd/>
            <a:tailEnd/>
          </a:ln>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id-ID">
              <a:solidFill>
                <a:schemeClr val="lt1"/>
              </a:solidFill>
              <a:latin typeface="Bookman Old Style" pitchFamily="18" charset="0"/>
            </a:endParaRPr>
          </a:p>
        </p:txBody>
      </p:sp>
      <p:sp>
        <p:nvSpPr>
          <p:cNvPr id="18" name="Oval 17"/>
          <p:cNvSpPr/>
          <p:nvPr/>
        </p:nvSpPr>
        <p:spPr>
          <a:xfrm>
            <a:off x="1524000" y="5715000"/>
            <a:ext cx="6400800" cy="1066800"/>
          </a:xfrm>
          <a:prstGeom prst="ellipse">
            <a:avLst/>
          </a:prstGeom>
          <a:solidFill>
            <a:srgbClr val="0070C0"/>
          </a:solidFill>
          <a:ln>
            <a:solidFill>
              <a:schemeClr val="accent3"/>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0" fontAlgn="auto" hangingPunct="0">
              <a:spcBef>
                <a:spcPts val="0"/>
              </a:spcBef>
              <a:spcAft>
                <a:spcPts val="0"/>
              </a:spcAft>
              <a:defRPr/>
            </a:pPr>
            <a:r>
              <a:rPr lang="id-ID" sz="1400" b="1" dirty="0" smtClean="0">
                <a:solidFill>
                  <a:schemeClr val="bg1"/>
                </a:solidFill>
                <a:latin typeface="Bookman Old Style" pitchFamily="18" charset="0"/>
              </a:rPr>
              <a:t>SE </a:t>
            </a:r>
            <a:r>
              <a:rPr lang="nl-NL" sz="1400" b="1" dirty="0" smtClean="0">
                <a:solidFill>
                  <a:schemeClr val="bg1"/>
                </a:solidFill>
                <a:latin typeface="Bookman Old Style" pitchFamily="18" charset="0"/>
              </a:rPr>
              <a:t>Mendagri No: 120.04/7504/OTDA </a:t>
            </a:r>
          </a:p>
          <a:p>
            <a:pPr algn="ctr" eaLnBrk="0" fontAlgn="auto" hangingPunct="0">
              <a:spcBef>
                <a:spcPts val="0"/>
              </a:spcBef>
              <a:spcAft>
                <a:spcPts val="0"/>
              </a:spcAft>
              <a:defRPr/>
            </a:pPr>
            <a:r>
              <a:rPr lang="id-ID" sz="1400" b="1" dirty="0" smtClean="0">
                <a:solidFill>
                  <a:schemeClr val="bg1"/>
                </a:solidFill>
                <a:latin typeface="Bookman Old Style" pitchFamily="18" charset="0"/>
              </a:rPr>
              <a:t>TGL</a:t>
            </a:r>
            <a:r>
              <a:rPr lang="nl-NL" sz="1400" b="1" dirty="0" smtClean="0">
                <a:solidFill>
                  <a:schemeClr val="bg1"/>
                </a:solidFill>
                <a:latin typeface="Bookman Old Style" pitchFamily="18" charset="0"/>
              </a:rPr>
              <a:t> 31 Desember 2015 </a:t>
            </a:r>
            <a:endParaRPr lang="id-ID" sz="1400" b="1" dirty="0" smtClean="0">
              <a:solidFill>
                <a:schemeClr val="bg1"/>
              </a:solidFill>
              <a:latin typeface="Bookman Old Style" pitchFamily="18" charset="0"/>
            </a:endParaRPr>
          </a:p>
          <a:p>
            <a:pPr algn="ctr" eaLnBrk="0" fontAlgn="auto" hangingPunct="0">
              <a:spcBef>
                <a:spcPts val="0"/>
              </a:spcBef>
              <a:spcAft>
                <a:spcPts val="0"/>
              </a:spcAft>
              <a:defRPr/>
            </a:pPr>
            <a:r>
              <a:rPr lang="nl-NL" sz="1400" b="1" dirty="0" smtClean="0">
                <a:solidFill>
                  <a:schemeClr val="bg1"/>
                </a:solidFill>
                <a:latin typeface="Bookman Old Style" pitchFamily="18" charset="0"/>
              </a:rPr>
              <a:t>perihal Pedoman </a:t>
            </a:r>
            <a:r>
              <a:rPr lang="id-ID" sz="1400" b="1" dirty="0" smtClean="0">
                <a:solidFill>
                  <a:schemeClr val="bg1"/>
                </a:solidFill>
                <a:latin typeface="Bookman Old Style" pitchFamily="18" charset="0"/>
              </a:rPr>
              <a:t>P</a:t>
            </a:r>
            <a:r>
              <a:rPr lang="en-US" sz="1400" b="1" dirty="0" err="1" smtClean="0">
                <a:solidFill>
                  <a:schemeClr val="bg1"/>
                </a:solidFill>
                <a:latin typeface="Bookman Old Style" pitchFamily="18" charset="0"/>
              </a:rPr>
              <a:t>enyusunan</a:t>
            </a:r>
            <a:r>
              <a:rPr lang="nl-NL" sz="1400" b="1" dirty="0" smtClean="0">
                <a:solidFill>
                  <a:schemeClr val="bg1"/>
                </a:solidFill>
                <a:latin typeface="Bookman Old Style" pitchFamily="18" charset="0"/>
              </a:rPr>
              <a:t> LPPD Tahun 2015</a:t>
            </a:r>
            <a:endParaRPr lang="id-ID" sz="1400" b="1" dirty="0" smtClean="0">
              <a:solidFill>
                <a:schemeClr val="bg1"/>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diamond(in)">
                                      <p:cBhvr>
                                        <p:cTn id="6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6"/>
          <p:cNvSpPr>
            <a:spLocks noGrp="1"/>
          </p:cNvSpPr>
          <p:nvPr>
            <p:ph type="sldNum" sz="quarter" idx="12"/>
          </p:nvPr>
        </p:nvSpPr>
        <p:spPr>
          <a:noFill/>
        </p:spPr>
        <p:txBody>
          <a:bodyPr/>
          <a:lstStyle/>
          <a:p>
            <a:fld id="{E3AFCAD8-4763-4786-A9DF-1236CCD58B05}" type="slidenum">
              <a:rPr lang="en-US" altLang="en-US" smtClean="0"/>
              <a:pPr/>
              <a:t>7</a:t>
            </a:fld>
            <a:endParaRPr lang="en-US" altLang="en-US" smtClean="0"/>
          </a:p>
        </p:txBody>
      </p:sp>
      <p:sp>
        <p:nvSpPr>
          <p:cNvPr id="13317" name="Rectangle 7"/>
          <p:cNvSpPr>
            <a:spLocks noChangeArrowheads="1"/>
          </p:cNvSpPr>
          <p:nvPr/>
        </p:nvSpPr>
        <p:spPr bwMode="auto">
          <a:xfrm>
            <a:off x="996462" y="4221164"/>
            <a:ext cx="8147538" cy="649287"/>
          </a:xfrm>
          <a:prstGeom prst="rect">
            <a:avLst/>
          </a:prstGeom>
          <a:noFill/>
          <a:ln w="9525">
            <a:noFill/>
            <a:miter lim="800000"/>
            <a:headEnd/>
            <a:tailEnd/>
          </a:ln>
        </p:spPr>
        <p:txBody>
          <a:bodyPr/>
          <a:lstStyle/>
          <a:p>
            <a:pPr marL="533400" indent="-533400">
              <a:spcBef>
                <a:spcPct val="20000"/>
              </a:spcBef>
              <a:buClr>
                <a:schemeClr val="tx1"/>
              </a:buClr>
              <a:buSzPct val="70000"/>
              <a:buFont typeface="Wingdings" pitchFamily="2" charset="2"/>
              <a:buAutoNum type="arabicPeriod" startAt="3"/>
            </a:pPr>
            <a:endParaRPr lang="en-GB" sz="2600"/>
          </a:p>
        </p:txBody>
      </p:sp>
      <p:sp>
        <p:nvSpPr>
          <p:cNvPr id="6" name="Oval 5"/>
          <p:cNvSpPr/>
          <p:nvPr/>
        </p:nvSpPr>
        <p:spPr>
          <a:xfrm>
            <a:off x="609600" y="1668841"/>
            <a:ext cx="2590800" cy="1380374"/>
          </a:xfrm>
          <a:prstGeom prst="ellipse">
            <a:avLst/>
          </a:prstGeom>
          <a:solidFill>
            <a:schemeClr val="accent2">
              <a:lumMod val="75000"/>
            </a:schemeClr>
          </a:solidFill>
          <a:ln>
            <a:solidFill>
              <a:schemeClr val="accent3"/>
            </a:solidFill>
          </a:ln>
        </p:spPr>
        <p:style>
          <a:lnRef idx="2">
            <a:schemeClr val="accent2">
              <a:shade val="50000"/>
            </a:schemeClr>
          </a:lnRef>
          <a:fillRef idx="1">
            <a:schemeClr val="accent2"/>
          </a:fillRef>
          <a:effectRef idx="0">
            <a:schemeClr val="accent2"/>
          </a:effectRef>
          <a:fontRef idx="minor">
            <a:schemeClr val="lt1"/>
          </a:fontRef>
        </p:style>
        <p:txBody>
          <a:bodyPr lIns="73409" tIns="36705" rIns="73409" bIns="36705" anchor="ctr"/>
          <a:lstStyle/>
          <a:p>
            <a:pPr algn="ctr">
              <a:defRPr/>
            </a:pPr>
            <a:r>
              <a:rPr lang="en-US" sz="2500" b="1" dirty="0">
                <a:solidFill>
                  <a:schemeClr val="bg1"/>
                </a:solidFill>
                <a:latin typeface="Bookman Old Style" pitchFamily="18" charset="0"/>
              </a:rPr>
              <a:t>EKPPD</a:t>
            </a:r>
          </a:p>
          <a:p>
            <a:pPr algn="ctr">
              <a:defRPr/>
            </a:pPr>
            <a:r>
              <a:rPr lang="en-US" sz="1100" dirty="0">
                <a:solidFill>
                  <a:schemeClr val="bg1"/>
                </a:solidFill>
                <a:latin typeface="Bookman Old Style" pitchFamily="18" charset="0"/>
              </a:rPr>
              <a:t>EVALUASI KINERJA PENYELENGGARAAN PEMERINTAHAN DAERAH </a:t>
            </a:r>
          </a:p>
        </p:txBody>
      </p:sp>
      <p:sp>
        <p:nvSpPr>
          <p:cNvPr id="7" name="Oval 6"/>
          <p:cNvSpPr/>
          <p:nvPr/>
        </p:nvSpPr>
        <p:spPr>
          <a:xfrm>
            <a:off x="3429000" y="1600200"/>
            <a:ext cx="2667000" cy="1446106"/>
          </a:xfrm>
          <a:prstGeom prst="ellipse">
            <a:avLst/>
          </a:prstGeom>
          <a:solidFill>
            <a:schemeClr val="accent2"/>
          </a:solidFill>
          <a:ln w="19050">
            <a:solidFill>
              <a:schemeClr val="accent3"/>
            </a:solidFill>
          </a:ln>
        </p:spPr>
        <p:style>
          <a:lnRef idx="1">
            <a:schemeClr val="accent2"/>
          </a:lnRef>
          <a:fillRef idx="3">
            <a:schemeClr val="accent2"/>
          </a:fillRef>
          <a:effectRef idx="2">
            <a:schemeClr val="accent2"/>
          </a:effectRef>
          <a:fontRef idx="minor">
            <a:schemeClr val="lt1"/>
          </a:fontRef>
        </p:style>
        <p:txBody>
          <a:bodyPr lIns="73409" tIns="36705" rIns="73409" bIns="36705" anchor="ctr"/>
          <a:lstStyle/>
          <a:p>
            <a:pPr algn="ctr">
              <a:defRPr/>
            </a:pPr>
            <a:r>
              <a:rPr lang="en-US" sz="2600" b="1" dirty="0">
                <a:solidFill>
                  <a:schemeClr val="bg1"/>
                </a:solidFill>
                <a:latin typeface="Bookman Old Style" pitchFamily="18" charset="0"/>
              </a:rPr>
              <a:t>EKPOD</a:t>
            </a:r>
          </a:p>
          <a:p>
            <a:pPr algn="ctr">
              <a:defRPr/>
            </a:pPr>
            <a:r>
              <a:rPr lang="en-US" sz="1200" dirty="0">
                <a:solidFill>
                  <a:schemeClr val="bg1"/>
                </a:solidFill>
              </a:rPr>
              <a:t>EVALUASI KEMAMPUAN PENYELENGGARAAN OTONOMI DAERAH </a:t>
            </a:r>
          </a:p>
        </p:txBody>
      </p:sp>
      <p:sp>
        <p:nvSpPr>
          <p:cNvPr id="8" name="Oval 7"/>
          <p:cNvSpPr/>
          <p:nvPr/>
        </p:nvSpPr>
        <p:spPr>
          <a:xfrm>
            <a:off x="6248400" y="1676400"/>
            <a:ext cx="2286000" cy="1430320"/>
          </a:xfrm>
          <a:prstGeom prst="ellipse">
            <a:avLst/>
          </a:prstGeom>
          <a:ln>
            <a:solidFill>
              <a:schemeClr val="accent3"/>
            </a:solidFill>
          </a:ln>
        </p:spPr>
        <p:style>
          <a:lnRef idx="2">
            <a:schemeClr val="accent2">
              <a:shade val="50000"/>
            </a:schemeClr>
          </a:lnRef>
          <a:fillRef idx="1">
            <a:schemeClr val="accent2"/>
          </a:fillRef>
          <a:effectRef idx="0">
            <a:schemeClr val="accent2"/>
          </a:effectRef>
          <a:fontRef idx="minor">
            <a:schemeClr val="lt1"/>
          </a:fontRef>
        </p:style>
        <p:txBody>
          <a:bodyPr lIns="73409" tIns="36705" rIns="73409" bIns="36705" anchor="ctr"/>
          <a:lstStyle/>
          <a:p>
            <a:pPr algn="ctr">
              <a:defRPr/>
            </a:pPr>
            <a:r>
              <a:rPr lang="en-US" sz="2600" b="1" dirty="0">
                <a:solidFill>
                  <a:schemeClr val="bg1"/>
                </a:solidFill>
                <a:latin typeface="Bookman Old Style" pitchFamily="18" charset="0"/>
              </a:rPr>
              <a:t>EDOB</a:t>
            </a:r>
          </a:p>
          <a:p>
            <a:pPr algn="ctr">
              <a:defRPr/>
            </a:pPr>
            <a:r>
              <a:rPr lang="en-US" sz="1200" dirty="0">
                <a:solidFill>
                  <a:schemeClr val="bg1"/>
                </a:solidFill>
                <a:latin typeface="Bookman Old Style" pitchFamily="18" charset="0"/>
              </a:rPr>
              <a:t>EVALUASI DAERAH OTONOM BARU  (S/D 3 TH) </a:t>
            </a:r>
          </a:p>
        </p:txBody>
      </p:sp>
      <p:sp>
        <p:nvSpPr>
          <p:cNvPr id="9" name="Down Arrow 8"/>
          <p:cNvSpPr/>
          <p:nvPr/>
        </p:nvSpPr>
        <p:spPr>
          <a:xfrm rot="2726683">
            <a:off x="2568700" y="1172771"/>
            <a:ext cx="350161" cy="512357"/>
          </a:xfrm>
          <a:prstGeom prst="downArrow">
            <a:avLst>
              <a:gd name="adj1" fmla="val 50000"/>
              <a:gd name="adj2" fmla="val 59537"/>
            </a:avLst>
          </a:prstGeom>
        </p:spPr>
        <p:style>
          <a:lnRef idx="2">
            <a:schemeClr val="accent3">
              <a:shade val="50000"/>
            </a:schemeClr>
          </a:lnRef>
          <a:fillRef idx="1">
            <a:schemeClr val="accent3"/>
          </a:fillRef>
          <a:effectRef idx="0">
            <a:schemeClr val="accent3"/>
          </a:effectRef>
          <a:fontRef idx="minor">
            <a:schemeClr val="lt1"/>
          </a:fontRef>
        </p:style>
        <p:txBody>
          <a:bodyPr lIns="73409" tIns="36705" rIns="73409" bIns="36705" anchor="ctr"/>
          <a:lstStyle/>
          <a:p>
            <a:pPr algn="ctr">
              <a:defRPr/>
            </a:pPr>
            <a:endParaRPr lang="en-US"/>
          </a:p>
        </p:txBody>
      </p:sp>
      <p:sp>
        <p:nvSpPr>
          <p:cNvPr id="10" name="Down Arrow 9"/>
          <p:cNvSpPr/>
          <p:nvPr/>
        </p:nvSpPr>
        <p:spPr>
          <a:xfrm>
            <a:off x="4572000" y="1066800"/>
            <a:ext cx="304800" cy="422351"/>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lIns="73409" tIns="36705" rIns="73409" bIns="36705" anchor="ctr"/>
          <a:lstStyle/>
          <a:p>
            <a:pPr algn="ctr">
              <a:defRPr/>
            </a:pPr>
            <a:endParaRPr lang="en-US"/>
          </a:p>
        </p:txBody>
      </p:sp>
      <p:sp>
        <p:nvSpPr>
          <p:cNvPr id="11" name="Down Arrow 10"/>
          <p:cNvSpPr/>
          <p:nvPr/>
        </p:nvSpPr>
        <p:spPr>
          <a:xfrm rot="18514333">
            <a:off x="6146448" y="1229404"/>
            <a:ext cx="332814" cy="484256"/>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lIns="73409" tIns="36705" rIns="73409" bIns="36705" anchor="ctr"/>
          <a:lstStyle/>
          <a:p>
            <a:pPr algn="ctr">
              <a:defRPr/>
            </a:pPr>
            <a:endParaRPr lang="en-US"/>
          </a:p>
        </p:txBody>
      </p:sp>
      <p:sp>
        <p:nvSpPr>
          <p:cNvPr id="12" name="Rectangle 11"/>
          <p:cNvSpPr/>
          <p:nvPr/>
        </p:nvSpPr>
        <p:spPr>
          <a:xfrm>
            <a:off x="533400" y="3200400"/>
            <a:ext cx="8153400" cy="396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vert="horz">
            <a:noAutofit/>
          </a:bodyPr>
          <a:lstStyle/>
          <a:p>
            <a:pPr marL="265113" lvl="1" indent="-265113" algn="just" fontAlgn="auto">
              <a:spcBef>
                <a:spcPct val="20000"/>
              </a:spcBef>
              <a:spcAft>
                <a:spcPts val="0"/>
              </a:spcAft>
              <a:buClr>
                <a:schemeClr val="accent3"/>
              </a:buClr>
              <a:buSzPct val="95000"/>
              <a:buFont typeface="Wingdings 2"/>
              <a:buChar char=""/>
              <a:defRPr/>
            </a:pP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EKPPD, dilakukan tahunan atas LPPD</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untuk</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menilai</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kinerja</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penyelenggaraan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pemda dlm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upaya</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peningkatan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kinerja</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berdsrkan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prinsip</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tata</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kepemerintahan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yang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baik</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a:t>
            </a:r>
            <a:endPar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endParaRPr lang="en-US" altLang="zh-CN" sz="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EKPOD, dilakukan thdp daerah yg berprestasi rendah (3 tahun berturut–turut) utk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menilai</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kemampuan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daerah</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dlm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mencapai</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tujuan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otda yg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meliputi</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peningkatan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kesra</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kualitas</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pelayanan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umum</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kemampuan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daya</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saing</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daerah</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a:t>
            </a:r>
          </a:p>
          <a:p>
            <a:pPr marL="265113" lvl="1" indent="-265113" algn="just" fontAlgn="auto">
              <a:spcBef>
                <a:spcPct val="20000"/>
              </a:spcBef>
              <a:spcAft>
                <a:spcPts val="0"/>
              </a:spcAft>
              <a:buClr>
                <a:schemeClr val="accent3"/>
              </a:buClr>
              <a:buSzPct val="95000"/>
              <a:buFont typeface="Wingdings 2"/>
              <a:buChar char=""/>
              <a:defRPr/>
            </a:pPr>
            <a:endParaRPr lang="en-US" altLang="zh-CN" sz="800"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EDOB,</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dilakukan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utk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memantau</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perkembangan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kelengkapan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aspek-aspek</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penyelenggaraan</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Pemda pd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daerah</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yg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baru</a:t>
            </a:r>
            <a:r>
              <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a:t>
            </a:r>
            <a:r>
              <a:rPr lang="en-US" altLang="zh-CN" dirty="0" err="1"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dibentuk</a:t>
            </a:r>
            <a:r>
              <a:rPr lang="id-ID"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rPr>
              <a:t> dibawah usia 3 tahun.</a:t>
            </a:r>
            <a:endParaRPr lang="en-US" altLang="zh-CN" dirty="0" smtClean="0">
              <a:ln w="1905"/>
              <a:solidFill>
                <a:srgbClr val="000000"/>
              </a:solidFill>
              <a:effectLst>
                <a:innerShdw blurRad="69850" dist="43180" dir="5400000">
                  <a:srgbClr val="000000">
                    <a:alpha val="65000"/>
                  </a:srgbClr>
                </a:innerShdw>
              </a:effectLst>
              <a:latin typeface="Bookman Old Style" pitchFamily="18" charset="0"/>
              <a:sym typeface="Wingdings" pitchFamily="2" charset="2"/>
            </a:endParaRPr>
          </a:p>
        </p:txBody>
      </p:sp>
      <p:sp>
        <p:nvSpPr>
          <p:cNvPr id="13" name="Rounded Rectangle 12"/>
          <p:cNvSpPr/>
          <p:nvPr/>
        </p:nvSpPr>
        <p:spPr>
          <a:xfrm>
            <a:off x="609600" y="228600"/>
            <a:ext cx="7924800" cy="6096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sz="3200" b="1" dirty="0" smtClean="0">
                <a:ln w="50800"/>
                <a:solidFill>
                  <a:srgbClr val="FFFF00"/>
                </a:solidFill>
              </a:rPr>
              <a:t>LINGKUP EPPD</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anim calcmode="lin" valueType="num">
                                      <p:cBhvr additive="base">
                                        <p:cTn id="11"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anim calcmode="lin" valueType="num">
                                      <p:cBhvr additive="base">
                                        <p:cTn id="15"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p:cNvSpPr>
          <p:nvPr/>
        </p:nvSpPr>
        <p:spPr>
          <a:xfrm>
            <a:off x="76200" y="1219200"/>
            <a:ext cx="8991600" cy="5105400"/>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vert="horz">
            <a:noAutofit/>
          </a:bodyPr>
          <a:lstStyle/>
          <a:p>
            <a:pPr marL="265113" lvl="1" indent="-265113" algn="just" fontAlgn="auto">
              <a:spcBef>
                <a:spcPct val="20000"/>
              </a:spcBef>
              <a:spcAft>
                <a:spcPts val="0"/>
              </a:spcAft>
              <a:buClr>
                <a:schemeClr val="accent3"/>
              </a:buClr>
              <a:buSzPct val="95000"/>
              <a:buFont typeface="Wingdings 2"/>
              <a:buChar char=""/>
              <a:defRPr/>
            </a:pPr>
            <a:r>
              <a:rPr lang="id-ID" altLang="zh-CN" sz="2000" b="1" dirty="0" smtClean="0">
                <a:ln w="1905"/>
                <a:solidFill>
                  <a:srgbClr val="000000"/>
                </a:solidFill>
                <a:effectLst/>
                <a:latin typeface="Bookman Old Style" pitchFamily="18" charset="0"/>
                <a:sym typeface="Wingdings" pitchFamily="2" charset="2"/>
              </a:rPr>
              <a:t>Utk mengetahui </a:t>
            </a:r>
            <a:r>
              <a:rPr lang="id-ID" altLang="zh-CN" sz="2000" b="1" dirty="0">
                <a:ln w="1905"/>
                <a:solidFill>
                  <a:srgbClr val="000000"/>
                </a:solidFill>
                <a:effectLst/>
                <a:latin typeface="Bookman Old Style" pitchFamily="18" charset="0"/>
                <a:sym typeface="Wingdings" pitchFamily="2" charset="2"/>
              </a:rPr>
              <a:t>keberhasilan penyelenggaraan </a:t>
            </a:r>
            <a:r>
              <a:rPr lang="id-ID" altLang="zh-CN" sz="2000" b="1" dirty="0" smtClean="0">
                <a:ln w="1905"/>
                <a:solidFill>
                  <a:srgbClr val="000000"/>
                </a:solidFill>
                <a:effectLst/>
                <a:latin typeface="Bookman Old Style" pitchFamily="18" charset="0"/>
                <a:sym typeface="Wingdings" pitchFamily="2" charset="2"/>
              </a:rPr>
              <a:t>Pemda dlm </a:t>
            </a:r>
            <a:r>
              <a:rPr lang="id-ID" altLang="zh-CN" sz="2000" b="1" dirty="0">
                <a:ln w="1905"/>
                <a:solidFill>
                  <a:srgbClr val="000000"/>
                </a:solidFill>
                <a:effectLst/>
                <a:latin typeface="Bookman Old Style" pitchFamily="18" charset="0"/>
                <a:sym typeface="Wingdings" pitchFamily="2" charset="2"/>
              </a:rPr>
              <a:t>memanfaatkan hak yg diperoleh daerah dgn capaian keluaran dan hasil yang telah </a:t>
            </a:r>
            <a:r>
              <a:rPr lang="id-ID" altLang="zh-CN" sz="2000" b="1" dirty="0" smtClean="0">
                <a:ln w="1905"/>
                <a:solidFill>
                  <a:srgbClr val="000000"/>
                </a:solidFill>
                <a:effectLst/>
                <a:latin typeface="Bookman Old Style" pitchFamily="18" charset="0"/>
                <a:sym typeface="Wingdings" pitchFamily="2" charset="2"/>
              </a:rPr>
              <a:t>direncaakan;</a:t>
            </a:r>
          </a:p>
          <a:p>
            <a:pPr marL="265113" lvl="1" indent="-265113" algn="just" fontAlgn="auto">
              <a:spcBef>
                <a:spcPct val="20000"/>
              </a:spcBef>
              <a:spcAft>
                <a:spcPts val="0"/>
              </a:spcAft>
              <a:buClr>
                <a:schemeClr val="accent3"/>
              </a:buClr>
              <a:buSzPct val="95000"/>
              <a:buFont typeface="Wingdings 2"/>
              <a:buChar char=""/>
              <a:defRPr/>
            </a:pPr>
            <a:endParaRPr lang="id-ID" altLang="zh-CN" sz="8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r>
              <a:rPr lang="id-ID" altLang="zh-CN" sz="2000" b="1" dirty="0" smtClean="0">
                <a:ln w="1905"/>
                <a:solidFill>
                  <a:srgbClr val="000000"/>
                </a:solidFill>
                <a:effectLst/>
                <a:latin typeface="Bookman Old Style" pitchFamily="18" charset="0"/>
                <a:sym typeface="Wingdings" pitchFamily="2" charset="2"/>
              </a:rPr>
              <a:t>Utk membandingkan </a:t>
            </a:r>
            <a:r>
              <a:rPr lang="id-ID" altLang="zh-CN" sz="2000" b="1" dirty="0">
                <a:ln w="1905"/>
                <a:solidFill>
                  <a:srgbClr val="000000"/>
                </a:solidFill>
                <a:effectLst/>
                <a:latin typeface="Bookman Old Style" pitchFamily="18" charset="0"/>
                <a:sym typeface="Wingdings" pitchFamily="2" charset="2"/>
              </a:rPr>
              <a:t>tingkat capaian kinerja antar satu daerah dgn daerah lainnya dlm wilayah provinsi &amp; nasional</a:t>
            </a:r>
            <a:r>
              <a:rPr lang="id-ID" altLang="zh-CN" sz="2000" b="1" dirty="0" smtClean="0">
                <a:ln w="1905"/>
                <a:solidFill>
                  <a:srgbClr val="000000"/>
                </a:solidFill>
                <a:effectLst/>
                <a:latin typeface="Bookman Old Style" pitchFamily="18" charset="0"/>
                <a:sym typeface="Wingdings" pitchFamily="2" charset="2"/>
              </a:rPr>
              <a:t>;</a:t>
            </a:r>
          </a:p>
          <a:p>
            <a:pPr marL="265113" lvl="1" indent="-265113" algn="just" fontAlgn="auto">
              <a:spcBef>
                <a:spcPct val="20000"/>
              </a:spcBef>
              <a:spcAft>
                <a:spcPts val="0"/>
              </a:spcAft>
              <a:buClr>
                <a:schemeClr val="accent3"/>
              </a:buClr>
              <a:buSzPct val="95000"/>
              <a:buFont typeface="Wingdings 2"/>
              <a:buChar char=""/>
              <a:defRPr/>
            </a:pPr>
            <a:endParaRPr lang="en-US" altLang="zh-CN" sz="8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r>
              <a:rPr lang="id-ID" altLang="zh-CN" sz="2000" b="1" dirty="0" smtClean="0">
                <a:ln w="1905"/>
                <a:solidFill>
                  <a:srgbClr val="000000"/>
                </a:solidFill>
                <a:effectLst/>
                <a:latin typeface="Bookman Old Style" pitchFamily="18" charset="0"/>
                <a:sym typeface="Wingdings" pitchFamily="2" charset="2"/>
              </a:rPr>
              <a:t>Sbg </a:t>
            </a:r>
            <a:r>
              <a:rPr lang="en-US" altLang="zh-CN" sz="2000" b="1" dirty="0" err="1" smtClean="0">
                <a:ln w="1905"/>
                <a:solidFill>
                  <a:srgbClr val="000000"/>
                </a:solidFill>
                <a:effectLst/>
                <a:latin typeface="Bookman Old Style" pitchFamily="18" charset="0"/>
                <a:sym typeface="Wingdings" pitchFamily="2" charset="2"/>
              </a:rPr>
              <a:t>umpan</a:t>
            </a:r>
            <a:r>
              <a:rPr lang="en-US" altLang="zh-CN" sz="2000" b="1" dirty="0" smtClean="0">
                <a:ln w="1905"/>
                <a:solidFill>
                  <a:srgbClr val="000000"/>
                </a:solidFill>
                <a:effectLst/>
                <a:latin typeface="Bookman Old Style" pitchFamily="18" charset="0"/>
                <a:sym typeface="Wingdings" pitchFamily="2" charset="2"/>
              </a:rPr>
              <a:t> </a:t>
            </a:r>
            <a:r>
              <a:rPr lang="id-ID" altLang="zh-CN" sz="2000" b="1" dirty="0" err="1">
                <a:ln w="1905"/>
                <a:solidFill>
                  <a:srgbClr val="000000"/>
                </a:solidFill>
                <a:effectLst/>
                <a:latin typeface="Bookman Old Style" pitchFamily="18" charset="0"/>
                <a:sym typeface="Wingdings" pitchFamily="2" charset="2"/>
              </a:rPr>
              <a:t>b</a:t>
            </a:r>
            <a:r>
              <a:rPr lang="en-US" altLang="zh-CN" sz="2000" b="1" dirty="0" err="1">
                <a:ln w="1905"/>
                <a:solidFill>
                  <a:srgbClr val="000000"/>
                </a:solidFill>
                <a:effectLst/>
                <a:latin typeface="Bookman Old Style" pitchFamily="18" charset="0"/>
                <a:sym typeface="Wingdings" pitchFamily="2" charset="2"/>
              </a:rPr>
              <a:t>alik</a:t>
            </a:r>
            <a:r>
              <a:rPr lang="en-US" altLang="zh-CN" sz="2000" b="1" dirty="0">
                <a:ln w="1905"/>
                <a:solidFill>
                  <a:srgbClr val="000000"/>
                </a:solidFill>
                <a:effectLst/>
                <a:latin typeface="Bookman Old Style" pitchFamily="18" charset="0"/>
                <a:sym typeface="Wingdings" pitchFamily="2" charset="2"/>
              </a:rPr>
              <a:t> </a:t>
            </a:r>
            <a:r>
              <a:rPr lang="en-US" altLang="zh-CN" sz="2000" b="1" dirty="0" err="1">
                <a:ln w="1905"/>
                <a:solidFill>
                  <a:srgbClr val="000000"/>
                </a:solidFill>
                <a:effectLst/>
                <a:latin typeface="Bookman Old Style" pitchFamily="18" charset="0"/>
                <a:sym typeface="Wingdings" pitchFamily="2" charset="2"/>
              </a:rPr>
              <a:t>dan</a:t>
            </a:r>
            <a:r>
              <a:rPr lang="en-US" altLang="zh-CN" sz="2000" b="1" dirty="0">
                <a:ln w="1905"/>
                <a:solidFill>
                  <a:srgbClr val="000000"/>
                </a:solidFill>
                <a:effectLst/>
                <a:latin typeface="Bookman Old Style" pitchFamily="18" charset="0"/>
                <a:sym typeface="Wingdings" pitchFamily="2" charset="2"/>
              </a:rPr>
              <a:t>  </a:t>
            </a:r>
            <a:r>
              <a:rPr lang="id-ID" altLang="zh-CN" sz="2000" b="1" dirty="0">
                <a:ln w="1905"/>
                <a:solidFill>
                  <a:srgbClr val="000000"/>
                </a:solidFill>
                <a:effectLst/>
                <a:latin typeface="Bookman Old Style" pitchFamily="18" charset="0"/>
                <a:sym typeface="Wingdings" pitchFamily="2" charset="2"/>
              </a:rPr>
              <a:t>rekomendasi </a:t>
            </a:r>
            <a:r>
              <a:rPr lang="en-US" altLang="zh-CN" sz="2000" b="1" dirty="0">
                <a:ln w="1905"/>
                <a:solidFill>
                  <a:srgbClr val="000000"/>
                </a:solidFill>
                <a:effectLst/>
                <a:latin typeface="Bookman Old Style" pitchFamily="18" charset="0"/>
                <a:sym typeface="Wingdings" pitchFamily="2" charset="2"/>
              </a:rPr>
              <a:t> </a:t>
            </a:r>
            <a:r>
              <a:rPr lang="id-ID" altLang="zh-CN" sz="2000" b="1" dirty="0">
                <a:ln w="1905"/>
                <a:solidFill>
                  <a:srgbClr val="000000"/>
                </a:solidFill>
                <a:effectLst/>
                <a:latin typeface="Bookman Old Style" pitchFamily="18" charset="0"/>
                <a:sym typeface="Wingdings" pitchFamily="2" charset="2"/>
              </a:rPr>
              <a:t>bagi daerah utk mendorong peningkatan kinerja penyelenggaraan </a:t>
            </a:r>
            <a:r>
              <a:rPr lang="id-ID" altLang="zh-CN" sz="2000" b="1" dirty="0" smtClean="0">
                <a:ln w="1905"/>
                <a:solidFill>
                  <a:srgbClr val="000000"/>
                </a:solidFill>
                <a:effectLst/>
                <a:latin typeface="Bookman Old Style" pitchFamily="18" charset="0"/>
                <a:sym typeface="Wingdings" pitchFamily="2" charset="2"/>
              </a:rPr>
              <a:t>Pemda;</a:t>
            </a:r>
          </a:p>
          <a:p>
            <a:pPr marL="265113" lvl="1" indent="-265113" algn="just" fontAlgn="auto">
              <a:spcBef>
                <a:spcPct val="20000"/>
              </a:spcBef>
              <a:spcAft>
                <a:spcPts val="0"/>
              </a:spcAft>
              <a:buClr>
                <a:schemeClr val="accent3"/>
              </a:buClr>
              <a:buSzPct val="95000"/>
              <a:buFont typeface="Wingdings 2"/>
              <a:buChar char=""/>
              <a:defRPr/>
            </a:pPr>
            <a:endParaRPr lang="id-ID" altLang="zh-CN" sz="8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r>
              <a:rPr lang="id-ID" altLang="zh-CN" sz="2000" b="1" dirty="0" smtClean="0">
                <a:ln w="1905"/>
                <a:solidFill>
                  <a:srgbClr val="000000"/>
                </a:solidFill>
                <a:effectLst/>
                <a:latin typeface="Bookman Old Style" pitchFamily="18" charset="0"/>
                <a:sym typeface="Wingdings" pitchFamily="2" charset="2"/>
              </a:rPr>
              <a:t>Sbg dsr Pemerintah </a:t>
            </a:r>
            <a:r>
              <a:rPr lang="id-ID" altLang="zh-CN" sz="2000" b="1" dirty="0">
                <a:ln w="1905"/>
                <a:solidFill>
                  <a:srgbClr val="000000"/>
                </a:solidFill>
                <a:effectLst/>
                <a:latin typeface="Bookman Old Style" pitchFamily="18" charset="0"/>
                <a:sym typeface="Wingdings" pitchFamily="2" charset="2"/>
              </a:rPr>
              <a:t>memberikan penganugerahan kepada </a:t>
            </a:r>
            <a:r>
              <a:rPr lang="id-ID" altLang="zh-CN" sz="2000" b="1" dirty="0" smtClean="0">
                <a:ln w="1905"/>
                <a:solidFill>
                  <a:srgbClr val="000000"/>
                </a:solidFill>
                <a:effectLst/>
                <a:latin typeface="Bookman Old Style" pitchFamily="18" charset="0"/>
                <a:sym typeface="Wingdings" pitchFamily="2" charset="2"/>
              </a:rPr>
              <a:t>Pemda yg </a:t>
            </a:r>
            <a:r>
              <a:rPr lang="id-ID" altLang="zh-CN" sz="2000" b="1" dirty="0">
                <a:ln w="1905"/>
                <a:solidFill>
                  <a:srgbClr val="000000"/>
                </a:solidFill>
                <a:effectLst/>
                <a:latin typeface="Bookman Old Style" pitchFamily="18" charset="0"/>
                <a:sym typeface="Wingdings" pitchFamily="2" charset="2"/>
              </a:rPr>
              <a:t>dinilai berkinerja tertinggi hasil EKPPD thdp LPPD</a:t>
            </a:r>
            <a:r>
              <a:rPr lang="id-ID" altLang="zh-CN" sz="2000" b="1" dirty="0" smtClean="0">
                <a:ln w="1905"/>
                <a:solidFill>
                  <a:srgbClr val="000000"/>
                </a:solidFill>
                <a:effectLst/>
                <a:latin typeface="Bookman Old Style" pitchFamily="18" charset="0"/>
                <a:sym typeface="Wingdings" pitchFamily="2" charset="2"/>
              </a:rPr>
              <a:t>;</a:t>
            </a:r>
          </a:p>
          <a:p>
            <a:pPr marL="265113" lvl="1" indent="-265113" algn="just" fontAlgn="auto">
              <a:spcBef>
                <a:spcPct val="20000"/>
              </a:spcBef>
              <a:spcAft>
                <a:spcPts val="0"/>
              </a:spcAft>
              <a:buClr>
                <a:schemeClr val="accent3"/>
              </a:buClr>
              <a:buSzPct val="95000"/>
              <a:buFont typeface="Wingdings 2"/>
              <a:buChar char=""/>
              <a:defRPr/>
            </a:pPr>
            <a:endParaRPr lang="id-ID" altLang="zh-CN" sz="8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r>
              <a:rPr lang="id-ID" altLang="zh-CN" sz="2000" b="1" dirty="0" smtClean="0">
                <a:ln w="1905"/>
                <a:solidFill>
                  <a:srgbClr val="000000"/>
                </a:solidFill>
                <a:effectLst/>
                <a:latin typeface="Bookman Old Style" pitchFamily="18" charset="0"/>
                <a:sym typeface="Wingdings" pitchFamily="2" charset="2"/>
              </a:rPr>
              <a:t>Sbg dsr Pemerintah </a:t>
            </a:r>
            <a:r>
              <a:rPr lang="id-ID" altLang="zh-CN" sz="2000" b="1" dirty="0">
                <a:ln w="1905"/>
                <a:solidFill>
                  <a:srgbClr val="000000"/>
                </a:solidFill>
                <a:effectLst/>
                <a:latin typeface="Bookman Old Style" pitchFamily="18" charset="0"/>
                <a:sym typeface="Wingdings" pitchFamily="2" charset="2"/>
              </a:rPr>
              <a:t>melakukan pembinaan dlm rangka peningkatan kapasda, sbgmn Perpres No. 59 Tahun 2012 ttg Kerangka Nasional Pengembangan </a:t>
            </a:r>
            <a:r>
              <a:rPr lang="id-ID" altLang="zh-CN" sz="2000" b="1" dirty="0" smtClean="0">
                <a:ln w="1905"/>
                <a:solidFill>
                  <a:srgbClr val="000000"/>
                </a:solidFill>
                <a:effectLst/>
                <a:latin typeface="Bookman Old Style" pitchFamily="18" charset="0"/>
                <a:sym typeface="Wingdings" pitchFamily="2" charset="2"/>
              </a:rPr>
              <a:t>Kapasda.</a:t>
            </a:r>
            <a:endParaRPr lang="id-ID" altLang="zh-CN" sz="20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endParaRPr lang="id-ID" altLang="zh-CN" sz="20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endParaRPr lang="en-US" altLang="zh-CN" sz="2000" b="1" dirty="0">
              <a:ln w="1905"/>
              <a:solidFill>
                <a:srgbClr val="000000"/>
              </a:solidFill>
              <a:effectLst/>
              <a:latin typeface="Bookman Old Style" pitchFamily="18" charset="0"/>
              <a:sym typeface="Wingdings" pitchFamily="2" charset="2"/>
            </a:endParaRPr>
          </a:p>
          <a:p>
            <a:pPr marL="265113" lvl="1" indent="-265113" algn="just" fontAlgn="auto">
              <a:spcBef>
                <a:spcPct val="20000"/>
              </a:spcBef>
              <a:spcAft>
                <a:spcPts val="0"/>
              </a:spcAft>
              <a:buClr>
                <a:schemeClr val="accent3"/>
              </a:buClr>
              <a:buSzPct val="95000"/>
              <a:buFont typeface="Wingdings 2"/>
              <a:buChar char=""/>
              <a:defRPr/>
            </a:pPr>
            <a:endParaRPr lang="en-US" altLang="zh-CN" sz="2000" b="1" dirty="0">
              <a:ln w="1905"/>
              <a:solidFill>
                <a:srgbClr val="000000"/>
              </a:solidFill>
              <a:effectLst/>
              <a:latin typeface="Bookman Old Style" pitchFamily="18" charset="0"/>
              <a:sym typeface="Wingdings" pitchFamily="2" charset="2"/>
            </a:endParaRPr>
          </a:p>
        </p:txBody>
      </p:sp>
      <p:sp>
        <p:nvSpPr>
          <p:cNvPr id="15365" name="Slide Number Placeholder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B7F54EE3-3E31-4548-B2F4-681C6B67AA36}" type="slidenum">
              <a:rPr lang="en-US" smtClean="0">
                <a:latin typeface="Arial" pitchFamily="34" charset="0"/>
              </a:rPr>
              <a:pPr>
                <a:defRPr/>
              </a:pPr>
              <a:t>8</a:t>
            </a:fld>
            <a:endParaRPr lang="en-US" smtClean="0">
              <a:latin typeface="Arial" pitchFamily="34" charset="0"/>
            </a:endParaRPr>
          </a:p>
        </p:txBody>
      </p:sp>
      <p:sp>
        <p:nvSpPr>
          <p:cNvPr id="6" name="Rounded Rectangle 5"/>
          <p:cNvSpPr/>
          <p:nvPr/>
        </p:nvSpPr>
        <p:spPr>
          <a:xfrm>
            <a:off x="381000" y="304800"/>
            <a:ext cx="8382000" cy="7620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sz="3600" b="1" dirty="0" smtClean="0">
                <a:ln w="50800"/>
                <a:solidFill>
                  <a:srgbClr val="FFFF00"/>
                </a:solidFill>
              </a:rPr>
              <a:t>MAKSUD DAN TUJUAN EKPPD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416449" y="3860638"/>
            <a:ext cx="1317049" cy="5083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81930" tIns="40965" rIns="81930" bIns="40965">
            <a:flatTx/>
          </a:bodyPr>
          <a:lstStyle/>
          <a:p>
            <a:pPr algn="ctr"/>
            <a:r>
              <a:rPr lang="id-ID" sz="1300" b="1" dirty="0">
                <a:solidFill>
                  <a:srgbClr val="000000"/>
                </a:solidFill>
                <a:latin typeface="Calibri" pitchFamily="34" charset="0"/>
                <a:cs typeface="Arial" charset="0"/>
              </a:rPr>
              <a:t>SEKRETARIAT  </a:t>
            </a:r>
            <a:endParaRPr lang="en-US" sz="1300" dirty="0">
              <a:solidFill>
                <a:srgbClr val="000000"/>
              </a:solidFill>
              <a:latin typeface="Calibri" pitchFamily="34" charset="0"/>
              <a:cs typeface="Arial" charset="0"/>
            </a:endParaRPr>
          </a:p>
          <a:p>
            <a:pPr algn="ctr" eaLnBrk="0" hangingPunct="0"/>
            <a:r>
              <a:rPr lang="id-ID" sz="1300" b="1" dirty="0">
                <a:solidFill>
                  <a:srgbClr val="000000"/>
                </a:solidFill>
                <a:latin typeface="Calibri" pitchFamily="34" charset="0"/>
                <a:cs typeface="Arial" charset="0"/>
              </a:rPr>
              <a:t>EPPD</a:t>
            </a:r>
            <a:endParaRPr lang="id-ID" sz="1300" dirty="0">
              <a:solidFill>
                <a:srgbClr val="000000"/>
              </a:solidFill>
              <a:latin typeface="Calibri" pitchFamily="34" charset="0"/>
              <a:cs typeface="Arial" charset="0"/>
            </a:endParaRPr>
          </a:p>
        </p:txBody>
      </p:sp>
      <p:sp>
        <p:nvSpPr>
          <p:cNvPr id="28677" name="Rectangle 5"/>
          <p:cNvSpPr>
            <a:spLocks noChangeArrowheads="1"/>
          </p:cNvSpPr>
          <p:nvPr/>
        </p:nvSpPr>
        <p:spPr bwMode="auto">
          <a:xfrm>
            <a:off x="3746055" y="5169428"/>
            <a:ext cx="920818" cy="265848"/>
          </a:xfrm>
          <a:prstGeom prst="rect">
            <a:avLst/>
          </a:prstGeom>
          <a:solidFill>
            <a:srgbClr val="FFFF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FF66"/>
            </a:extrusionClr>
          </a:sp3d>
        </p:spPr>
        <p:txBody>
          <a:bodyPr lIns="81930" tIns="40965" rIns="81930" bIns="40965">
            <a:flatTx/>
          </a:bodyPr>
          <a:lstStyle/>
          <a:p>
            <a:pPr algn="ctr"/>
            <a:r>
              <a:rPr lang="id-ID" sz="1100" b="1" dirty="0">
                <a:solidFill>
                  <a:srgbClr val="000000"/>
                </a:solidFill>
                <a:latin typeface="Calibri" pitchFamily="34" charset="0"/>
                <a:cs typeface="Arial" charset="0"/>
              </a:rPr>
              <a:t>TIMDA  </a:t>
            </a:r>
          </a:p>
        </p:txBody>
      </p:sp>
      <p:sp>
        <p:nvSpPr>
          <p:cNvPr id="9" name="Rectangle 6"/>
          <p:cNvSpPr>
            <a:spLocks noChangeArrowheads="1"/>
          </p:cNvSpPr>
          <p:nvPr/>
        </p:nvSpPr>
        <p:spPr bwMode="auto">
          <a:xfrm>
            <a:off x="2670372" y="5964050"/>
            <a:ext cx="1187297" cy="473268"/>
          </a:xfrm>
          <a:prstGeom prst="rect">
            <a:avLst/>
          </a:prstGeom>
          <a:solidFill>
            <a:schemeClr val="accent3">
              <a:lumMod val="20000"/>
              <a:lumOff val="80000"/>
            </a:schemeClr>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66CCFF"/>
            </a:extrusionClr>
          </a:sp3d>
        </p:spPr>
        <p:txBody>
          <a:bodyPr lIns="81930" tIns="40965" rIns="81930" bIns="40965">
            <a:flatTx/>
          </a:bodyPr>
          <a:lstStyle/>
          <a:p>
            <a:pPr algn="ctr">
              <a:defRPr/>
            </a:pPr>
            <a:r>
              <a:rPr lang="id-ID" sz="1100" b="1" dirty="0">
                <a:solidFill>
                  <a:srgbClr val="000000"/>
                </a:solidFill>
                <a:latin typeface="Calibri" charset="0"/>
                <a:cs typeface="Arial" charset="0"/>
              </a:rPr>
              <a:t>SEKRETARIAT TIMDA  </a:t>
            </a:r>
          </a:p>
        </p:txBody>
      </p:sp>
      <p:sp>
        <p:nvSpPr>
          <p:cNvPr id="28679" name="Line 7"/>
          <p:cNvSpPr>
            <a:spLocks noChangeShapeType="1"/>
          </p:cNvSpPr>
          <p:nvPr/>
        </p:nvSpPr>
        <p:spPr bwMode="auto">
          <a:xfrm>
            <a:off x="3239605" y="5701123"/>
            <a:ext cx="1771877" cy="0"/>
          </a:xfrm>
          <a:prstGeom prst="line">
            <a:avLst/>
          </a:prstGeom>
          <a:noFill/>
          <a:ln w="28575">
            <a:solidFill>
              <a:srgbClr val="000000"/>
            </a:solidFill>
            <a:round/>
            <a:headEnd/>
            <a:tailEnd/>
          </a:ln>
        </p:spPr>
        <p:txBody>
          <a:bodyPr lIns="81930" tIns="40965" rIns="81930" bIns="40965"/>
          <a:lstStyle/>
          <a:p>
            <a:endParaRPr lang="en-US"/>
          </a:p>
        </p:txBody>
      </p:sp>
      <p:sp>
        <p:nvSpPr>
          <p:cNvPr id="28680" name="Line 8"/>
          <p:cNvSpPr>
            <a:spLocks noChangeShapeType="1"/>
          </p:cNvSpPr>
          <p:nvPr/>
        </p:nvSpPr>
        <p:spPr bwMode="auto">
          <a:xfrm>
            <a:off x="3239605" y="5701123"/>
            <a:ext cx="0" cy="198656"/>
          </a:xfrm>
          <a:prstGeom prst="line">
            <a:avLst/>
          </a:prstGeom>
          <a:noFill/>
          <a:ln w="28575">
            <a:solidFill>
              <a:srgbClr val="000000"/>
            </a:solidFill>
            <a:round/>
            <a:headEnd/>
            <a:tailEnd type="triangle" w="med" len="med"/>
          </a:ln>
        </p:spPr>
        <p:txBody>
          <a:bodyPr lIns="81930" tIns="40965" rIns="81930" bIns="40965"/>
          <a:lstStyle/>
          <a:p>
            <a:endParaRPr lang="en-US"/>
          </a:p>
        </p:txBody>
      </p:sp>
      <p:sp>
        <p:nvSpPr>
          <p:cNvPr id="28681" name="Line 9"/>
          <p:cNvSpPr>
            <a:spLocks noChangeShapeType="1"/>
          </p:cNvSpPr>
          <p:nvPr/>
        </p:nvSpPr>
        <p:spPr bwMode="auto">
          <a:xfrm>
            <a:off x="4252504" y="5435276"/>
            <a:ext cx="0" cy="265848"/>
          </a:xfrm>
          <a:prstGeom prst="line">
            <a:avLst/>
          </a:prstGeom>
          <a:noFill/>
          <a:ln w="28575">
            <a:solidFill>
              <a:srgbClr val="000000"/>
            </a:solidFill>
            <a:round/>
            <a:headEnd/>
            <a:tailEnd type="triangle" w="med" len="med"/>
          </a:ln>
        </p:spPr>
        <p:txBody>
          <a:bodyPr lIns="81930" tIns="40965" rIns="81930" bIns="40965"/>
          <a:lstStyle/>
          <a:p>
            <a:endParaRPr lang="en-US"/>
          </a:p>
        </p:txBody>
      </p:sp>
      <p:sp>
        <p:nvSpPr>
          <p:cNvPr id="28682" name="Rectangle 12"/>
          <p:cNvSpPr>
            <a:spLocks noChangeArrowheads="1"/>
          </p:cNvSpPr>
          <p:nvPr/>
        </p:nvSpPr>
        <p:spPr bwMode="auto">
          <a:xfrm>
            <a:off x="5834637" y="4144014"/>
            <a:ext cx="2286698" cy="2471509"/>
          </a:xfrm>
          <a:prstGeom prst="rect">
            <a:avLst/>
          </a:prstGeom>
          <a:solidFill>
            <a:schemeClr val="accent5">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lIns="81930" tIns="40965" rIns="81930" bIns="40965">
            <a:flatTx/>
          </a:bodyPr>
          <a:lstStyle/>
          <a:p>
            <a:pPr>
              <a:lnSpc>
                <a:spcPct val="110000"/>
              </a:lnSpc>
              <a:tabLst>
                <a:tab pos="187757" algn="l"/>
              </a:tabLst>
            </a:pPr>
            <a:r>
              <a:rPr lang="id-ID" sz="1000" b="1" dirty="0" smtClean="0">
                <a:solidFill>
                  <a:srgbClr val="000000"/>
                </a:solidFill>
                <a:ea typeface="Calibri" pitchFamily="34" charset="0"/>
                <a:cs typeface="Tahoma" pitchFamily="34" charset="0"/>
              </a:rPr>
              <a:t>Kementerian </a:t>
            </a:r>
            <a:r>
              <a:rPr lang="id-ID" sz="1000" b="1" dirty="0">
                <a:solidFill>
                  <a:srgbClr val="000000"/>
                </a:solidFill>
                <a:ea typeface="Calibri" pitchFamily="34" charset="0"/>
                <a:cs typeface="Tahoma" pitchFamily="34" charset="0"/>
              </a:rPr>
              <a:t>Dalam Negeri;</a:t>
            </a:r>
          </a:p>
          <a:p>
            <a:pPr eaLnBrk="0" hangingPunct="0">
              <a:lnSpc>
                <a:spcPct val="110000"/>
              </a:lnSpc>
              <a:tabLst>
                <a:tab pos="187757" algn="l"/>
              </a:tabLst>
            </a:pPr>
            <a:r>
              <a:rPr lang="id-ID" sz="1000" b="1" dirty="0">
                <a:solidFill>
                  <a:srgbClr val="000000"/>
                </a:solidFill>
                <a:ea typeface="Calibri" pitchFamily="34" charset="0"/>
                <a:cs typeface="Tahoma" pitchFamily="34" charset="0"/>
              </a:rPr>
              <a:t>Kementerian Negara </a:t>
            </a:r>
            <a:r>
              <a:rPr lang="id-ID" sz="1000" b="1" dirty="0" smtClean="0">
                <a:solidFill>
                  <a:srgbClr val="000000"/>
                </a:solidFill>
                <a:ea typeface="Calibri" pitchFamily="34" charset="0"/>
                <a:cs typeface="Tahoma" pitchFamily="34" charset="0"/>
              </a:rPr>
              <a:t>Pendayagunaan Aparatur </a:t>
            </a:r>
            <a:r>
              <a:rPr lang="id-ID" sz="1000" b="1" dirty="0">
                <a:solidFill>
                  <a:srgbClr val="000000"/>
                </a:solidFill>
                <a:ea typeface="Calibri" pitchFamily="34" charset="0"/>
                <a:cs typeface="Tahoma" pitchFamily="34" charset="0"/>
              </a:rPr>
              <a:t>Negara;</a:t>
            </a:r>
            <a:endParaRPr lang="id-ID" sz="900" b="1" dirty="0">
              <a:solidFill>
                <a:srgbClr val="000000"/>
              </a:solidFill>
              <a:ea typeface="Calibri" pitchFamily="34" charset="0"/>
              <a:cs typeface="Tahoma" pitchFamily="34" charset="0"/>
            </a:endParaRPr>
          </a:p>
          <a:p>
            <a:pPr eaLnBrk="0" hangingPunct="0">
              <a:lnSpc>
                <a:spcPct val="110000"/>
              </a:lnSpc>
              <a:tabLst>
                <a:tab pos="187757" algn="l"/>
              </a:tabLst>
            </a:pPr>
            <a:r>
              <a:rPr lang="id-ID" sz="900" b="1" dirty="0" smtClean="0">
                <a:solidFill>
                  <a:srgbClr val="000000"/>
                </a:solidFill>
                <a:ea typeface="Calibri" pitchFamily="34" charset="0"/>
                <a:cs typeface="Tahoma" pitchFamily="34" charset="0"/>
              </a:rPr>
              <a:t>Kementerian </a:t>
            </a:r>
            <a:r>
              <a:rPr lang="id-ID" sz="900" b="1" dirty="0">
                <a:solidFill>
                  <a:srgbClr val="000000"/>
                </a:solidFill>
                <a:ea typeface="Calibri" pitchFamily="34" charset="0"/>
                <a:cs typeface="Tahoma" pitchFamily="34" charset="0"/>
              </a:rPr>
              <a:t>Keuangan;</a:t>
            </a:r>
          </a:p>
          <a:p>
            <a:pPr eaLnBrk="0" hangingPunct="0">
              <a:lnSpc>
                <a:spcPct val="110000"/>
              </a:lnSpc>
              <a:tabLst>
                <a:tab pos="187757" algn="l"/>
              </a:tabLst>
            </a:pPr>
            <a:r>
              <a:rPr lang="id-ID" sz="900" b="1" dirty="0" smtClean="0">
                <a:solidFill>
                  <a:srgbClr val="000000"/>
                </a:solidFill>
                <a:ea typeface="Calibri" pitchFamily="34" charset="0"/>
                <a:cs typeface="Tahoma" pitchFamily="34" charset="0"/>
              </a:rPr>
              <a:t>Kementerian </a:t>
            </a:r>
            <a:r>
              <a:rPr lang="id-ID" sz="900" b="1" dirty="0">
                <a:solidFill>
                  <a:srgbClr val="000000"/>
                </a:solidFill>
                <a:ea typeface="Calibri" pitchFamily="34" charset="0"/>
                <a:cs typeface="Tahoma" pitchFamily="34" charset="0"/>
              </a:rPr>
              <a:t>Hukum dan Hak Asasi Manusia;</a:t>
            </a:r>
          </a:p>
          <a:p>
            <a:pPr eaLnBrk="0" hangingPunct="0">
              <a:lnSpc>
                <a:spcPct val="110000"/>
              </a:lnSpc>
              <a:tabLst>
                <a:tab pos="187757" algn="l"/>
              </a:tabLst>
            </a:pPr>
            <a:r>
              <a:rPr lang="id-ID" sz="900" b="1" dirty="0">
                <a:solidFill>
                  <a:srgbClr val="000000"/>
                </a:solidFill>
                <a:ea typeface="Calibri" pitchFamily="34" charset="0"/>
                <a:cs typeface="Tahoma" pitchFamily="34" charset="0"/>
              </a:rPr>
              <a:t>Sekretariat Negara;</a:t>
            </a:r>
          </a:p>
          <a:p>
            <a:pPr eaLnBrk="0" hangingPunct="0">
              <a:lnSpc>
                <a:spcPct val="110000"/>
              </a:lnSpc>
              <a:tabLst>
                <a:tab pos="187757" algn="l"/>
              </a:tabLst>
            </a:pPr>
            <a:r>
              <a:rPr lang="id-ID" sz="900" b="1" dirty="0">
                <a:solidFill>
                  <a:srgbClr val="000000"/>
                </a:solidFill>
                <a:ea typeface="Calibri" pitchFamily="34" charset="0"/>
                <a:cs typeface="Tahoma" pitchFamily="34" charset="0"/>
              </a:rPr>
              <a:t>Kementerian Negara Perencanaan Pembangunan Nasional/Bappenas;</a:t>
            </a:r>
          </a:p>
          <a:p>
            <a:pPr eaLnBrk="0" hangingPunct="0">
              <a:lnSpc>
                <a:spcPct val="110000"/>
              </a:lnSpc>
              <a:tabLst>
                <a:tab pos="187757" algn="l"/>
              </a:tabLst>
            </a:pPr>
            <a:r>
              <a:rPr lang="id-ID" sz="900" b="1" dirty="0">
                <a:solidFill>
                  <a:srgbClr val="000000"/>
                </a:solidFill>
                <a:ea typeface="Calibri" pitchFamily="34" charset="0"/>
                <a:cs typeface="Tahoma" pitchFamily="34" charset="0"/>
              </a:rPr>
              <a:t>Badan Kepegawaian Negara;</a:t>
            </a:r>
          </a:p>
          <a:p>
            <a:pPr eaLnBrk="0" hangingPunct="0">
              <a:lnSpc>
                <a:spcPct val="110000"/>
              </a:lnSpc>
              <a:tabLst>
                <a:tab pos="187757" algn="l"/>
              </a:tabLst>
            </a:pPr>
            <a:r>
              <a:rPr lang="id-ID" sz="900" b="1" dirty="0">
                <a:solidFill>
                  <a:srgbClr val="000000"/>
                </a:solidFill>
                <a:ea typeface="Calibri" pitchFamily="34" charset="0"/>
                <a:cs typeface="Tahoma" pitchFamily="34" charset="0"/>
              </a:rPr>
              <a:t>Badan Pengawasan Keuangan dan Pembangunan;</a:t>
            </a:r>
          </a:p>
          <a:p>
            <a:pPr eaLnBrk="0" hangingPunct="0">
              <a:lnSpc>
                <a:spcPct val="110000"/>
              </a:lnSpc>
              <a:tabLst>
                <a:tab pos="187757" algn="l"/>
              </a:tabLst>
            </a:pPr>
            <a:r>
              <a:rPr lang="id-ID" sz="900" b="1" dirty="0">
                <a:solidFill>
                  <a:srgbClr val="000000"/>
                </a:solidFill>
                <a:ea typeface="Calibri" pitchFamily="34" charset="0"/>
                <a:cs typeface="Tahoma" pitchFamily="34" charset="0"/>
              </a:rPr>
              <a:t>Badan Pusat Statistik; dan </a:t>
            </a:r>
          </a:p>
          <a:p>
            <a:pPr eaLnBrk="0" hangingPunct="0">
              <a:lnSpc>
                <a:spcPct val="110000"/>
              </a:lnSpc>
              <a:tabLst>
                <a:tab pos="187757" algn="l"/>
              </a:tabLst>
            </a:pPr>
            <a:r>
              <a:rPr lang="id-ID" sz="900" b="1" dirty="0">
                <a:solidFill>
                  <a:srgbClr val="000000"/>
                </a:solidFill>
                <a:ea typeface="Calibri" pitchFamily="34" charset="0"/>
                <a:cs typeface="Tahoma" pitchFamily="34" charset="0"/>
              </a:rPr>
              <a:t>Lembaga Administrasi Negara.</a:t>
            </a:r>
          </a:p>
        </p:txBody>
      </p:sp>
      <p:sp>
        <p:nvSpPr>
          <p:cNvPr id="28683" name="Rectangle 13"/>
          <p:cNvSpPr>
            <a:spLocks noChangeArrowheads="1"/>
          </p:cNvSpPr>
          <p:nvPr/>
        </p:nvSpPr>
        <p:spPr bwMode="auto">
          <a:xfrm>
            <a:off x="5834637" y="3875245"/>
            <a:ext cx="2286698" cy="26876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81930" tIns="40965" rIns="81930" bIns="40965">
            <a:flatTx/>
          </a:bodyPr>
          <a:lstStyle/>
          <a:p>
            <a:pPr algn="ctr"/>
            <a:r>
              <a:rPr lang="it-IT" sz="1300" b="1" dirty="0" smtClean="0">
                <a:solidFill>
                  <a:srgbClr val="000000"/>
                </a:solidFill>
                <a:latin typeface="Tahoma" pitchFamily="34" charset="0"/>
                <a:ea typeface="Calibri" pitchFamily="34" charset="0"/>
                <a:cs typeface="Tahoma" pitchFamily="34" charset="0"/>
              </a:rPr>
              <a:t>TIM</a:t>
            </a:r>
            <a:r>
              <a:rPr lang="id-ID" sz="1300" b="1" smtClean="0">
                <a:solidFill>
                  <a:srgbClr val="000000"/>
                </a:solidFill>
                <a:latin typeface="Tahoma" pitchFamily="34" charset="0"/>
                <a:ea typeface="Calibri" pitchFamily="34" charset="0"/>
                <a:cs typeface="Tahoma" pitchFamily="34" charset="0"/>
              </a:rPr>
              <a:t> </a:t>
            </a:r>
            <a:r>
              <a:rPr lang="it-IT" sz="1300" b="1" smtClean="0">
                <a:solidFill>
                  <a:srgbClr val="000000"/>
                </a:solidFill>
                <a:latin typeface="Tahoma" pitchFamily="34" charset="0"/>
                <a:ea typeface="Calibri" pitchFamily="34" charset="0"/>
                <a:cs typeface="Tahoma" pitchFamily="34" charset="0"/>
              </a:rPr>
              <a:t>TEKNIS</a:t>
            </a:r>
            <a:endParaRPr lang="it-IT" sz="1300" b="1" dirty="0">
              <a:solidFill>
                <a:srgbClr val="000000"/>
              </a:solidFill>
              <a:latin typeface="Constantia" pitchFamily="18" charset="0"/>
              <a:ea typeface="Calibri" pitchFamily="34" charset="0"/>
              <a:cs typeface="Tahoma" pitchFamily="34" charset="0"/>
            </a:endParaRPr>
          </a:p>
        </p:txBody>
      </p:sp>
      <p:sp>
        <p:nvSpPr>
          <p:cNvPr id="15" name="Rectangle 14"/>
          <p:cNvSpPr>
            <a:spLocks noChangeArrowheads="1"/>
          </p:cNvSpPr>
          <p:nvPr/>
        </p:nvSpPr>
        <p:spPr bwMode="auto">
          <a:xfrm>
            <a:off x="4378070" y="6016635"/>
            <a:ext cx="1047780" cy="426525"/>
          </a:xfrm>
          <a:prstGeom prst="rect">
            <a:avLst/>
          </a:prstGeom>
          <a:solidFill>
            <a:schemeClr val="accent3">
              <a:lumMod val="20000"/>
              <a:lumOff val="80000"/>
            </a:schemeClr>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66CCFF"/>
            </a:extrusionClr>
          </a:sp3d>
        </p:spPr>
        <p:txBody>
          <a:bodyPr lIns="81930" tIns="40965" rIns="81930" bIns="40965">
            <a:flatTx/>
          </a:bodyPr>
          <a:lstStyle/>
          <a:p>
            <a:pPr algn="ctr">
              <a:defRPr/>
            </a:pPr>
            <a:r>
              <a:rPr lang="id-ID" sz="1100" b="1" dirty="0">
                <a:solidFill>
                  <a:srgbClr val="000000"/>
                </a:solidFill>
                <a:latin typeface="Calibri" charset="0"/>
                <a:cs typeface="Arial" charset="0"/>
              </a:rPr>
              <a:t>TIM TEKNIS</a:t>
            </a:r>
            <a:endParaRPr lang="en-US" sz="1100" b="1" dirty="0">
              <a:solidFill>
                <a:srgbClr val="000000"/>
              </a:solidFill>
              <a:latin typeface="Calibri" charset="0"/>
              <a:cs typeface="Arial" charset="0"/>
            </a:endParaRPr>
          </a:p>
          <a:p>
            <a:pPr algn="ctr" eaLnBrk="0" hangingPunct="0">
              <a:defRPr/>
            </a:pPr>
            <a:r>
              <a:rPr lang="id-ID" sz="1100" b="1" dirty="0">
                <a:solidFill>
                  <a:srgbClr val="000000"/>
                </a:solidFill>
                <a:latin typeface="Calibri" charset="0"/>
                <a:cs typeface="Arial" charset="0"/>
              </a:rPr>
              <a:t>DAERAH</a:t>
            </a:r>
            <a:r>
              <a:rPr lang="id-ID" sz="1000" b="1" dirty="0">
                <a:solidFill>
                  <a:srgbClr val="000000"/>
                </a:solidFill>
                <a:latin typeface="Calibri" charset="0"/>
                <a:cs typeface="Arial" charset="0"/>
              </a:rPr>
              <a:t>  </a:t>
            </a:r>
            <a:endParaRPr lang="id-ID" b="1" dirty="0">
              <a:solidFill>
                <a:srgbClr val="000000"/>
              </a:solidFill>
              <a:latin typeface="Calibri" charset="0"/>
              <a:cs typeface="Arial" charset="0"/>
            </a:endParaRPr>
          </a:p>
        </p:txBody>
      </p:sp>
      <p:sp>
        <p:nvSpPr>
          <p:cNvPr id="16" name="Text Box 15"/>
          <p:cNvSpPr txBox="1">
            <a:spLocks noChangeArrowheads="1"/>
          </p:cNvSpPr>
          <p:nvPr/>
        </p:nvSpPr>
        <p:spPr bwMode="auto">
          <a:xfrm>
            <a:off x="228600" y="1066800"/>
            <a:ext cx="2362200" cy="685800"/>
          </a:xfrm>
          <a:prstGeom prst="roundRect">
            <a:avLst/>
          </a:prstGeom>
          <a:ln>
            <a:headEnd/>
            <a:tailEnd/>
          </a:ln>
        </p:spPr>
        <p:style>
          <a:lnRef idx="1">
            <a:schemeClr val="accent1"/>
          </a:lnRef>
          <a:fillRef idx="2">
            <a:schemeClr val="accent1"/>
          </a:fillRef>
          <a:effectRef idx="1">
            <a:schemeClr val="accent1"/>
          </a:effectRef>
          <a:fontRef idx="minor">
            <a:schemeClr val="dk1"/>
          </a:fontRef>
        </p:style>
        <p:txBody>
          <a:bodyPr lIns="81930" tIns="40965" rIns="81930" bIns="40965"/>
          <a:lstStyle/>
          <a:p>
            <a:pPr lvl="0"/>
            <a:r>
              <a:rPr lang="id-ID" sz="1200" b="1" dirty="0" smtClean="0">
                <a:solidFill>
                  <a:srgbClr val="000000"/>
                </a:solidFill>
              </a:rPr>
              <a:t>Bagan Organisasi pelaksanaan evaluasi adalah sebagai berikut :</a:t>
            </a:r>
            <a:endParaRPr lang="id-ID" sz="1200" b="1" dirty="0">
              <a:solidFill>
                <a:srgbClr val="000000"/>
              </a:solidFill>
            </a:endParaRPr>
          </a:p>
        </p:txBody>
      </p:sp>
      <p:sp>
        <p:nvSpPr>
          <p:cNvPr id="28688" name="Rectangle 16"/>
          <p:cNvSpPr>
            <a:spLocks noChangeArrowheads="1"/>
          </p:cNvSpPr>
          <p:nvPr/>
        </p:nvSpPr>
        <p:spPr bwMode="auto">
          <a:xfrm>
            <a:off x="849664" y="502037"/>
            <a:ext cx="682268" cy="944504"/>
          </a:xfrm>
          <a:prstGeom prst="rect">
            <a:avLst/>
          </a:prstGeom>
          <a:noFill/>
          <a:ln w="9525">
            <a:noFill/>
            <a:miter lim="800000"/>
            <a:headEnd/>
            <a:tailEnd/>
          </a:ln>
        </p:spPr>
        <p:txBody>
          <a:bodyPr wrap="none" lIns="81930" tIns="40965" rIns="81930" bIns="40965" anchor="ctr">
            <a:spAutoFit/>
          </a:bodyPr>
          <a:lstStyle/>
          <a:p>
            <a:pPr>
              <a:tabLst>
                <a:tab pos="512064" algn="l"/>
              </a:tabLst>
            </a:pPr>
            <a:r>
              <a:rPr lang="en-US" sz="1000" dirty="0">
                <a:latin typeface="Constantia" pitchFamily="18" charset="0"/>
                <a:cs typeface="Arial" charset="0"/>
              </a:rPr>
              <a:t/>
            </a:r>
            <a:br>
              <a:rPr lang="en-US" sz="1000" dirty="0">
                <a:latin typeface="Constantia" pitchFamily="18" charset="0"/>
                <a:cs typeface="Arial" charset="0"/>
              </a:rPr>
            </a:br>
            <a:endParaRPr lang="en-US" dirty="0">
              <a:latin typeface="Constantia" pitchFamily="18" charset="0"/>
              <a:cs typeface="Arial" charset="0"/>
            </a:endParaRPr>
          </a:p>
          <a:p>
            <a:pPr eaLnBrk="0" hangingPunct="0">
              <a:tabLst>
                <a:tab pos="512064" algn="l"/>
              </a:tabLst>
            </a:pPr>
            <a:r>
              <a:rPr lang="id-ID" sz="1000" dirty="0">
                <a:latin typeface="Constantia" pitchFamily="18" charset="0"/>
                <a:cs typeface="Arial" charset="0"/>
              </a:rPr>
              <a:t>	</a:t>
            </a:r>
            <a:endParaRPr lang="en-US" sz="1000" dirty="0">
              <a:latin typeface="Constantia" pitchFamily="18" charset="0"/>
              <a:cs typeface="Arial" charset="0"/>
            </a:endParaRPr>
          </a:p>
          <a:p>
            <a:pPr eaLnBrk="0" hangingPunct="0">
              <a:tabLst>
                <a:tab pos="512064" algn="l"/>
              </a:tabLst>
            </a:pPr>
            <a:endParaRPr lang="en-US" dirty="0">
              <a:latin typeface="Constantia" pitchFamily="18" charset="0"/>
              <a:cs typeface="Arial" charset="0"/>
            </a:endParaRPr>
          </a:p>
        </p:txBody>
      </p:sp>
      <p:sp>
        <p:nvSpPr>
          <p:cNvPr id="28690" name="Line 20"/>
          <p:cNvSpPr>
            <a:spLocks noChangeShapeType="1"/>
          </p:cNvSpPr>
          <p:nvPr/>
        </p:nvSpPr>
        <p:spPr bwMode="auto">
          <a:xfrm flipH="1">
            <a:off x="4252504" y="3098151"/>
            <a:ext cx="0" cy="1986556"/>
          </a:xfrm>
          <a:prstGeom prst="line">
            <a:avLst/>
          </a:prstGeom>
          <a:noFill/>
          <a:ln w="28575">
            <a:solidFill>
              <a:srgbClr val="000000"/>
            </a:solidFill>
            <a:round/>
            <a:headEnd/>
            <a:tailEnd type="triangle" w="med" len="med"/>
          </a:ln>
        </p:spPr>
        <p:txBody>
          <a:bodyPr lIns="81930" tIns="40965" rIns="81930" bIns="40965"/>
          <a:lstStyle/>
          <a:p>
            <a:endParaRPr lang="en-US"/>
          </a:p>
        </p:txBody>
      </p:sp>
      <p:sp>
        <p:nvSpPr>
          <p:cNvPr id="28691" name="Line 21"/>
          <p:cNvSpPr>
            <a:spLocks noChangeShapeType="1"/>
          </p:cNvSpPr>
          <p:nvPr/>
        </p:nvSpPr>
        <p:spPr bwMode="auto">
          <a:xfrm>
            <a:off x="5011481" y="5701124"/>
            <a:ext cx="0" cy="262926"/>
          </a:xfrm>
          <a:prstGeom prst="line">
            <a:avLst/>
          </a:prstGeom>
          <a:noFill/>
          <a:ln w="28575">
            <a:solidFill>
              <a:srgbClr val="000000"/>
            </a:solidFill>
            <a:round/>
            <a:headEnd/>
            <a:tailEnd type="triangle" w="med" len="med"/>
          </a:ln>
        </p:spPr>
        <p:txBody>
          <a:bodyPr lIns="81930" tIns="40965" rIns="81930" bIns="40965"/>
          <a:lstStyle/>
          <a:p>
            <a:endParaRPr lang="en-US"/>
          </a:p>
        </p:txBody>
      </p:sp>
      <p:sp>
        <p:nvSpPr>
          <p:cNvPr id="29717" name="Rectangle 10"/>
          <p:cNvSpPr>
            <a:spLocks noChangeArrowheads="1"/>
          </p:cNvSpPr>
          <p:nvPr/>
        </p:nvSpPr>
        <p:spPr bwMode="auto">
          <a:xfrm>
            <a:off x="2838165" y="1219200"/>
            <a:ext cx="3867435" cy="2097326"/>
          </a:xfrm>
          <a:prstGeom prst="rect">
            <a:avLst/>
          </a:prstGeom>
          <a:solidFill>
            <a:schemeClr val="accent5">
              <a:lumMod val="20000"/>
              <a:lumOff val="80000"/>
            </a:schemeClr>
          </a:solidFill>
          <a:ln>
            <a:headEnd/>
            <a:tailEnd/>
          </a:ln>
        </p:spPr>
        <p:style>
          <a:lnRef idx="1">
            <a:schemeClr val="accent2"/>
          </a:lnRef>
          <a:fillRef idx="2">
            <a:schemeClr val="accent2"/>
          </a:fillRef>
          <a:effectRef idx="1">
            <a:schemeClr val="accent2"/>
          </a:effectRef>
          <a:fontRef idx="minor">
            <a:schemeClr val="dk1"/>
          </a:fontRef>
        </p:style>
        <p:txBody>
          <a:bodyPr lIns="81930" tIns="40965" rIns="81930" bIns="40965"/>
          <a:lstStyle/>
          <a:p>
            <a:pPr>
              <a:tabLst>
                <a:tab pos="409651" algn="l"/>
              </a:tabLst>
              <a:defRPr/>
            </a:pPr>
            <a:r>
              <a:rPr lang="it-IT" sz="950" b="1" dirty="0">
                <a:solidFill>
                  <a:srgbClr val="000000"/>
                </a:solidFill>
                <a:ea typeface="Calibri" pitchFamily="34" charset="0"/>
                <a:cs typeface="Tahoma" pitchFamily="34" charset="0"/>
              </a:rPr>
              <a:t>Menteri Dalam Negeri selaku Ketua :</a:t>
            </a:r>
            <a:endParaRPr lang="en-US" sz="950" b="1" dirty="0">
              <a:solidFill>
                <a:srgbClr val="000000"/>
              </a:solidFill>
              <a:ea typeface="Calibri" pitchFamily="34" charset="0"/>
              <a:cs typeface="Tahoma" pitchFamily="34" charset="0"/>
            </a:endParaRPr>
          </a:p>
          <a:p>
            <a:pPr eaLnBrk="0" hangingPunct="0">
              <a:tabLst>
                <a:tab pos="409651" algn="l"/>
              </a:tabLst>
              <a:defRPr/>
            </a:pPr>
            <a:r>
              <a:rPr lang="it-IT" sz="950" b="1" dirty="0">
                <a:solidFill>
                  <a:srgbClr val="000000"/>
                </a:solidFill>
                <a:ea typeface="Calibri" pitchFamily="34" charset="0"/>
                <a:cs typeface="Tahoma" pitchFamily="34" charset="0"/>
              </a:rPr>
              <a:t>Menteri Negara Pendayagunaan Aparatur Negara </a:t>
            </a:r>
            <a:endParaRPr lang="en-US" sz="950" b="1" dirty="0">
              <a:solidFill>
                <a:srgbClr val="000000"/>
              </a:solidFill>
              <a:ea typeface="Calibri" pitchFamily="34" charset="0"/>
              <a:cs typeface="Tahoma" pitchFamily="34" charset="0"/>
            </a:endParaRPr>
          </a:p>
          <a:p>
            <a:pPr eaLnBrk="0" hangingPunct="0">
              <a:tabLst>
                <a:tab pos="409651" algn="l"/>
              </a:tabLst>
              <a:defRPr/>
            </a:pPr>
            <a:r>
              <a:rPr lang="it-IT" sz="950" b="1" dirty="0">
                <a:solidFill>
                  <a:srgbClr val="000000"/>
                </a:solidFill>
                <a:ea typeface="Calibri" pitchFamily="34" charset="0"/>
                <a:cs typeface="Tahoma" pitchFamily="34" charset="0"/>
              </a:rPr>
              <a:t>selaku Wakil Ketua </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Anggota : </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Menteri Keuangan;</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Menteri Hukum dan Hak Asasi Manusia;</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Menteri Sekretaris Negara;</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Menteri Negara Perencanaan Pembangunan Nasional/Kepala Badan Perencanaan Pembangunan Nasional;</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Kepala Badan Kepegawaian Negara;</a:t>
            </a:r>
            <a:endParaRPr lang="en-US" sz="950" b="1" dirty="0">
              <a:solidFill>
                <a:srgbClr val="000000"/>
              </a:solidFill>
              <a:ea typeface="Calibri" pitchFamily="34" charset="0"/>
              <a:cs typeface="Tahoma" pitchFamily="34" charset="0"/>
            </a:endParaRPr>
          </a:p>
          <a:p>
            <a:pPr eaLnBrk="0" hangingPunct="0">
              <a:tabLst>
                <a:tab pos="409651" algn="l"/>
              </a:tabLst>
              <a:defRPr/>
            </a:pPr>
            <a:r>
              <a:rPr lang="fi-FI" sz="950" b="1" dirty="0">
                <a:solidFill>
                  <a:srgbClr val="000000"/>
                </a:solidFill>
                <a:ea typeface="Calibri" pitchFamily="34" charset="0"/>
                <a:cs typeface="Tahoma" pitchFamily="34" charset="0"/>
              </a:rPr>
              <a:t>Kepala Badan Pengawasan Keuangan dan Pembangunan;</a:t>
            </a:r>
            <a:endParaRPr lang="en-US" sz="950" b="1" dirty="0">
              <a:solidFill>
                <a:srgbClr val="000000"/>
              </a:solidFill>
              <a:ea typeface="Calibri" pitchFamily="34" charset="0"/>
              <a:cs typeface="Tahoma" pitchFamily="34" charset="0"/>
            </a:endParaRPr>
          </a:p>
          <a:p>
            <a:pPr eaLnBrk="0" hangingPunct="0">
              <a:tabLst>
                <a:tab pos="409651" algn="l"/>
              </a:tabLst>
              <a:defRPr/>
            </a:pPr>
            <a:r>
              <a:rPr lang="sv-SE" sz="950" b="1" dirty="0">
                <a:solidFill>
                  <a:srgbClr val="000000"/>
                </a:solidFill>
                <a:ea typeface="Calibri" pitchFamily="34" charset="0"/>
                <a:cs typeface="Tahoma" pitchFamily="34" charset="0"/>
              </a:rPr>
              <a:t>Kepala Badan Pusat Statistik; dan </a:t>
            </a:r>
            <a:endParaRPr lang="en-US" sz="950" b="1" dirty="0">
              <a:solidFill>
                <a:srgbClr val="000000"/>
              </a:solidFill>
              <a:ea typeface="Calibri" pitchFamily="34" charset="0"/>
              <a:cs typeface="Tahoma" pitchFamily="34" charset="0"/>
            </a:endParaRPr>
          </a:p>
          <a:p>
            <a:pPr eaLnBrk="0" hangingPunct="0">
              <a:tabLst>
                <a:tab pos="409651" algn="l"/>
              </a:tabLst>
              <a:defRPr/>
            </a:pPr>
            <a:r>
              <a:rPr lang="it-IT" sz="950" b="1" dirty="0">
                <a:solidFill>
                  <a:srgbClr val="000000"/>
                </a:solidFill>
                <a:ea typeface="Calibri" pitchFamily="34" charset="0"/>
                <a:cs typeface="Tahoma" pitchFamily="34" charset="0"/>
              </a:rPr>
              <a:t>Kepala Lembaga Administrasi Negara sebagai </a:t>
            </a:r>
            <a:r>
              <a:rPr lang="it-IT" sz="950" b="1" dirty="0" smtClean="0">
                <a:solidFill>
                  <a:srgbClr val="000000"/>
                </a:solidFill>
                <a:ea typeface="Calibri" pitchFamily="34" charset="0"/>
                <a:cs typeface="Tahoma" pitchFamily="34" charset="0"/>
              </a:rPr>
              <a:t>anggota</a:t>
            </a:r>
            <a:r>
              <a:rPr lang="id-ID" sz="950" b="1" dirty="0" smtClean="0">
                <a:solidFill>
                  <a:srgbClr val="000000"/>
                </a:solidFill>
                <a:ea typeface="Calibri" pitchFamily="34" charset="0"/>
                <a:cs typeface="Tahoma" pitchFamily="34" charset="0"/>
              </a:rPr>
              <a:t>.</a:t>
            </a:r>
            <a:endParaRPr lang="it-IT" sz="950" b="1" dirty="0">
              <a:solidFill>
                <a:srgbClr val="000000"/>
              </a:solidFill>
              <a:ea typeface="Calibri" pitchFamily="34" charset="0"/>
              <a:cs typeface="Tahoma" pitchFamily="34" charset="0"/>
            </a:endParaRPr>
          </a:p>
        </p:txBody>
      </p:sp>
      <p:sp>
        <p:nvSpPr>
          <p:cNvPr id="28693" name="Text Box 11"/>
          <p:cNvSpPr txBox="1">
            <a:spLocks noChangeArrowheads="1"/>
          </p:cNvSpPr>
          <p:nvPr/>
        </p:nvSpPr>
        <p:spPr bwMode="auto">
          <a:xfrm>
            <a:off x="2829794" y="929737"/>
            <a:ext cx="3875806" cy="28946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81930" tIns="40965" rIns="81930" bIns="40965" anchor="ctr">
            <a:flatTx/>
          </a:bodyPr>
          <a:lstStyle/>
          <a:p>
            <a:pPr algn="ctr"/>
            <a:r>
              <a:rPr lang="it-IT" sz="1100" b="1" dirty="0" smtClean="0">
                <a:solidFill>
                  <a:srgbClr val="000000"/>
                </a:solidFill>
                <a:latin typeface="Tahoma" pitchFamily="34" charset="0"/>
                <a:ea typeface="Calibri" pitchFamily="34" charset="0"/>
                <a:cs typeface="Tahoma" pitchFamily="34" charset="0"/>
              </a:rPr>
              <a:t>TIM</a:t>
            </a:r>
            <a:r>
              <a:rPr lang="id-ID" sz="1100" b="1" dirty="0" smtClean="0">
                <a:solidFill>
                  <a:srgbClr val="000000"/>
                </a:solidFill>
                <a:latin typeface="Tahoma" pitchFamily="34" charset="0"/>
                <a:ea typeface="Calibri" pitchFamily="34" charset="0"/>
                <a:cs typeface="Tahoma" pitchFamily="34" charset="0"/>
              </a:rPr>
              <a:t> </a:t>
            </a:r>
            <a:r>
              <a:rPr lang="it-IT" sz="1100" b="1" dirty="0" smtClean="0">
                <a:solidFill>
                  <a:srgbClr val="000000"/>
                </a:solidFill>
                <a:latin typeface="Tahoma" pitchFamily="34" charset="0"/>
                <a:ea typeface="Calibri" pitchFamily="34" charset="0"/>
                <a:cs typeface="Tahoma" pitchFamily="34" charset="0"/>
              </a:rPr>
              <a:t>NASIONAL</a:t>
            </a:r>
            <a:r>
              <a:rPr lang="id-ID" sz="1100" b="1" dirty="0" smtClean="0">
                <a:solidFill>
                  <a:srgbClr val="000000"/>
                </a:solidFill>
                <a:latin typeface="Tahoma" pitchFamily="34" charset="0"/>
                <a:ea typeface="Calibri" pitchFamily="34" charset="0"/>
                <a:cs typeface="Tahoma" pitchFamily="34" charset="0"/>
              </a:rPr>
              <a:t> EPPD</a:t>
            </a:r>
            <a:endParaRPr lang="it-IT" sz="1100" dirty="0">
              <a:solidFill>
                <a:srgbClr val="000000"/>
              </a:solidFill>
              <a:latin typeface="Constantia" pitchFamily="18" charset="0"/>
              <a:ea typeface="Calibri" pitchFamily="34" charset="0"/>
              <a:cs typeface="Tahoma" pitchFamily="34" charset="0"/>
            </a:endParaRPr>
          </a:p>
        </p:txBody>
      </p:sp>
      <p:sp>
        <p:nvSpPr>
          <p:cNvPr id="24" name="Rounded Rectangle 23"/>
          <p:cNvSpPr/>
          <p:nvPr/>
        </p:nvSpPr>
        <p:spPr>
          <a:xfrm>
            <a:off x="381000" y="152400"/>
            <a:ext cx="8382000" cy="609600"/>
          </a:xfrm>
          <a:prstGeom prst="roundRect">
            <a:avLst/>
          </a:prstGeom>
          <a:ln>
            <a:solidFill>
              <a:srgbClr val="FFFF00"/>
            </a:solidFill>
          </a:ln>
        </p:spPr>
        <p:style>
          <a:lnRef idx="0">
            <a:schemeClr val="accent2"/>
          </a:lnRef>
          <a:fillRef idx="3">
            <a:schemeClr val="accent2"/>
          </a:fillRef>
          <a:effectRef idx="3">
            <a:schemeClr val="accent2"/>
          </a:effectRef>
          <a:fontRef idx="minor">
            <a:schemeClr val="lt1"/>
          </a:fontRef>
        </p:style>
        <p:txBody>
          <a:bodyPr anchor="ctr"/>
          <a:lstStyle/>
          <a:p>
            <a:pPr marL="457200" indent="-457200" algn="ctr" fontAlgn="auto">
              <a:spcBef>
                <a:spcPts val="0"/>
              </a:spcBef>
              <a:spcAft>
                <a:spcPts val="0"/>
              </a:spcAft>
              <a:buClr>
                <a:schemeClr val="tx1"/>
              </a:buClr>
              <a:buSzPct val="70000"/>
              <a:defRPr/>
            </a:pPr>
            <a:r>
              <a:rPr lang="id-ID" sz="3200" b="1" dirty="0" smtClean="0">
                <a:ln w="50800"/>
                <a:solidFill>
                  <a:srgbClr val="FFFF00"/>
                </a:solidFill>
              </a:rPr>
              <a:t>STRUKTUR ORGANISASI TIM EKPPD</a:t>
            </a:r>
          </a:p>
        </p:txBody>
      </p:sp>
      <p:sp>
        <p:nvSpPr>
          <p:cNvPr id="50" name="Line 7"/>
          <p:cNvSpPr>
            <a:spLocks noChangeShapeType="1"/>
          </p:cNvSpPr>
          <p:nvPr/>
        </p:nvSpPr>
        <p:spPr bwMode="auto">
          <a:xfrm>
            <a:off x="3276600" y="3581400"/>
            <a:ext cx="3124200" cy="0"/>
          </a:xfrm>
          <a:prstGeom prst="line">
            <a:avLst/>
          </a:prstGeom>
          <a:noFill/>
          <a:ln w="28575">
            <a:solidFill>
              <a:srgbClr val="000000"/>
            </a:solidFill>
            <a:round/>
            <a:headEnd/>
            <a:tailEnd/>
          </a:ln>
        </p:spPr>
        <p:txBody>
          <a:bodyPr lIns="81930" tIns="40965" rIns="81930" bIns="40965"/>
          <a:lstStyle/>
          <a:p>
            <a:endParaRPr lang="en-US"/>
          </a:p>
        </p:txBody>
      </p:sp>
      <p:sp>
        <p:nvSpPr>
          <p:cNvPr id="51" name="Line 8"/>
          <p:cNvSpPr>
            <a:spLocks noChangeShapeType="1"/>
          </p:cNvSpPr>
          <p:nvPr/>
        </p:nvSpPr>
        <p:spPr bwMode="auto">
          <a:xfrm>
            <a:off x="3276600" y="3581400"/>
            <a:ext cx="0" cy="198656"/>
          </a:xfrm>
          <a:prstGeom prst="line">
            <a:avLst/>
          </a:prstGeom>
          <a:noFill/>
          <a:ln w="28575">
            <a:solidFill>
              <a:srgbClr val="000000"/>
            </a:solidFill>
            <a:round/>
            <a:headEnd/>
            <a:tailEnd type="triangle" w="med" len="med"/>
          </a:ln>
        </p:spPr>
        <p:txBody>
          <a:bodyPr lIns="81930" tIns="40965" rIns="81930" bIns="40965"/>
          <a:lstStyle/>
          <a:p>
            <a:endParaRPr lang="en-US"/>
          </a:p>
        </p:txBody>
      </p:sp>
      <p:sp>
        <p:nvSpPr>
          <p:cNvPr id="52" name="Line 21"/>
          <p:cNvSpPr>
            <a:spLocks noChangeShapeType="1"/>
          </p:cNvSpPr>
          <p:nvPr/>
        </p:nvSpPr>
        <p:spPr bwMode="auto">
          <a:xfrm>
            <a:off x="6400800" y="3581400"/>
            <a:ext cx="0" cy="262926"/>
          </a:xfrm>
          <a:prstGeom prst="line">
            <a:avLst/>
          </a:prstGeom>
          <a:noFill/>
          <a:ln w="28575">
            <a:solidFill>
              <a:srgbClr val="000000"/>
            </a:solidFill>
            <a:round/>
            <a:headEnd/>
            <a:tailEnd type="triangle" w="med" len="med"/>
          </a:ln>
        </p:spPr>
        <p:txBody>
          <a:bodyPr lIns="81930" tIns="40965" rIns="81930" bIns="40965"/>
          <a:lstStyle/>
          <a:p>
            <a:endParaRPr lang="en-US"/>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rgbClr val="969DAB"/>
      </a:dk1>
      <a:lt1>
        <a:sysClr val="window" lastClr="FFFFFF"/>
      </a:lt1>
      <a:dk2>
        <a:srgbClr val="575F6D"/>
      </a:dk2>
      <a:lt2>
        <a:srgbClr val="FFF39D"/>
      </a:lt2>
      <a:accent1>
        <a:srgbClr val="B9BEC7"/>
      </a:accent1>
      <a:accent2>
        <a:srgbClr val="7598D9"/>
      </a:accent2>
      <a:accent3>
        <a:srgbClr val="B32C16"/>
      </a:accent3>
      <a:accent4>
        <a:srgbClr val="F5CD2D"/>
      </a:accent4>
      <a:accent5>
        <a:srgbClr val="AEBAD5"/>
      </a:accent5>
      <a:accent6>
        <a:srgbClr val="777C84"/>
      </a:accent6>
      <a:hlink>
        <a:srgbClr val="7F7F7F"/>
      </a:hlink>
      <a:folHlink>
        <a:srgbClr val="3B435B"/>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5186</TotalTime>
  <Words>3141</Words>
  <Application>Microsoft Office PowerPoint</Application>
  <PresentationFormat>On-screen Show (4:3)</PresentationFormat>
  <Paragraphs>510</Paragraphs>
  <Slides>34</Slides>
  <Notes>11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SUMBER INFORMASI</vt:lpstr>
      <vt:lpstr>PowerPoint Presentation</vt:lpstr>
      <vt:lpstr>PowerPoint Presentation</vt:lpstr>
      <vt:lpstr>PowerPoint Presentation</vt:lpstr>
      <vt:lpstr>Tahapan   Evaluasi  Kabupaten dan Kota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SIKLUS KEGIATAN </vt:lpstr>
      <vt:lpstr>PEMBINAAN</vt:lpstr>
      <vt:lpstr>PEMBINAAN</vt:lpstr>
      <vt:lpstr>PowerPoint Presentation</vt:lpstr>
      <vt:lpstr>Lanjutan ………</vt:lpstr>
      <vt:lpstr>LAMPIRAN II  KAB/KOTA  PELAKSANA KEBIJAKAN UMUM (IKK No. 2,15,18 dan 19) yaitu :</vt:lpstr>
      <vt:lpstr>PERMASALAHAN YANG DIJUMPAI </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Bonar</dc:creator>
  <cp:lastModifiedBy>ismail - [2010]</cp:lastModifiedBy>
  <cp:revision>624</cp:revision>
  <cp:lastPrinted>2013-10-16T07:28:01Z</cp:lastPrinted>
  <dcterms:created xsi:type="dcterms:W3CDTF">2011-01-31T13:53:19Z</dcterms:created>
  <dcterms:modified xsi:type="dcterms:W3CDTF">2017-11-06T03:56:01Z</dcterms:modified>
</cp:coreProperties>
</file>