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331" r:id="rId1"/>
    <p:sldMasterId id="2147484343" r:id="rId2"/>
  </p:sldMasterIdLst>
  <p:notesMasterIdLst>
    <p:notesMasterId r:id="rId20"/>
  </p:notesMasterIdLst>
  <p:handoutMasterIdLst>
    <p:handoutMasterId r:id="rId21"/>
  </p:handoutMasterIdLst>
  <p:sldIdLst>
    <p:sldId id="389" r:id="rId3"/>
    <p:sldId id="500" r:id="rId4"/>
    <p:sldId id="501" r:id="rId5"/>
    <p:sldId id="493" r:id="rId6"/>
    <p:sldId id="502" r:id="rId7"/>
    <p:sldId id="503" r:id="rId8"/>
    <p:sldId id="504" r:id="rId9"/>
    <p:sldId id="505" r:id="rId10"/>
    <p:sldId id="506" r:id="rId11"/>
    <p:sldId id="495" r:id="rId12"/>
    <p:sldId id="507" r:id="rId13"/>
    <p:sldId id="511" r:id="rId14"/>
    <p:sldId id="512" r:id="rId15"/>
    <p:sldId id="513" r:id="rId16"/>
    <p:sldId id="514" r:id="rId17"/>
    <p:sldId id="515" r:id="rId18"/>
    <p:sldId id="516" r:id="rId19"/>
  </p:sldIdLst>
  <p:sldSz cx="9144000" cy="6858000" type="screen4x3"/>
  <p:notesSz cx="6858000" cy="93138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0F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3344F8-AF17-4CF4-A84B-FF7CD83E7B80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BFB1CEE9-2EF4-4097-BF4C-51FC547CE7AB}">
      <dgm:prSet phldrT="[Text]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/>
            <a:t>OTDA</a:t>
          </a:r>
          <a:endParaRPr lang="id-ID" b="1" dirty="0"/>
        </a:p>
      </dgm:t>
    </dgm:pt>
    <dgm:pt modelId="{85B2EADD-D2C3-4784-93DA-666332140288}" type="parTrans" cxnId="{80CE6C91-EB7D-4C2D-88CF-197772C67BF2}">
      <dgm:prSet/>
      <dgm:spPr/>
      <dgm:t>
        <a:bodyPr/>
        <a:lstStyle/>
        <a:p>
          <a:endParaRPr lang="id-ID"/>
        </a:p>
      </dgm:t>
    </dgm:pt>
    <dgm:pt modelId="{6307CB2B-B773-490A-9F10-4886FBCAA1F6}" type="sibTrans" cxnId="{80CE6C91-EB7D-4C2D-88CF-197772C67BF2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44F59DB1-9AA9-4DB4-A929-A6C31C8DC387}">
      <dgm:prSet phldrT="[Text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>
              <a:solidFill>
                <a:schemeClr val="bg1"/>
              </a:solidFill>
            </a:rPr>
            <a:t>LPPD</a:t>
          </a:r>
          <a:endParaRPr lang="id-ID" b="1" dirty="0">
            <a:solidFill>
              <a:schemeClr val="bg1"/>
            </a:solidFill>
          </a:endParaRPr>
        </a:p>
      </dgm:t>
    </dgm:pt>
    <dgm:pt modelId="{1651068E-AA8B-411A-A0FE-47BB24CA3715}" type="parTrans" cxnId="{4D3CFDB5-6867-4E00-BD58-9F85F1DB7084}">
      <dgm:prSet/>
      <dgm:spPr/>
      <dgm:t>
        <a:bodyPr/>
        <a:lstStyle/>
        <a:p>
          <a:endParaRPr lang="id-ID"/>
        </a:p>
      </dgm:t>
    </dgm:pt>
    <dgm:pt modelId="{0C283024-B285-4DA2-8EA9-DC5EDC12A2F1}" type="sibTrans" cxnId="{4D3CFDB5-6867-4E00-BD58-9F85F1DB7084}">
      <dgm:prSet/>
      <dgm:spPr/>
      <dgm:t>
        <a:bodyPr/>
        <a:lstStyle/>
        <a:p>
          <a:endParaRPr lang="id-ID"/>
        </a:p>
      </dgm:t>
    </dgm:pt>
    <dgm:pt modelId="{82608463-F7A2-4636-9CFF-C95DC756D7FA}">
      <dgm:prSet phldrT="[Text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/>
            <a:t>EKPPD</a:t>
          </a:r>
          <a:endParaRPr lang="id-ID" b="1" dirty="0"/>
        </a:p>
      </dgm:t>
    </dgm:pt>
    <dgm:pt modelId="{B8258214-B782-4A5D-BBB1-C82953C9CE50}" type="parTrans" cxnId="{AEEACD0F-4CAF-4A56-8D47-5FEF0C31D44C}">
      <dgm:prSet/>
      <dgm:spPr/>
      <dgm:t>
        <a:bodyPr/>
        <a:lstStyle/>
        <a:p>
          <a:endParaRPr lang="id-ID"/>
        </a:p>
      </dgm:t>
    </dgm:pt>
    <dgm:pt modelId="{D5E2D6F3-15E8-4E5C-BF50-9B2D0F4D5673}" type="sibTrans" cxnId="{AEEACD0F-4CAF-4A56-8D47-5FEF0C31D44C}">
      <dgm:prSet/>
      <dgm:spPr/>
      <dgm:t>
        <a:bodyPr/>
        <a:lstStyle/>
        <a:p>
          <a:endParaRPr lang="id-ID"/>
        </a:p>
      </dgm:t>
    </dgm:pt>
    <dgm:pt modelId="{03097DF0-1632-48D2-9A2B-AD4603BDD58C}">
      <dgm:prSet phldrT="[Text]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>
              <a:solidFill>
                <a:schemeClr val="bg1"/>
              </a:solidFill>
            </a:rPr>
            <a:t>Peningkatan Kapasda</a:t>
          </a:r>
          <a:endParaRPr lang="id-ID" b="1" dirty="0">
            <a:solidFill>
              <a:schemeClr val="bg1"/>
            </a:solidFill>
          </a:endParaRPr>
        </a:p>
      </dgm:t>
    </dgm:pt>
    <dgm:pt modelId="{7DD7975B-EBA2-4012-B9CB-E8769E7CFAD8}" type="parTrans" cxnId="{ECF33D7E-DFC1-46CF-972D-8EBAD5C985F9}">
      <dgm:prSet/>
      <dgm:spPr/>
      <dgm:t>
        <a:bodyPr/>
        <a:lstStyle/>
        <a:p>
          <a:endParaRPr lang="id-ID"/>
        </a:p>
      </dgm:t>
    </dgm:pt>
    <dgm:pt modelId="{12325AEB-577A-4A9D-BF4C-C7F10EB3AA83}" type="sibTrans" cxnId="{ECF33D7E-DFC1-46CF-972D-8EBAD5C985F9}">
      <dgm:prSet/>
      <dgm:spPr/>
      <dgm:t>
        <a:bodyPr/>
        <a:lstStyle/>
        <a:p>
          <a:endParaRPr lang="id-ID"/>
        </a:p>
      </dgm:t>
    </dgm:pt>
    <dgm:pt modelId="{0DE4570C-FC34-460B-BF7F-6BD3E656B4E8}" type="pres">
      <dgm:prSet presAssocID="{D93344F8-AF17-4CF4-A84B-FF7CD83E7B8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2269F58-4118-4EDD-AA91-597C5A0500A6}" type="pres">
      <dgm:prSet presAssocID="{D93344F8-AF17-4CF4-A84B-FF7CD83E7B80}" presName="cycle" presStyleCnt="0"/>
      <dgm:spPr/>
    </dgm:pt>
    <dgm:pt modelId="{C7858049-5912-47AA-B1E1-5BC71F95F0A2}" type="pres">
      <dgm:prSet presAssocID="{BFB1CEE9-2EF4-4097-BF4C-51FC547CE7AB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032AFBE-FC1B-4FFD-973B-DB9274F3673A}" type="pres">
      <dgm:prSet presAssocID="{6307CB2B-B773-490A-9F10-4886FBCAA1F6}" presName="sibTransFirstNode" presStyleLbl="bgShp" presStyleIdx="0" presStyleCnt="1"/>
      <dgm:spPr/>
      <dgm:t>
        <a:bodyPr/>
        <a:lstStyle/>
        <a:p>
          <a:endParaRPr lang="id-ID"/>
        </a:p>
      </dgm:t>
    </dgm:pt>
    <dgm:pt modelId="{02AF1459-0D08-4ABD-BFE7-3A80ABA2B96E}" type="pres">
      <dgm:prSet presAssocID="{44F59DB1-9AA9-4DB4-A929-A6C31C8DC387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1F0AE6F-BBFB-47D9-9B56-662151829C64}" type="pres">
      <dgm:prSet presAssocID="{82608463-F7A2-4636-9CFF-C95DC756D7FA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1AD8F4D-4AD3-4834-B93E-42223A51E973}" type="pres">
      <dgm:prSet presAssocID="{03097DF0-1632-48D2-9A2B-AD4603BDD58C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ECF33D7E-DFC1-46CF-972D-8EBAD5C985F9}" srcId="{D93344F8-AF17-4CF4-A84B-FF7CD83E7B80}" destId="{03097DF0-1632-48D2-9A2B-AD4603BDD58C}" srcOrd="3" destOrd="0" parTransId="{7DD7975B-EBA2-4012-B9CB-E8769E7CFAD8}" sibTransId="{12325AEB-577A-4A9D-BF4C-C7F10EB3AA83}"/>
    <dgm:cxn modelId="{7A0054D8-F4A7-4504-987F-3F742259439E}" type="presOf" srcId="{BFB1CEE9-2EF4-4097-BF4C-51FC547CE7AB}" destId="{C7858049-5912-47AA-B1E1-5BC71F95F0A2}" srcOrd="0" destOrd="0" presId="urn:microsoft.com/office/officeart/2005/8/layout/cycle3"/>
    <dgm:cxn modelId="{80CE6C91-EB7D-4C2D-88CF-197772C67BF2}" srcId="{D93344F8-AF17-4CF4-A84B-FF7CD83E7B80}" destId="{BFB1CEE9-2EF4-4097-BF4C-51FC547CE7AB}" srcOrd="0" destOrd="0" parTransId="{85B2EADD-D2C3-4784-93DA-666332140288}" sibTransId="{6307CB2B-B773-490A-9F10-4886FBCAA1F6}"/>
    <dgm:cxn modelId="{4D3CFDB5-6867-4E00-BD58-9F85F1DB7084}" srcId="{D93344F8-AF17-4CF4-A84B-FF7CD83E7B80}" destId="{44F59DB1-9AA9-4DB4-A929-A6C31C8DC387}" srcOrd="1" destOrd="0" parTransId="{1651068E-AA8B-411A-A0FE-47BB24CA3715}" sibTransId="{0C283024-B285-4DA2-8EA9-DC5EDC12A2F1}"/>
    <dgm:cxn modelId="{E1D3CD6D-ACBC-492A-BEF4-C6ACC56E8D9B}" type="presOf" srcId="{D93344F8-AF17-4CF4-A84B-FF7CD83E7B80}" destId="{0DE4570C-FC34-460B-BF7F-6BD3E656B4E8}" srcOrd="0" destOrd="0" presId="urn:microsoft.com/office/officeart/2005/8/layout/cycle3"/>
    <dgm:cxn modelId="{BD3B0CF2-1715-4DAC-AEDB-5A2EDB911DA1}" type="presOf" srcId="{6307CB2B-B773-490A-9F10-4886FBCAA1F6}" destId="{8032AFBE-FC1B-4FFD-973B-DB9274F3673A}" srcOrd="0" destOrd="0" presId="urn:microsoft.com/office/officeart/2005/8/layout/cycle3"/>
    <dgm:cxn modelId="{0A5D9166-6AFC-41B5-8F47-6EA21251DA5C}" type="presOf" srcId="{44F59DB1-9AA9-4DB4-A929-A6C31C8DC387}" destId="{02AF1459-0D08-4ABD-BFE7-3A80ABA2B96E}" srcOrd="0" destOrd="0" presId="urn:microsoft.com/office/officeart/2005/8/layout/cycle3"/>
    <dgm:cxn modelId="{16761D8B-ECFF-460A-A69B-56425EB88552}" type="presOf" srcId="{82608463-F7A2-4636-9CFF-C95DC756D7FA}" destId="{91F0AE6F-BBFB-47D9-9B56-662151829C64}" srcOrd="0" destOrd="0" presId="urn:microsoft.com/office/officeart/2005/8/layout/cycle3"/>
    <dgm:cxn modelId="{AB2E7509-7CBE-4433-8384-F9F488841475}" type="presOf" srcId="{03097DF0-1632-48D2-9A2B-AD4603BDD58C}" destId="{A1AD8F4D-4AD3-4834-B93E-42223A51E973}" srcOrd="0" destOrd="0" presId="urn:microsoft.com/office/officeart/2005/8/layout/cycle3"/>
    <dgm:cxn modelId="{AEEACD0F-4CAF-4A56-8D47-5FEF0C31D44C}" srcId="{D93344F8-AF17-4CF4-A84B-FF7CD83E7B80}" destId="{82608463-F7A2-4636-9CFF-C95DC756D7FA}" srcOrd="2" destOrd="0" parTransId="{B8258214-B782-4A5D-BBB1-C82953C9CE50}" sibTransId="{D5E2D6F3-15E8-4E5C-BF50-9B2D0F4D5673}"/>
    <dgm:cxn modelId="{C3F7819C-B27A-4DA8-BC91-86F1F79B211F}" type="presParOf" srcId="{0DE4570C-FC34-460B-BF7F-6BD3E656B4E8}" destId="{02269F58-4118-4EDD-AA91-597C5A0500A6}" srcOrd="0" destOrd="0" presId="urn:microsoft.com/office/officeart/2005/8/layout/cycle3"/>
    <dgm:cxn modelId="{E059CD11-93F0-4A86-9263-C80AC6F67094}" type="presParOf" srcId="{02269F58-4118-4EDD-AA91-597C5A0500A6}" destId="{C7858049-5912-47AA-B1E1-5BC71F95F0A2}" srcOrd="0" destOrd="0" presId="urn:microsoft.com/office/officeart/2005/8/layout/cycle3"/>
    <dgm:cxn modelId="{F71D50F1-DBAC-44CE-AE77-DEE44F9852B2}" type="presParOf" srcId="{02269F58-4118-4EDD-AA91-597C5A0500A6}" destId="{8032AFBE-FC1B-4FFD-973B-DB9274F3673A}" srcOrd="1" destOrd="0" presId="urn:microsoft.com/office/officeart/2005/8/layout/cycle3"/>
    <dgm:cxn modelId="{4387F4AF-236D-4E4D-82EC-EB53F6285E60}" type="presParOf" srcId="{02269F58-4118-4EDD-AA91-597C5A0500A6}" destId="{02AF1459-0D08-4ABD-BFE7-3A80ABA2B96E}" srcOrd="2" destOrd="0" presId="urn:microsoft.com/office/officeart/2005/8/layout/cycle3"/>
    <dgm:cxn modelId="{B49D1DBC-D570-491A-ADDD-895F2044ADF2}" type="presParOf" srcId="{02269F58-4118-4EDD-AA91-597C5A0500A6}" destId="{91F0AE6F-BBFB-47D9-9B56-662151829C64}" srcOrd="3" destOrd="0" presId="urn:microsoft.com/office/officeart/2005/8/layout/cycle3"/>
    <dgm:cxn modelId="{6DC656B1-F7E9-48CC-9F99-B30D4BF396D0}" type="presParOf" srcId="{02269F58-4118-4EDD-AA91-597C5A0500A6}" destId="{A1AD8F4D-4AD3-4834-B93E-42223A51E973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38344-EDF0-4AC1-A676-D01855625CC8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7138"/>
            <a:ext cx="29718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7138"/>
            <a:ext cx="29718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47A85-047E-4AD1-AF76-8BCC143079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449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0EC8B-635E-48FA-817D-0CDE13D73A5A}" type="datetimeFigureOut">
              <a:rPr lang="en-US" smtClean="0"/>
              <a:pPr/>
              <a:t>11/6/2017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698500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65BBF-5642-40D1-9C63-86B2A26CFA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342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1725" y="698500"/>
            <a:ext cx="4654550" cy="34925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2D2E824B-2CED-4B7D-AC21-744C77C0DED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1725" y="698500"/>
            <a:ext cx="4654550" cy="34925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69F23E05-3671-4A8D-8C74-E6CA0D7AA65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1725" y="698500"/>
            <a:ext cx="4654550" cy="34925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B4F637B2-471D-41C0-8559-F4BB576F9B5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1725" y="698500"/>
            <a:ext cx="4654550" cy="34925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34760692-14EE-4AC2-982F-F756C5E5E84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1725" y="698500"/>
            <a:ext cx="4654550" cy="34925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26888013-4658-4C5F-926F-7ADE690179A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1725" y="698500"/>
            <a:ext cx="4654550" cy="34925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D8443BD3-A54A-46A2-B0A5-08E3951ED9F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1725" y="698500"/>
            <a:ext cx="4654550" cy="34925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03054" indent="-270405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81621" indent="-21632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14269" indent="-21632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46918" indent="-21632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79566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12214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44863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77511" indent="-21632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28DA8C5C-534D-4F22-82D8-24EDCB10980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E67BC-19E5-47BE-A3D7-F3E01737D71F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E72CC1-E56C-4780-81EA-57AC345203CF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3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43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032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2CC1-E56C-4780-81EA-57AC345203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90853-C27D-486F-A8F3-D20A7784F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2680D-2BD5-475A-9A48-5E520121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59E5-0D36-478B-8A48-BD164274FC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1890853-C27D-486F-A8F3-D20A7784FA45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78125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342497-25FA-499A-8FAA-D693824854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40287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6"/>
          <p:cNvSpPr>
            <a:spLocks noChangeArrowheads="1"/>
          </p:cNvSpPr>
          <p:nvPr userDrawn="1"/>
        </p:nvSpPr>
        <p:spPr bwMode="auto">
          <a:xfrm>
            <a:off x="8692662" y="6453194"/>
            <a:ext cx="342900" cy="288925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617AC05-5264-4FA8-92D6-CABAD7FF993C}" type="slidenum">
              <a:rPr lang="en-US" sz="1200" b="1">
                <a:solidFill>
                  <a:srgbClr val="000000"/>
                </a:solidFill>
                <a:cs typeface="Arial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200" b="1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57449"/>
      </p:ext>
    </p:extLst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2486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6"/>
          <p:cNvSpPr>
            <a:spLocks noChangeArrowheads="1"/>
          </p:cNvSpPr>
          <p:nvPr userDrawn="1"/>
        </p:nvSpPr>
        <p:spPr bwMode="auto">
          <a:xfrm>
            <a:off x="8692662" y="6453190"/>
            <a:ext cx="342900" cy="288925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617AC05-5264-4FA8-92D6-CABAD7FF993C}" type="slidenum">
              <a:rPr lang="en-US" sz="1200" b="1">
                <a:solidFill>
                  <a:srgbClr val="000000"/>
                </a:solidFill>
                <a:cs typeface="Arial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200" b="1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479625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2680D-2BD5-475A-9A48-5E5201210B02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4433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01143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387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94393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533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27A59E5-0D36-478B-8A48-BD164274FCC1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0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342497-25FA-499A-8FAA-D69382485410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729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FEFAC9"/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DA2D9DA-8973-45ED-B405-4CC3311B6B5C}" type="slidenum">
              <a:rPr lang="en-US" smtClean="0">
                <a:solidFill>
                  <a:srgbClr val="FEFAC9"/>
                </a:solidFill>
              </a:rPr>
              <a:pPr/>
              <a:t>‹#›</a:t>
            </a:fld>
            <a:endParaRPr lang="en-US">
              <a:solidFill>
                <a:srgbClr val="FEFAC9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476545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2" r:id="rId1"/>
    <p:sldLayoutId id="2147484333" r:id="rId2"/>
    <p:sldLayoutId id="2147484334" r:id="rId3"/>
    <p:sldLayoutId id="2147484335" r:id="rId4"/>
    <p:sldLayoutId id="2147484336" r:id="rId5"/>
    <p:sldLayoutId id="2147484337" r:id="rId6"/>
    <p:sldLayoutId id="2147484338" r:id="rId7"/>
    <p:sldLayoutId id="2147484339" r:id="rId8"/>
    <p:sldLayoutId id="2147484340" r:id="rId9"/>
    <p:sldLayoutId id="2147484341" r:id="rId10"/>
    <p:sldLayoutId id="2147484342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DA2D9DA-8973-45ED-B405-4CC3311B6B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4" r:id="rId1"/>
    <p:sldLayoutId id="2147484345" r:id="rId2"/>
    <p:sldLayoutId id="2147484346" r:id="rId3"/>
    <p:sldLayoutId id="2147484347" r:id="rId4"/>
    <p:sldLayoutId id="2147484348" r:id="rId5"/>
    <p:sldLayoutId id="2147484349" r:id="rId6"/>
    <p:sldLayoutId id="2147484350" r:id="rId7"/>
    <p:sldLayoutId id="2147484351" r:id="rId8"/>
    <p:sldLayoutId id="2147484352" r:id="rId9"/>
    <p:sldLayoutId id="2147484353" r:id="rId10"/>
    <p:sldLayoutId id="2147484354" r:id="rId11"/>
    <p:sldLayoutId id="2147484135" r:id="rId12"/>
    <p:sldLayoutId id="2147484136" r:id="rId13"/>
    <p:sldLayoutId id="2147484149" r:id="rId14"/>
    <p:sldLayoutId id="2147484150" r:id="rId15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1700808"/>
            <a:ext cx="900332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0" hangingPunct="0">
              <a:lnSpc>
                <a:spcPct val="80000"/>
              </a:lnSpc>
            </a:pP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endParaRPr lang="id-ID" sz="2800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32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Gambaran</a:t>
            </a: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Umum</a:t>
            </a: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Penyusunan</a:t>
            </a: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Laporan</a:t>
            </a: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Penyelenggaraan</a:t>
            </a: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Pemerintahan Daerah (LPPD)</a:t>
            </a: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Disampaikan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oleh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:</a:t>
            </a: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Dr. H.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Jefrinal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Arifin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, SH,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M.Si</a:t>
            </a:r>
            <a:endParaRPr lang="en-US" sz="28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Monotype Corsiva" panose="03010101010201010101" pitchFamily="66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Bukittinggi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, 6 November </a:t>
            </a:r>
            <a:r>
              <a:rPr lang="id-ID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201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7</a:t>
            </a:r>
          </a:p>
          <a:p>
            <a:pPr algn="ctr" eaLnBrk="0" hangingPunct="0">
              <a:lnSpc>
                <a:spcPct val="80000"/>
              </a:lnSpc>
            </a:pPr>
            <a:endParaRPr lang="en-US" sz="280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4" name="Picture 4" descr="File:Coat of arms of West Sumatra.sv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1219200" cy="121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Rounded Rectangle 22"/>
          <p:cNvSpPr>
            <a:spLocks noChangeArrowheads="1"/>
          </p:cNvSpPr>
          <p:nvPr/>
        </p:nvSpPr>
        <p:spPr bwMode="auto">
          <a:xfrm>
            <a:off x="0" y="0"/>
            <a:ext cx="9144000" cy="90872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7E7E9"/>
              </a:gs>
              <a:gs pos="72000">
                <a:srgbClr val="84B8BE"/>
              </a:gs>
              <a:gs pos="100000">
                <a:srgbClr val="66ACB5"/>
              </a:gs>
            </a:gsLst>
            <a:lin ang="5400000" scaled="1"/>
          </a:gradFill>
          <a:ln w="10000" cmpd="sng">
            <a:solidFill>
              <a:schemeClr val="accent2"/>
            </a:solidFill>
            <a:round/>
            <a:headEnd/>
            <a:tailEnd/>
          </a:ln>
          <a:effectLst>
            <a:outerShdw dist="50800" dir="5400000" algn="ctr" rotWithShape="0">
              <a:srgbClr val="4E3B30">
                <a:alpha val="59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/>
          <a:lstStyle/>
          <a:p>
            <a:pPr algn="ctr" eaLnBrk="1" hangingPunct="1">
              <a:lnSpc>
                <a:spcPts val="1600"/>
              </a:lnSpc>
            </a:pPr>
            <a:r>
              <a:rPr lang="en-US" altLang="en-US" sz="3200" b="1" i="0" dirty="0" err="1" smtClean="0">
                <a:solidFill>
                  <a:srgbClr val="002060"/>
                </a:solidFill>
                <a:latin typeface="Bookman Old Style" pitchFamily="18" charset="0"/>
              </a:rPr>
              <a:t>Ruang</a:t>
            </a:r>
            <a:r>
              <a:rPr lang="en-US" altLang="en-US" sz="3200" b="1" i="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altLang="en-US" sz="3200" b="1" i="0" dirty="0" err="1" smtClean="0">
                <a:solidFill>
                  <a:srgbClr val="002060"/>
                </a:solidFill>
                <a:latin typeface="Bookman Old Style" pitchFamily="18" charset="0"/>
              </a:rPr>
              <a:t>Lingkup</a:t>
            </a:r>
            <a:r>
              <a:rPr lang="en-US" altLang="en-US" sz="3200" b="1" i="0" dirty="0" smtClean="0">
                <a:solidFill>
                  <a:srgbClr val="002060"/>
                </a:solidFill>
                <a:latin typeface="Bookman Old Style" pitchFamily="18" charset="0"/>
              </a:rPr>
              <a:t> LPPD?</a:t>
            </a:r>
            <a:endParaRPr lang="en-US" altLang="en-US" sz="3200" b="1" i="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1757" name="Rounded Rectangle 24"/>
          <p:cNvSpPr>
            <a:spLocks noChangeArrowheads="1"/>
          </p:cNvSpPr>
          <p:nvPr/>
        </p:nvSpPr>
        <p:spPr bwMode="auto">
          <a:xfrm>
            <a:off x="251520" y="1484787"/>
            <a:ext cx="8582346" cy="4944613"/>
          </a:xfrm>
          <a:prstGeom prst="roundRect">
            <a:avLst>
              <a:gd name="adj" fmla="val 16667"/>
            </a:avLst>
          </a:prstGeom>
          <a:solidFill>
            <a:srgbClr val="DEE9F0"/>
          </a:solidFill>
          <a:ln w="10000" cmpd="sng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just" eaLnBrk="1" hangingPunct="1">
              <a:spcAft>
                <a:spcPts val="600"/>
              </a:spcAft>
            </a:pP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Merujuk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pada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Pasal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2 PP No. 3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Tahun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2007,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bahwa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Ruang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Lingkup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LPPD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mencakup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penyelenggaraan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:</a:t>
            </a:r>
            <a:endParaRPr lang="id-ID" altLang="en-US" b="1" dirty="0">
              <a:solidFill>
                <a:srgbClr val="000000"/>
              </a:solidFill>
              <a:latin typeface="Californian FB" pitchFamily="18" charset="0"/>
            </a:endParaRPr>
          </a:p>
          <a:p>
            <a:pPr lvl="1" algn="just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en-US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Urusan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Desentralisasi</a:t>
            </a:r>
            <a:endParaRPr lang="en-US" altLang="en-US" b="1" dirty="0" smtClean="0">
              <a:solidFill>
                <a:srgbClr val="000000"/>
              </a:solidFill>
              <a:latin typeface="Californian FB" pitchFamily="18" charset="0"/>
            </a:endParaRPr>
          </a:p>
          <a:p>
            <a:pPr lvl="1" algn="just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Tugas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Pembantuan</a:t>
            </a:r>
            <a:endParaRPr lang="en-US" altLang="en-US" b="1" dirty="0" smtClean="0">
              <a:solidFill>
                <a:srgbClr val="000000"/>
              </a:solidFill>
              <a:latin typeface="Californian FB" pitchFamily="18" charset="0"/>
            </a:endParaRPr>
          </a:p>
          <a:p>
            <a:pPr lvl="1" algn="just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Tugas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Umum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Pemerintahan</a:t>
            </a:r>
            <a:endParaRPr lang="id-ID" altLang="en-US" b="1" dirty="0">
              <a:solidFill>
                <a:srgbClr val="000000"/>
              </a:solidFill>
              <a:latin typeface="Californian FB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id-ID" altLang="en-US" dirty="0">
              <a:solidFill>
                <a:srgbClr val="000000"/>
              </a:solidFill>
              <a:latin typeface="Californian FB" pitchFamily="18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9CF6D-67AE-462C-84C2-410F03EDCE9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3600" b="1" dirty="0" smtClean="0"/>
              <a:t>Alur Pembinaan Otonomi Daerah</a:t>
            </a:r>
            <a:endParaRPr lang="id-ID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57158" y="1500174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986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99" y="458119"/>
            <a:ext cx="6984777" cy="88264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Ruang</a:t>
            </a: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Lingkup</a:t>
            </a: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Peningkatan</a:t>
            </a: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Kapasda</a:t>
            </a:r>
            <a:endParaRPr lang="en-US" altLang="zh-CN" sz="28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>
                <a:solidFill>
                  <a:srgbClr val="FEFAC9"/>
                </a:solidFill>
              </a:rPr>
              <a:pPr/>
              <a:t>12</a:t>
            </a:fld>
            <a:endParaRPr lang="en-US" altLang="en-US" smtClean="0">
              <a:solidFill>
                <a:srgbClr val="FEFAC9"/>
              </a:solidFill>
            </a:endParaRPr>
          </a:p>
        </p:txBody>
      </p:sp>
      <p:sp>
        <p:nvSpPr>
          <p:cNvPr id="5" name="Flowchart: Alternate Process 4"/>
          <p:cNvSpPr/>
          <p:nvPr/>
        </p:nvSpPr>
        <p:spPr>
          <a:xfrm>
            <a:off x="827584" y="3068960"/>
            <a:ext cx="2304256" cy="936104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prstClr val="white"/>
                </a:solidFill>
              </a:rPr>
              <a:t>Peningkatan</a:t>
            </a:r>
            <a:r>
              <a:rPr lang="en-US" b="1" dirty="0" smtClean="0">
                <a:solidFill>
                  <a:prstClr val="white"/>
                </a:solidFill>
              </a:rPr>
              <a:t> </a:t>
            </a:r>
            <a:r>
              <a:rPr lang="en-US" b="1" dirty="0" err="1" smtClean="0">
                <a:solidFill>
                  <a:prstClr val="white"/>
                </a:solidFill>
              </a:rPr>
              <a:t>Kapasitas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6" name="Flowchart: Alternate Process 5"/>
          <p:cNvSpPr/>
          <p:nvPr/>
        </p:nvSpPr>
        <p:spPr>
          <a:xfrm>
            <a:off x="4644008" y="1700808"/>
            <a:ext cx="3024336" cy="57606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white"/>
                </a:solidFill>
              </a:rPr>
              <a:t>Kapasitas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Kebijakan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lowchart: Alternate Process 6"/>
          <p:cNvSpPr/>
          <p:nvPr/>
        </p:nvSpPr>
        <p:spPr>
          <a:xfrm>
            <a:off x="4644008" y="3212976"/>
            <a:ext cx="2952328" cy="57606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prstClr val="white"/>
                </a:solidFill>
              </a:rPr>
              <a:t>Kapasitas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Kelembagaan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4644008" y="4725144"/>
            <a:ext cx="2952328" cy="57606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white"/>
                </a:solidFill>
              </a:rPr>
              <a:t>Kapasitas</a:t>
            </a:r>
            <a:r>
              <a:rPr lang="en-US" dirty="0" smtClean="0">
                <a:solidFill>
                  <a:prstClr val="white"/>
                </a:solidFill>
              </a:rPr>
              <a:t> SDM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275856" y="3501008"/>
            <a:ext cx="1152128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275856" y="2132856"/>
            <a:ext cx="1296144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3501008"/>
            <a:ext cx="1224136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0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2483768" y="458119"/>
            <a:ext cx="4104456" cy="882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KEBIJAKAN</a:t>
            </a: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>
                <a:solidFill>
                  <a:srgbClr val="FEFAC9"/>
                </a:solidFill>
              </a:rPr>
              <a:pPr/>
              <a:t>13</a:t>
            </a:fld>
            <a:endParaRPr lang="en-US" altLang="en-US" smtClean="0">
              <a:solidFill>
                <a:srgbClr val="FEFAC9"/>
              </a:solidFill>
            </a:endParaRPr>
          </a:p>
        </p:txBody>
      </p:sp>
      <p:sp>
        <p:nvSpPr>
          <p:cNvPr id="5" name="Flowchart: Alternate Process 4"/>
          <p:cNvSpPr/>
          <p:nvPr/>
        </p:nvSpPr>
        <p:spPr>
          <a:xfrm>
            <a:off x="827584" y="3501008"/>
            <a:ext cx="2304256" cy="93610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prstClr val="white"/>
                </a:solidFill>
              </a:rPr>
              <a:t>Kapasitas</a:t>
            </a:r>
            <a:r>
              <a:rPr lang="en-US" b="1" dirty="0" smtClean="0">
                <a:solidFill>
                  <a:prstClr val="white"/>
                </a:solidFill>
              </a:rPr>
              <a:t> </a:t>
            </a:r>
            <a:r>
              <a:rPr lang="en-US" b="1" dirty="0" err="1" smtClean="0">
                <a:solidFill>
                  <a:prstClr val="white"/>
                </a:solidFill>
              </a:rPr>
              <a:t>Kebijakan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6" name="Flowchart: Alternate Process 5"/>
          <p:cNvSpPr/>
          <p:nvPr/>
        </p:nvSpPr>
        <p:spPr>
          <a:xfrm>
            <a:off x="4644008" y="2276872"/>
            <a:ext cx="3024336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prstClr val="white"/>
                </a:solidFill>
              </a:rPr>
              <a:t>Pembentukan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Kebijakan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7" name="Flowchart: Alternate Process 6"/>
          <p:cNvSpPr/>
          <p:nvPr/>
        </p:nvSpPr>
        <p:spPr>
          <a:xfrm>
            <a:off x="4644008" y="3212976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prstClr val="white"/>
                </a:solidFill>
              </a:rPr>
              <a:t>Metode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Perumusan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4644008" y="5085184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white"/>
                </a:solidFill>
              </a:rPr>
              <a:t>Evaluasi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275856" y="3501008"/>
            <a:ext cx="1224136" cy="43204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275856" y="2564904"/>
            <a:ext cx="1296144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3933056"/>
            <a:ext cx="1224136" cy="136815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Alternate Process 10"/>
          <p:cNvSpPr/>
          <p:nvPr/>
        </p:nvSpPr>
        <p:spPr>
          <a:xfrm>
            <a:off x="4644008" y="4149080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white"/>
                </a:solidFill>
              </a:rPr>
              <a:t>Sosialisasi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75856" y="3933056"/>
            <a:ext cx="1224136" cy="43204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06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458119"/>
            <a:ext cx="4824536" cy="882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KELEMBAGAAN</a:t>
            </a: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>
                <a:solidFill>
                  <a:srgbClr val="FEFAC9"/>
                </a:solidFill>
              </a:rPr>
              <a:pPr/>
              <a:t>14</a:t>
            </a:fld>
            <a:endParaRPr lang="en-US" altLang="en-US" smtClean="0">
              <a:solidFill>
                <a:srgbClr val="FEFAC9"/>
              </a:solidFill>
            </a:endParaRPr>
          </a:p>
        </p:txBody>
      </p:sp>
      <p:sp>
        <p:nvSpPr>
          <p:cNvPr id="5" name="Flowchart: Alternate Process 4"/>
          <p:cNvSpPr/>
          <p:nvPr/>
        </p:nvSpPr>
        <p:spPr>
          <a:xfrm>
            <a:off x="827584" y="3501008"/>
            <a:ext cx="2304256" cy="93610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prstClr val="white"/>
                </a:solidFill>
              </a:rPr>
              <a:t>Kapasitas</a:t>
            </a:r>
            <a:r>
              <a:rPr lang="en-US" b="1" dirty="0" smtClean="0">
                <a:solidFill>
                  <a:prstClr val="white"/>
                </a:solidFill>
              </a:rPr>
              <a:t> </a:t>
            </a:r>
            <a:r>
              <a:rPr lang="en-US" b="1" dirty="0" err="1" smtClean="0">
                <a:solidFill>
                  <a:prstClr val="white"/>
                </a:solidFill>
              </a:rPr>
              <a:t>Kelembagaan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6" name="Flowchart: Alternate Process 5"/>
          <p:cNvSpPr/>
          <p:nvPr/>
        </p:nvSpPr>
        <p:spPr>
          <a:xfrm>
            <a:off x="4644008" y="2780928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prstClr val="white"/>
                </a:solidFill>
              </a:rPr>
              <a:t>Tata </a:t>
            </a:r>
            <a:r>
              <a:rPr lang="en-US" sz="2000" dirty="0" err="1" smtClean="0">
                <a:solidFill>
                  <a:prstClr val="white"/>
                </a:solidFill>
              </a:rPr>
              <a:t>Laksana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dan</a:t>
            </a:r>
            <a:r>
              <a:rPr lang="en-US" sz="2000" dirty="0" smtClean="0">
                <a:solidFill>
                  <a:prstClr val="white"/>
                </a:solidFill>
              </a:rPr>
              <a:t> SOP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7" name="Flowchart: Alternate Process 6"/>
          <p:cNvSpPr/>
          <p:nvPr/>
        </p:nvSpPr>
        <p:spPr>
          <a:xfrm>
            <a:off x="4644008" y="3645024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white"/>
                </a:solidFill>
              </a:rPr>
              <a:t>Budaya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Kerja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4644008" y="5445224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 smtClean="0">
                <a:solidFill>
                  <a:prstClr val="white"/>
                </a:solidFill>
              </a:rPr>
              <a:t>Sarana</a:t>
            </a:r>
            <a:r>
              <a:rPr lang="en-US" sz="2200" dirty="0" smtClean="0">
                <a:solidFill>
                  <a:prstClr val="white"/>
                </a:solidFill>
              </a:rPr>
              <a:t> </a:t>
            </a:r>
            <a:r>
              <a:rPr lang="en-US" sz="2200" dirty="0" err="1" smtClean="0">
                <a:solidFill>
                  <a:prstClr val="white"/>
                </a:solidFill>
              </a:rPr>
              <a:t>dan</a:t>
            </a:r>
            <a:r>
              <a:rPr lang="en-US" sz="2200" dirty="0" smtClean="0">
                <a:solidFill>
                  <a:prstClr val="white"/>
                </a:solidFill>
              </a:rPr>
              <a:t> </a:t>
            </a:r>
            <a:r>
              <a:rPr lang="en-US" sz="2200" dirty="0" err="1" smtClean="0">
                <a:solidFill>
                  <a:prstClr val="white"/>
                </a:solidFill>
              </a:rPr>
              <a:t>Prasarana</a:t>
            </a:r>
            <a:endParaRPr lang="en-US" sz="2200" dirty="0">
              <a:solidFill>
                <a:prstClr val="white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275856" y="3212976"/>
            <a:ext cx="1224136" cy="7200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275856" y="2276872"/>
            <a:ext cx="1296144" cy="165618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3933056"/>
            <a:ext cx="1224136" cy="165618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Alternate Process 10"/>
          <p:cNvSpPr/>
          <p:nvPr/>
        </p:nvSpPr>
        <p:spPr>
          <a:xfrm>
            <a:off x="4644008" y="4509120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Keuangan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75856" y="3933056"/>
            <a:ext cx="1152128" cy="7920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Alternate Process 12"/>
          <p:cNvSpPr/>
          <p:nvPr/>
        </p:nvSpPr>
        <p:spPr>
          <a:xfrm>
            <a:off x="4644008" y="1988840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prstClr val="white"/>
                </a:solidFill>
              </a:rPr>
              <a:t>Pembentukan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Struktur</a:t>
            </a:r>
            <a:endParaRPr lang="en-US" sz="2000" dirty="0">
              <a:solidFill>
                <a:prstClr val="white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3275856" y="3933056"/>
            <a:ext cx="1224136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35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458119"/>
            <a:ext cx="4824536" cy="882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5720" tIns="0" rIns="45720" bIns="0" anchor="ctr" anchorCtr="0">
            <a:normAutofit fontScale="97500"/>
          </a:bodyPr>
          <a:lstStyle/>
          <a:p>
            <a:pPr algn="ctr" eaLnBrk="0" fontAlgn="base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defRPr/>
            </a:pPr>
            <a:r>
              <a:rPr lang="en-US" altLang="zh-CN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KAPASITAS SDM</a:t>
            </a:r>
          </a:p>
        </p:txBody>
      </p:sp>
      <p:sp>
        <p:nvSpPr>
          <p:cNvPr id="317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57D276-9D57-492B-AE81-4D124137CC1F}" type="slidenum">
              <a:rPr lang="en-US" altLang="en-US" smtClean="0">
                <a:solidFill>
                  <a:srgbClr val="FEFAC9"/>
                </a:solidFill>
              </a:rPr>
              <a:pPr/>
              <a:t>15</a:t>
            </a:fld>
            <a:endParaRPr lang="en-US" altLang="en-US" smtClean="0">
              <a:solidFill>
                <a:srgbClr val="FEFAC9"/>
              </a:solidFill>
            </a:endParaRPr>
          </a:p>
        </p:txBody>
      </p:sp>
      <p:sp>
        <p:nvSpPr>
          <p:cNvPr id="5" name="Flowchart: Alternate Process 4"/>
          <p:cNvSpPr/>
          <p:nvPr/>
        </p:nvSpPr>
        <p:spPr>
          <a:xfrm>
            <a:off x="611560" y="3140968"/>
            <a:ext cx="1656184" cy="648072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prstClr val="white"/>
                </a:solidFill>
              </a:rPr>
              <a:t>Kapasitas</a:t>
            </a:r>
            <a:r>
              <a:rPr lang="en-US" sz="1800" b="1" dirty="0" smtClean="0">
                <a:solidFill>
                  <a:prstClr val="white"/>
                </a:solidFill>
              </a:rPr>
              <a:t> </a:t>
            </a:r>
            <a:r>
              <a:rPr lang="en-US" sz="1800" b="1" dirty="0" err="1" smtClean="0">
                <a:solidFill>
                  <a:prstClr val="white"/>
                </a:solidFill>
              </a:rPr>
              <a:t>Individu</a:t>
            </a:r>
            <a:endParaRPr lang="en-US" sz="1800" b="1" dirty="0">
              <a:solidFill>
                <a:prstClr val="white"/>
              </a:solidFill>
            </a:endParaRPr>
          </a:p>
        </p:txBody>
      </p:sp>
      <p:sp>
        <p:nvSpPr>
          <p:cNvPr id="7" name="Flowchart: Alternate Process 6"/>
          <p:cNvSpPr/>
          <p:nvPr/>
        </p:nvSpPr>
        <p:spPr>
          <a:xfrm>
            <a:off x="3059832" y="3140968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white"/>
                </a:solidFill>
              </a:rPr>
              <a:t>Budaya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Kerja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339752" y="2708920"/>
            <a:ext cx="576064" cy="7200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Alternate Process 10"/>
          <p:cNvSpPr/>
          <p:nvPr/>
        </p:nvSpPr>
        <p:spPr>
          <a:xfrm>
            <a:off x="3059832" y="4149080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Keuangan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339752" y="3429000"/>
            <a:ext cx="504056" cy="86409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Alternate Process 12"/>
          <p:cNvSpPr/>
          <p:nvPr/>
        </p:nvSpPr>
        <p:spPr>
          <a:xfrm>
            <a:off x="3059832" y="2132856"/>
            <a:ext cx="2952328" cy="576064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prstClr val="white"/>
                </a:solidFill>
              </a:rPr>
              <a:t>Pembentukan</a:t>
            </a:r>
            <a:r>
              <a:rPr lang="en-US" sz="2000" dirty="0" smtClean="0">
                <a:solidFill>
                  <a:prstClr val="white"/>
                </a:solidFill>
              </a:rPr>
              <a:t> </a:t>
            </a:r>
            <a:r>
              <a:rPr lang="en-US" sz="2000" dirty="0" err="1" smtClean="0">
                <a:solidFill>
                  <a:prstClr val="white"/>
                </a:solidFill>
              </a:rPr>
              <a:t>Struktur</a:t>
            </a:r>
            <a:endParaRPr lang="en-US" sz="2000" dirty="0">
              <a:solidFill>
                <a:prstClr val="white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339752" y="3429000"/>
            <a:ext cx="57606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lowchart: Alternate Process 22"/>
          <p:cNvSpPr/>
          <p:nvPr/>
        </p:nvSpPr>
        <p:spPr>
          <a:xfrm>
            <a:off x="6732240" y="3068960"/>
            <a:ext cx="1656184" cy="648072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prstClr val="black"/>
                </a:solidFill>
              </a:rPr>
              <a:t>Kompetensi</a:t>
            </a:r>
            <a:endParaRPr lang="en-US" sz="1800" b="1" dirty="0">
              <a:solidFill>
                <a:prstClr val="black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6084168" y="3429000"/>
            <a:ext cx="57606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84168" y="3429000"/>
            <a:ext cx="57606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6084168" y="3429000"/>
            <a:ext cx="57606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6084168" y="2420888"/>
            <a:ext cx="576064" cy="100811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6156176" y="3429000"/>
            <a:ext cx="504056" cy="100811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57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8296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TAHAPAN PENINGKATAN KAPASITAS PEMERINTAHAN DAERAH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3568" y="1988840"/>
            <a:ext cx="7416824" cy="3672408"/>
          </a:xfrm>
          <a:prstGeom prst="rect">
            <a:avLst/>
          </a:prstGeom>
        </p:spPr>
        <p:txBody>
          <a:bodyPr/>
          <a:lstStyle/>
          <a:p>
            <a:pPr marL="609600" indent="-6096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defRPr/>
            </a:pP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Penetapan</a:t>
            </a: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Kebijakan</a:t>
            </a: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Nasional</a:t>
            </a:r>
            <a:endParaRPr lang="en-US" sz="2800" dirty="0" smtClean="0">
              <a:solidFill>
                <a:prstClr val="black"/>
              </a:solidFill>
              <a:latin typeface="Constantia"/>
            </a:endParaRPr>
          </a:p>
          <a:p>
            <a:pPr marL="609600" indent="-6096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defRPr/>
            </a:pPr>
            <a:r>
              <a:rPr lang="en-US" sz="2800" b="1" dirty="0" err="1" smtClean="0">
                <a:solidFill>
                  <a:srgbClr val="FEFAC9">
                    <a:lumMod val="75000"/>
                  </a:srgbClr>
                </a:solidFill>
                <a:latin typeface="Constantia"/>
              </a:rPr>
              <a:t>Pemetaan</a:t>
            </a:r>
            <a:r>
              <a:rPr lang="en-US" sz="2800" b="1" dirty="0" smtClean="0">
                <a:solidFill>
                  <a:srgbClr val="FEFAC9">
                    <a:lumMod val="75000"/>
                  </a:srgbClr>
                </a:solidFill>
                <a:latin typeface="Constantia"/>
              </a:rPr>
              <a:t> </a:t>
            </a:r>
            <a:r>
              <a:rPr lang="en-US" sz="2800" b="1" dirty="0" err="1" smtClean="0">
                <a:solidFill>
                  <a:srgbClr val="FEFAC9">
                    <a:lumMod val="75000"/>
                  </a:srgbClr>
                </a:solidFill>
                <a:latin typeface="Constantia"/>
              </a:rPr>
              <a:t>Kapasitas</a:t>
            </a:r>
            <a:r>
              <a:rPr lang="en-US" sz="2800" b="1" dirty="0" smtClean="0">
                <a:solidFill>
                  <a:srgbClr val="FEFAC9">
                    <a:lumMod val="75000"/>
                  </a:srgbClr>
                </a:solidFill>
                <a:latin typeface="Constantia"/>
              </a:rPr>
              <a:t> Daerah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defRPr/>
            </a:pP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Penyusunan</a:t>
            </a: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Rekomendasi</a:t>
            </a:r>
            <a:endParaRPr lang="en-US" sz="2800" dirty="0" smtClean="0">
              <a:solidFill>
                <a:prstClr val="black"/>
              </a:solidFill>
              <a:latin typeface="Constantia"/>
            </a:endParaRPr>
          </a:p>
          <a:p>
            <a:pPr marL="609600" indent="-6096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defRPr/>
            </a:pP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Perencanaan</a:t>
            </a: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dan</a:t>
            </a: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Penganggaraan</a:t>
            </a:r>
            <a:endParaRPr lang="en-US" sz="2800" dirty="0" smtClean="0">
              <a:solidFill>
                <a:prstClr val="black"/>
              </a:solidFill>
              <a:latin typeface="Constantia"/>
            </a:endParaRPr>
          </a:p>
          <a:p>
            <a:pPr marL="609600" indent="-6096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defRPr/>
            </a:pP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Pelaksanaan</a:t>
            </a: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 Program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dan</a:t>
            </a: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Kegiatan</a:t>
            </a:r>
            <a:endParaRPr lang="en-US" sz="2800" dirty="0" smtClean="0">
              <a:solidFill>
                <a:prstClr val="black"/>
              </a:solidFill>
              <a:latin typeface="Constantia"/>
            </a:endParaRPr>
          </a:p>
          <a:p>
            <a:pPr marL="609600" indent="-6096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+mj-lt"/>
              <a:buAutoNum type="arabicPeriod"/>
              <a:defRPr/>
            </a:pP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Monitoring,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Evaluasi</a:t>
            </a: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dan</a:t>
            </a:r>
            <a:r>
              <a:rPr lang="en-US" sz="28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onstantia"/>
              </a:rPr>
              <a:t>Pelaporan</a:t>
            </a:r>
            <a:endParaRPr lang="en-US" sz="2800" dirty="0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96526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66936"/>
          </a:xfrm>
        </p:spPr>
        <p:txBody>
          <a:bodyPr/>
          <a:lstStyle/>
          <a:p>
            <a:pPr algn="ctr"/>
            <a:r>
              <a:rPr lang="id-ID" sz="3600" b="1" dirty="0" smtClean="0"/>
              <a:t>Faktor Yang Mempengaruhi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00808"/>
            <a:ext cx="7592888" cy="4572000"/>
          </a:xfrm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id-ID" sz="2800" b="1" dirty="0" smtClean="0">
                <a:latin typeface="Arial" pitchFamily="34" charset="0"/>
                <a:cs typeface="Arial" pitchFamily="34" charset="0"/>
              </a:rPr>
              <a:t>Tingkat kepedulian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SKPD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Data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dukung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tidak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valid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Tidak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adanya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sistem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pengumpulan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data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Ketidakpahaman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pegawai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penyusun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LPPD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id-ID" sz="2800" b="1" dirty="0" smtClean="0">
                <a:latin typeface="Arial" pitchFamily="34" charset="0"/>
                <a:cs typeface="Arial" pitchFamily="34" charset="0"/>
              </a:rPr>
              <a:t>Tingkat kepedulian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pimpinan</a:t>
            </a:r>
            <a:r>
              <a:rPr lang="id-ID" sz="2800" b="1" dirty="0" smtClean="0">
                <a:latin typeface="Arial" pitchFamily="34" charset="0"/>
                <a:cs typeface="Arial" pitchFamily="34" charset="0"/>
              </a:rPr>
              <a:t> daerah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62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15913" y="204788"/>
            <a:ext cx="8828087" cy="1020762"/>
          </a:xfrm>
          <a:solidFill>
            <a:schemeClr val="accent3">
              <a:lumMod val="40000"/>
              <a:lumOff val="6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APA ITU LPPD </a:t>
            </a:r>
            <a:br>
              <a:rPr lang="en-US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(UU 23/2014, PP 3/2007 </a:t>
            </a:r>
            <a:r>
              <a:rPr lang="en-US" sz="2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PP 6/2008</a:t>
            </a:r>
            <a:r>
              <a:rPr lang="id-ID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dan UU 23/2014</a:t>
            </a:r>
            <a:r>
              <a:rPr lang="en-US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444105" y="1598616"/>
            <a:ext cx="8264128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spcAft>
                <a:spcPts val="1200"/>
              </a:spcAft>
              <a:buFont typeface="Arial" pitchFamily="34" charset="0"/>
              <a:buChar char="•"/>
            </a:pPr>
            <a:r>
              <a:rPr lang="id-ID" b="1" dirty="0" smtClean="0">
                <a:solidFill>
                  <a:srgbClr val="000000"/>
                </a:solidFill>
                <a:latin typeface="Arial" pitchFamily="34" charset="0"/>
              </a:rPr>
              <a:t>LPPD</a:t>
            </a:r>
            <a:r>
              <a:rPr lang="id-ID" dirty="0" smtClean="0">
                <a:solidFill>
                  <a:srgbClr val="000000"/>
                </a:solidFill>
                <a:latin typeface="Arial" pitchFamily="34" charset="0"/>
              </a:rPr>
              <a:t> adalah laporan atas penyelenggaraan pemerintahan daerah dalam kurun waktu I (satu) tahun anggaran berdasarkan Rencana Kerja Pembangunan Daerah yang disampaikan oleh Kepala Daerah kepada Pemerintah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</a:rPr>
              <a:t>PP 3/2007 </a:t>
            </a:r>
            <a:r>
              <a:rPr lang="en-US" b="1" dirty="0" err="1" smtClean="0">
                <a:solidFill>
                  <a:srgbClr val="002060"/>
                </a:solidFill>
                <a:latin typeface="Arial" pitchFamily="34" charset="0"/>
              </a:rPr>
              <a:t>dan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</a:rPr>
              <a:t> PP 6 </a:t>
            </a:r>
            <a:r>
              <a:rPr lang="en-US" b="1" dirty="0" err="1" smtClean="0">
                <a:solidFill>
                  <a:srgbClr val="002060"/>
                </a:solidFill>
                <a:latin typeface="Arial" pitchFamily="34" charset="0"/>
              </a:rPr>
              <a:t>Tahun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</a:rPr>
              <a:t> 2008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)</a:t>
            </a:r>
            <a:r>
              <a:rPr lang="id-ID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  <a:endParaRPr lang="en-US" dirty="0" smtClean="0">
              <a:solidFill>
                <a:srgbClr val="000000"/>
              </a:solidFill>
              <a:latin typeface="Arial" pitchFamily="34" charset="0"/>
            </a:endParaRPr>
          </a:p>
          <a:p>
            <a:pPr algn="just" eaLnBrk="1" hangingPunct="1">
              <a:spcAft>
                <a:spcPts val="1200"/>
              </a:spcAft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LPPD</a:t>
            </a:r>
            <a:r>
              <a:rPr lang="id-ID" dirty="0" smtClean="0">
                <a:solidFill>
                  <a:srgbClr val="000000"/>
                </a:solidFill>
                <a:latin typeface="Arial" pitchFamily="34" charset="0"/>
              </a:rPr>
              <a:t> mencakup </a:t>
            </a:r>
            <a:r>
              <a:rPr lang="id-ID" b="1" dirty="0" smtClean="0">
                <a:solidFill>
                  <a:srgbClr val="FF0000"/>
                </a:solidFill>
                <a:latin typeface="Arial" pitchFamily="34" charset="0"/>
              </a:rPr>
              <a:t>laporan kinerja </a:t>
            </a:r>
            <a:r>
              <a:rPr lang="id-ID" b="1" dirty="0" smtClean="0">
                <a:solidFill>
                  <a:srgbClr val="000000"/>
                </a:solidFill>
                <a:latin typeface="Arial" pitchFamily="34" charset="0"/>
              </a:rPr>
              <a:t>instansi Pemerintah Daerah</a:t>
            </a: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</a:rPr>
              <a:t>(</a:t>
            </a:r>
            <a:r>
              <a:rPr lang="en-US" b="1" dirty="0" err="1" smtClean="0">
                <a:solidFill>
                  <a:srgbClr val="002060"/>
                </a:solidFill>
                <a:latin typeface="Arial" pitchFamily="34" charset="0"/>
              </a:rPr>
              <a:t>Pasal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</a:rPr>
              <a:t> 69 </a:t>
            </a:r>
            <a:r>
              <a:rPr lang="en-US" b="1" dirty="0" err="1" smtClean="0">
                <a:solidFill>
                  <a:srgbClr val="002060"/>
                </a:solidFill>
                <a:latin typeface="Arial" pitchFamily="34" charset="0"/>
              </a:rPr>
              <a:t>ayat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</a:rPr>
              <a:t> 2 UU 23/2014);</a:t>
            </a:r>
          </a:p>
          <a:p>
            <a:pPr algn="just" eaLnBrk="1" hangingPunct="1">
              <a:spcAft>
                <a:spcPts val="1200"/>
              </a:spcAft>
              <a:buFont typeface="Arial" pitchFamily="34" charset="0"/>
              <a:buChar char="•"/>
            </a:pPr>
            <a:r>
              <a:rPr lang="id-ID" b="1" dirty="0" smtClean="0">
                <a:solidFill>
                  <a:srgbClr val="000000"/>
                </a:solidFill>
                <a:latin typeface="Arial" pitchFamily="34" charset="0"/>
              </a:rPr>
              <a:t>L</a:t>
            </a: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PPD </a:t>
            </a:r>
            <a:r>
              <a:rPr lang="id-ID" dirty="0" smtClean="0">
                <a:solidFill>
                  <a:srgbClr val="FF0000"/>
                </a:solidFill>
                <a:latin typeface="Arial" pitchFamily="34" charset="0"/>
              </a:rPr>
              <a:t>memuat </a:t>
            </a:r>
            <a:r>
              <a:rPr lang="id-ID" b="1" dirty="0" smtClean="0">
                <a:solidFill>
                  <a:srgbClr val="FF0000"/>
                </a:solidFill>
                <a:latin typeface="Arial" pitchFamily="34" charset="0"/>
              </a:rPr>
              <a:t>capaian kinerja </a:t>
            </a:r>
            <a:r>
              <a:rPr lang="id-ID" b="1" dirty="0" smtClean="0">
                <a:solidFill>
                  <a:srgbClr val="000000"/>
                </a:solidFill>
                <a:latin typeface="Arial" pitchFamily="34" charset="0"/>
              </a:rPr>
              <a:t>penyelenggaraan Pemerintahan Daerah dan pelaksanaan Tugas Pembantuan</a:t>
            </a: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</a:rPr>
              <a:t>(</a:t>
            </a:r>
            <a:r>
              <a:rPr lang="en-US" b="1" dirty="0" err="1" smtClean="0">
                <a:solidFill>
                  <a:srgbClr val="002060"/>
                </a:solidFill>
                <a:latin typeface="Arial" pitchFamily="34" charset="0"/>
              </a:rPr>
              <a:t>Pasal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</a:rPr>
              <a:t> 70 </a:t>
            </a:r>
            <a:r>
              <a:rPr lang="en-US" b="1" dirty="0" err="1" smtClean="0">
                <a:solidFill>
                  <a:srgbClr val="002060"/>
                </a:solidFill>
                <a:latin typeface="Arial" pitchFamily="34" charset="0"/>
              </a:rPr>
              <a:t>ayat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</a:rPr>
              <a:t> 1 UU 23/2014).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2301" y="5991675"/>
            <a:ext cx="8811228" cy="830997"/>
          </a:xfrm>
          <a:prstGeom prst="rect">
            <a:avLst/>
          </a:prstGeom>
          <a:solidFill>
            <a:srgbClr val="92D050"/>
          </a:solidFill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LPPD ADALAH 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LAPORAN KINERJA </a:t>
            </a:r>
            <a:r>
              <a:rPr lang="id-ID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d-ID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PEMERINTAHAN DAERAH .........</a:t>
            </a:r>
            <a:endParaRPr lang="en-US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38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00028" y="31750"/>
            <a:ext cx="8741569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id-ID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Apa itu Kinerja PEMDA?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1449388"/>
            <a:ext cx="8723710" cy="5091112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id-ID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Kinerja adalah hasil kerja akhir </a:t>
            </a:r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yang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dapat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diukur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atas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urusan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pemerintahan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Kinerja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Pemerintahan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Daerah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adalah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capaian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atas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urusan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pemerintahan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daerah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yang </a:t>
            </a:r>
            <a:r>
              <a:rPr lang="en-US" b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diukur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dari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masukan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proses, </a:t>
            </a:r>
            <a:r>
              <a:rPr lang="en-US" b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keluaran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hasil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manfaat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b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atau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dampak</a:t>
            </a:r>
            <a:r>
              <a:rPr lang="id-ID" dirty="0">
                <a:latin typeface="Arial" pitchFamily="34" charset="0"/>
                <a:cs typeface="Arial" pitchFamily="34" charset="0"/>
              </a:rPr>
              <a:t> </a:t>
            </a:r>
            <a:r>
              <a:rPr lang="id-ID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(PP 6 Tahun 2008 dan Permendagri 73 Tahun 2009).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id-ID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Kinerja ada karena ada Kerja (melalui program dan kegiatan). </a:t>
            </a:r>
            <a:endParaRPr lang="id-ID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Kinerja dicapai</a:t>
            </a:r>
            <a:r>
              <a:rPr lang="id-ID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melalui pelaksanaan program dan kegiatan oleh </a:t>
            </a:r>
            <a:r>
              <a:rPr lang="id-ID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SKPD penanggungjawab</a:t>
            </a:r>
            <a:r>
              <a:rPr lang="id-ID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id-ID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Kinerja harus direncanakan </a:t>
            </a:r>
            <a:r>
              <a:rPr lang="id-ID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dalam dokumen Rencana (RPJMD, Renstra, RKPD dan Renja SKPD).</a:t>
            </a:r>
            <a:endParaRPr lang="id-ID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1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Rounded Rectangle 22"/>
          <p:cNvSpPr>
            <a:spLocks noChangeArrowheads="1"/>
          </p:cNvSpPr>
          <p:nvPr/>
        </p:nvSpPr>
        <p:spPr bwMode="auto">
          <a:xfrm>
            <a:off x="0" y="0"/>
            <a:ext cx="9144000" cy="90872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7E7E9"/>
              </a:gs>
              <a:gs pos="72000">
                <a:srgbClr val="84B8BE"/>
              </a:gs>
              <a:gs pos="100000">
                <a:srgbClr val="66ACB5"/>
              </a:gs>
            </a:gsLst>
            <a:lin ang="5400000" scaled="1"/>
          </a:gradFill>
          <a:ln w="10000" cmpd="sng">
            <a:solidFill>
              <a:schemeClr val="accent2"/>
            </a:solidFill>
            <a:round/>
            <a:headEnd/>
            <a:tailEnd/>
          </a:ln>
          <a:effectLst>
            <a:outerShdw dist="50800" dir="5400000" algn="ctr" rotWithShape="0">
              <a:srgbClr val="4E3B30">
                <a:alpha val="59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/>
          <a:lstStyle/>
          <a:p>
            <a:pPr algn="ctr" eaLnBrk="1" hangingPunct="1">
              <a:lnSpc>
                <a:spcPts val="1600"/>
              </a:lnSpc>
            </a:pPr>
            <a:r>
              <a:rPr lang="en-US" altLang="en-US" sz="3200" b="1" i="0" dirty="0" err="1" smtClean="0">
                <a:solidFill>
                  <a:srgbClr val="002060"/>
                </a:solidFill>
                <a:latin typeface="Bookman Old Style" pitchFamily="18" charset="0"/>
              </a:rPr>
              <a:t>Kenapa</a:t>
            </a:r>
            <a:r>
              <a:rPr lang="en-US" altLang="en-US" sz="3200" b="1" i="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altLang="en-US" sz="3200" b="1" i="0" dirty="0" err="1" smtClean="0">
                <a:solidFill>
                  <a:srgbClr val="002060"/>
                </a:solidFill>
                <a:latin typeface="Bookman Old Style" pitchFamily="18" charset="0"/>
              </a:rPr>
              <a:t>Wajib</a:t>
            </a:r>
            <a:r>
              <a:rPr lang="en-US" altLang="en-US" sz="3200" b="1" i="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altLang="en-US" sz="3200" b="1" i="0" dirty="0" err="1" smtClean="0">
                <a:solidFill>
                  <a:srgbClr val="002060"/>
                </a:solidFill>
                <a:latin typeface="Bookman Old Style" pitchFamily="18" charset="0"/>
              </a:rPr>
              <a:t>Menyampaikan</a:t>
            </a:r>
            <a:r>
              <a:rPr lang="en-US" altLang="en-US" sz="3200" b="1" i="0" dirty="0" smtClean="0">
                <a:solidFill>
                  <a:srgbClr val="002060"/>
                </a:solidFill>
                <a:latin typeface="Bookman Old Style" pitchFamily="18" charset="0"/>
              </a:rPr>
              <a:t> LPPD?</a:t>
            </a:r>
            <a:endParaRPr lang="en-US" altLang="en-US" sz="3200" b="1" i="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1757" name="Rounded Rectangle 24"/>
          <p:cNvSpPr>
            <a:spLocks noChangeArrowheads="1"/>
          </p:cNvSpPr>
          <p:nvPr/>
        </p:nvSpPr>
        <p:spPr bwMode="auto">
          <a:xfrm>
            <a:off x="251520" y="1484787"/>
            <a:ext cx="8582346" cy="4944613"/>
          </a:xfrm>
          <a:prstGeom prst="roundRect">
            <a:avLst>
              <a:gd name="adj" fmla="val 16667"/>
            </a:avLst>
          </a:prstGeom>
          <a:solidFill>
            <a:srgbClr val="DEE9F0"/>
          </a:solidFill>
          <a:ln w="10000" cmpd="sng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just" eaLnBrk="1" hangingPunct="1">
              <a:lnSpc>
                <a:spcPct val="150000"/>
              </a:lnSpc>
            </a:pPr>
            <a:endParaRPr lang="id-ID" altLang="en-US" sz="20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just" eaLnBrk="1" hangingPunct="1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id-ID" altLang="en-US" dirty="0">
                <a:solidFill>
                  <a:srgbClr val="000000"/>
                </a:solidFill>
                <a:latin typeface="Franklin Gothic Book" pitchFamily="34" charset="0"/>
              </a:rPr>
              <a:t>Konsekuensi dari negara kesatuan adalah pemegang kekuasaan pemerintahan dan tanggung jawab akhir pemerintahan ada ditangan </a:t>
            </a:r>
            <a:r>
              <a:rPr lang="id-ID" altLang="en-US" dirty="0" smtClean="0">
                <a:solidFill>
                  <a:srgbClr val="000000"/>
                </a:solidFill>
                <a:latin typeface="Franklin Gothic Book" pitchFamily="34" charset="0"/>
              </a:rPr>
              <a:t>Presiden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.</a:t>
            </a:r>
            <a:r>
              <a:rPr lang="id-ID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(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Pasal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4 UUD 1945)</a:t>
            </a:r>
            <a:r>
              <a:rPr lang="id-ID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endParaRPr lang="id-ID" altLang="en-US" dirty="0">
              <a:solidFill>
                <a:srgbClr val="000000"/>
              </a:solidFill>
              <a:latin typeface="Franklin Gothic Book" pitchFamily="34" charset="0"/>
            </a:endParaRPr>
          </a:p>
          <a:p>
            <a:pPr lvl="0"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en-US" b="1" dirty="0" smtClean="0">
                <a:solidFill>
                  <a:srgbClr val="000000"/>
                </a:solidFill>
                <a:latin typeface="Franklin Gothic Book" pitchFamily="34" charset="0"/>
              </a:rPr>
              <a:t>KDH </a:t>
            </a:r>
            <a:r>
              <a:rPr lang="en-US" altLang="en-US" b="1" dirty="0" err="1" smtClean="0">
                <a:solidFill>
                  <a:srgbClr val="000000"/>
                </a:solidFill>
                <a:latin typeface="Franklin Gothic Book" pitchFamily="34" charset="0"/>
              </a:rPr>
              <a:t>memiliki</a:t>
            </a:r>
            <a:r>
              <a:rPr lang="en-US" altLang="en-US" b="1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Franklin Gothic Book" pitchFamily="34" charset="0"/>
              </a:rPr>
              <a:t>kewajiban</a:t>
            </a:r>
            <a:r>
              <a:rPr lang="en-US" altLang="en-US" b="1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menyampaikan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hasil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dan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pertanggungjawaban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penyelenggaraan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pemerintahan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kepada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pemerintah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pusat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dalam 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bentuk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Franklin Gothic Book" pitchFamily="34" charset="0"/>
              </a:rPr>
              <a:t>Laporan</a:t>
            </a:r>
            <a:r>
              <a:rPr lang="en-US" altLang="en-US" b="1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Franklin Gothic Book" pitchFamily="34" charset="0"/>
              </a:rPr>
              <a:t>Penyelenggaraan</a:t>
            </a:r>
            <a:r>
              <a:rPr lang="en-US" altLang="en-US" b="1" dirty="0" smtClean="0">
                <a:solidFill>
                  <a:srgbClr val="000000"/>
                </a:solidFill>
                <a:latin typeface="Franklin Gothic Book" pitchFamily="34" charset="0"/>
              </a:rPr>
              <a:t>  Pemerintahan Daerah (LPPD)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. (</a:t>
            </a:r>
            <a:r>
              <a:rPr lang="en-US" altLang="en-US" dirty="0" err="1" smtClean="0">
                <a:solidFill>
                  <a:srgbClr val="000000"/>
                </a:solidFill>
                <a:latin typeface="Franklin Gothic Book" pitchFamily="34" charset="0"/>
              </a:rPr>
              <a:t>Pasal</a:t>
            </a:r>
            <a:r>
              <a:rPr lang="en-US" altLang="en-US" dirty="0" smtClean="0">
                <a:solidFill>
                  <a:srgbClr val="000000"/>
                </a:solidFill>
                <a:latin typeface="Franklin Gothic Book" pitchFamily="34" charset="0"/>
              </a:rPr>
              <a:t> 69 UU 23/2014)</a:t>
            </a:r>
            <a:endParaRPr lang="id-ID" altLang="en-US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id-ID" altLang="en-US" sz="18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id-ID" altLang="en-US" sz="1800" dirty="0">
              <a:solidFill>
                <a:srgbClr val="000000"/>
              </a:solidFill>
              <a:latin typeface="Franklin Gothic Book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9CF6D-67AE-462C-84C2-410F03EDCE9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53" y="0"/>
            <a:ext cx="8715375" cy="1143000"/>
          </a:xfrm>
          <a:solidFill>
            <a:schemeClr val="bg2">
              <a:lumMod val="75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2060"/>
                </a:solidFill>
              </a:rPr>
              <a:t>KEDUDUKAN</a:t>
            </a:r>
            <a:r>
              <a:rPr lang="id-ID" sz="3600" b="1" dirty="0" smtClean="0">
                <a:solidFill>
                  <a:srgbClr val="002060"/>
                </a:solidFill>
              </a:rPr>
              <a:t>/FUNGSI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id-ID" sz="3600" b="1" dirty="0" smtClean="0">
                <a:solidFill>
                  <a:srgbClr val="002060"/>
                </a:solidFill>
              </a:rPr>
              <a:t>LPPD </a:t>
            </a:r>
            <a:br>
              <a:rPr lang="id-ID" sz="3600" b="1" dirty="0" smtClean="0">
                <a:solidFill>
                  <a:srgbClr val="002060"/>
                </a:solidFill>
              </a:rPr>
            </a:br>
            <a:r>
              <a:rPr lang="id-ID" sz="3600" b="1" dirty="0" smtClean="0">
                <a:solidFill>
                  <a:srgbClr val="002060"/>
                </a:solidFill>
              </a:rPr>
              <a:t>(UU 23/2014)</a:t>
            </a:r>
            <a:endParaRPr lang="id-ID" sz="36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888" y="1244600"/>
            <a:ext cx="8690372" cy="4832350"/>
          </a:xfrm>
        </p:spPr>
        <p:txBody>
          <a:bodyPr rtlCol="0">
            <a:noAutofit/>
          </a:bodyPr>
          <a:lstStyle/>
          <a:p>
            <a:pPr marL="457200" indent="-457200" algn="just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Merupakan wujud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pelaksanaan urusan yang dilimpahkan pemerintah 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pusat kepada 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pemerintah 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daerah; </a:t>
            </a:r>
            <a:endParaRPr lang="id-ID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457200" algn="just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Merupakan wujud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a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kuntabilitas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dan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t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ransparansi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Kepala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Daerah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sebagai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pemimpin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Daerah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kepada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Pemerintah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man Old Style" pitchFamily="18" charset="0"/>
              </a:rPr>
              <a:t>pusat</a:t>
            </a:r>
            <a:r>
              <a:rPr lang="en-US" sz="20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man Old Style" pitchFamily="18" charset="0"/>
              </a:rPr>
              <a:t>dan</a:t>
            </a:r>
            <a:r>
              <a:rPr lang="en-US" sz="20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man Old Style" pitchFamily="18" charset="0"/>
              </a:rPr>
              <a:t>Masyarakat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Bookman Old Style" pitchFamily="18" charset="0"/>
              </a:rPr>
              <a:t>;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id-ID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457200" algn="just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Merupakan wujud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kebijakan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pencapaian kinerja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penyelenggaraan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urusan pemerintahan 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daerah;</a:t>
            </a:r>
            <a:endParaRPr lang="id-ID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457200" algn="just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Sebagai bahan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pembinaan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dan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evaluasi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pemerintah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kepada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pemerintah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daerah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dalam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penyelenggaraan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urusan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pemerintahan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man Old Style" pitchFamily="18" charset="0"/>
              </a:rPr>
              <a:t>daerah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;</a:t>
            </a:r>
            <a:endParaRPr lang="id-ID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457200" algn="just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Sebagai alat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ukur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keberhasilan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pemerintah dalam 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membina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dan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mengawasi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penyelenggaraan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man Old Style" pitchFamily="18" charset="0"/>
              </a:rPr>
              <a:t>urusan</a:t>
            </a:r>
            <a:r>
              <a:rPr lang="en-US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pemerintahan 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daerah;</a:t>
            </a:r>
            <a:endParaRPr lang="id-ID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457200" algn="just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Merupakan wujud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laporan kinerja terhadap hasil pelaksanaan pokok-pokok penyelenggaraan pemerintahan 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daerah;</a:t>
            </a:r>
            <a:endParaRPr lang="id-ID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457200" algn="just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Merupakan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satu kesatuan 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sistem 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pelaporan penyelenggaraan pemerintahan </a:t>
            </a:r>
            <a:r>
              <a:rPr lang="id-ID" sz="2000" dirty="0" smtClean="0">
                <a:solidFill>
                  <a:srgbClr val="002060"/>
                </a:solidFill>
                <a:latin typeface="Bookman Old Style" pitchFamily="18" charset="0"/>
              </a:rPr>
              <a:t>daerah</a:t>
            </a:r>
            <a:r>
              <a:rPr lang="id-ID" sz="2000" dirty="0">
                <a:solidFill>
                  <a:srgbClr val="002060"/>
                </a:solidFill>
                <a:latin typeface="Bookman Old Style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90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746850"/>
            <a:ext cx="3624943" cy="3370153"/>
          </a:xfrm>
          <a:ln w="28575">
            <a:solidFill>
              <a:schemeClr val="tx1"/>
            </a:solidFill>
          </a:ln>
          <a:extLst/>
        </p:spPr>
        <p:txBody>
          <a:bodyPr rtlCol="0">
            <a:spAutoFit/>
          </a:bodyPr>
          <a:lstStyle/>
          <a:p>
            <a:pPr marL="0" indent="0" algn="ctr" eaLnBrk="1" hangingPunct="1">
              <a:spcBef>
                <a:spcPct val="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r>
              <a:rPr lang="en-US" sz="16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Ruang</a:t>
            </a:r>
            <a:r>
              <a:rPr lang="en-US" sz="16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</a:t>
            </a:r>
            <a:r>
              <a:rPr lang="en-US" sz="16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Lingkup</a:t>
            </a:r>
            <a:r>
              <a:rPr lang="en-US" sz="16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LPPD </a:t>
            </a:r>
            <a:endParaRPr lang="id-ID" sz="1600" b="1" dirty="0" smtClean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sym typeface="Wingdings" pitchFamily="2" charset="2"/>
            </a:endParaRPr>
          </a:p>
          <a:p>
            <a:pPr marL="0" indent="0" algn="ctr" eaLnBrk="1" hangingPunct="1">
              <a:spcBef>
                <a:spcPct val="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r>
              <a:rPr lang="en-US" sz="16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Dalam</a:t>
            </a:r>
            <a:r>
              <a:rPr lang="en-US" sz="16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UU 32/2004 </a:t>
            </a:r>
            <a:r>
              <a:rPr lang="en-US" sz="16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jo</a:t>
            </a:r>
            <a:r>
              <a:rPr lang="en-US" sz="16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PP 3/2007</a:t>
            </a:r>
          </a:p>
          <a:p>
            <a:pPr marL="449263" indent="-449263" algn="just" eaLnBrk="1" hangingPunct="1">
              <a:spcBef>
                <a:spcPts val="60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1.</a:t>
            </a:r>
            <a:r>
              <a:rPr lang="id-ID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	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Urusan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Desentralisasi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(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Wajib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</a:t>
            </a:r>
            <a:r>
              <a:rPr lang="id-ID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dan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Pilihan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)</a:t>
            </a:r>
            <a:r>
              <a:rPr lang="id-ID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;</a:t>
            </a:r>
            <a:endParaRPr lang="en-US" sz="1600" dirty="0" smtClean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sym typeface="Wingdings" pitchFamily="2" charset="2"/>
            </a:endParaRPr>
          </a:p>
          <a:p>
            <a:pPr marL="717550" indent="-268288" algn="just" defTabSz="890588" eaLnBrk="1" hangingPunct="1">
              <a:spcBef>
                <a:spcPct val="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r>
              <a:rPr lang="id-ID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- 	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Urusan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Wajib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(26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Urusan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)</a:t>
            </a:r>
            <a:endParaRPr lang="id-ID" sz="1600" dirty="0" smtClean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sym typeface="Wingdings" pitchFamily="2" charset="2"/>
            </a:endParaRPr>
          </a:p>
          <a:p>
            <a:pPr marL="717550" indent="-268288" algn="just" eaLnBrk="1" hangingPunct="1">
              <a:spcBef>
                <a:spcPct val="0"/>
              </a:spcBef>
              <a:buClr>
                <a:srgbClr val="FF0000"/>
              </a:buClr>
              <a:buSzPct val="100000"/>
              <a:buFontTx/>
              <a:buChar char="-"/>
              <a:defRPr/>
            </a:pP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Urusan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Plihan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(8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Urusan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)</a:t>
            </a:r>
            <a:endParaRPr lang="id-ID" sz="1600" dirty="0" smtClean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sym typeface="Wingdings" pitchFamily="2" charset="2"/>
            </a:endParaRPr>
          </a:p>
          <a:p>
            <a:pPr marL="444500" indent="-444500" algn="just" eaLnBrk="1" hangingPunct="1">
              <a:spcBef>
                <a:spcPct val="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endParaRPr lang="id-ID" sz="1600" dirty="0" smtClean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sym typeface="Wingdings" pitchFamily="2" charset="2"/>
            </a:endParaRPr>
          </a:p>
          <a:p>
            <a:pPr marL="444500" indent="-444500" algn="just" eaLnBrk="1" hangingPunct="1">
              <a:spcBef>
                <a:spcPct val="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2. 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Tugas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Pembantuan</a:t>
            </a:r>
            <a:r>
              <a:rPr lang="id-ID" sz="1600" dirty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:</a:t>
            </a:r>
            <a:endParaRPr lang="id-ID" sz="1600" dirty="0" smtClean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sym typeface="Wingdings" pitchFamily="2" charset="2"/>
            </a:endParaRPr>
          </a:p>
          <a:p>
            <a:pPr marL="444500" indent="-444500" algn="just" eaLnBrk="1" hangingPunct="1">
              <a:spcBef>
                <a:spcPct val="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r>
              <a:rPr lang="id-ID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	- Untuk Provinsi</a:t>
            </a:r>
          </a:p>
          <a:p>
            <a:pPr marL="444500" indent="-444500" algn="just" eaLnBrk="1" hangingPunct="1">
              <a:spcBef>
                <a:spcPct val="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r>
              <a:rPr lang="id-ID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	- Untuk Kabupaten/Kota</a:t>
            </a:r>
            <a:endParaRPr lang="en-US" sz="1600" dirty="0" smtClean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sym typeface="Wingdings" pitchFamily="2" charset="2"/>
            </a:endParaRPr>
          </a:p>
          <a:p>
            <a:pPr marL="444500" indent="-444500" algn="just" eaLnBrk="1" hangingPunct="1">
              <a:spcBef>
                <a:spcPct val="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endParaRPr lang="id-ID" sz="1600" dirty="0" smtClean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sym typeface="Wingdings" pitchFamily="2" charset="2"/>
            </a:endParaRPr>
          </a:p>
          <a:p>
            <a:pPr marL="444500" indent="-444500" algn="just" eaLnBrk="1" hangingPunct="1">
              <a:spcBef>
                <a:spcPct val="0"/>
              </a:spcBef>
              <a:buClr>
                <a:srgbClr val="FF0000"/>
              </a:buClr>
              <a:buSzPct val="100000"/>
              <a:buFont typeface="Arial" pitchFamily="34" charset="0"/>
              <a:buNone/>
              <a:defRPr/>
            </a:pP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3.  </a:t>
            </a:r>
            <a:r>
              <a:rPr lang="id-ID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Tugas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U</a:t>
            </a:r>
            <a:r>
              <a:rPr lang="id-ID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mum</a:t>
            </a:r>
            <a:r>
              <a:rPr lang="en-US" sz="1600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 </a:t>
            </a:r>
            <a:r>
              <a:rPr lang="en-US" sz="1600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  <a:sym typeface="Wingdings" pitchFamily="2" charset="2"/>
              </a:rPr>
              <a:t>Pemerintahan</a:t>
            </a:r>
            <a:endParaRPr lang="en-US" sz="1600" dirty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  <a:sym typeface="Wingdings" pitchFamily="2" charset="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73629" y="381000"/>
            <a:ext cx="6977744" cy="990600"/>
          </a:xfrm>
          <a:prstGeom prst="roundRect">
            <a:avLst/>
          </a:prstGeom>
          <a:solidFill>
            <a:srgbClr val="7030A0"/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45720" tIns="0" rIns="45720" bIns="0" anchor="ctr">
            <a:norm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cap="all" dirty="0" err="1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Perbedaan</a:t>
            </a:r>
            <a:r>
              <a:rPr lang="en-US" altLang="zh-CN" sz="1600" b="1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b="1" cap="all" dirty="0">
              <a:ln w="9000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altLang="zh-CN" sz="1600" b="1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Ruang lingkup </a:t>
            </a:r>
            <a:r>
              <a:rPr lang="en-US" altLang="zh-CN" sz="1600" b="1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LPPD </a:t>
            </a:r>
            <a:r>
              <a:rPr lang="en-US" altLang="zh-CN" sz="1600" b="1" cap="all" dirty="0" err="1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dalam</a:t>
            </a:r>
            <a:r>
              <a:rPr lang="en-US" altLang="zh-CN" sz="1600" b="1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en-US" altLang="zh-CN" sz="1600" b="1" cap="all" dirty="0" err="1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uu</a:t>
            </a:r>
            <a:r>
              <a:rPr lang="en-US" altLang="zh-CN" sz="1600" b="1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32/2004 </a:t>
            </a:r>
            <a:r>
              <a:rPr lang="en-US" altLang="zh-CN" sz="1600" b="1" cap="all" dirty="0" err="1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dan</a:t>
            </a:r>
            <a:r>
              <a:rPr lang="en-US" altLang="zh-CN" sz="1600" b="1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altLang="zh-CN" sz="1600" b="1" cap="all" dirty="0" err="1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uu</a:t>
            </a:r>
            <a:r>
              <a:rPr lang="en-US" altLang="zh-CN" sz="1600" b="1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23/2014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  <p:sp>
        <p:nvSpPr>
          <p:cNvPr id="2" name="Right Arrow 1"/>
          <p:cNvSpPr/>
          <p:nvPr/>
        </p:nvSpPr>
        <p:spPr>
          <a:xfrm>
            <a:off x="4123136" y="3400425"/>
            <a:ext cx="538163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64869" y="1751016"/>
            <a:ext cx="4033838" cy="30469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Ruang</a:t>
            </a:r>
            <a:r>
              <a:rPr lang="en-US" sz="1600" b="1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Lingkup</a:t>
            </a:r>
            <a:r>
              <a:rPr lang="en-US" sz="1600" b="1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LPPD </a:t>
            </a:r>
            <a:endParaRPr lang="id-ID" sz="1600" b="1" dirty="0">
              <a:solidFill>
                <a:srgbClr val="000000"/>
              </a:solidFill>
              <a:latin typeface="Bookman Old Style" pitchFamily="18" charset="0"/>
              <a:cs typeface="Arial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Dalam</a:t>
            </a:r>
            <a:r>
              <a:rPr lang="en-US" sz="1600" b="1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UU 23/2104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6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Laporan</a:t>
            </a:r>
            <a:r>
              <a:rPr 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Kinerja</a:t>
            </a:r>
            <a:r>
              <a:rPr 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Instansi</a:t>
            </a:r>
            <a:r>
              <a:rPr 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Pemerintah</a:t>
            </a:r>
            <a:r>
              <a:rPr 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 (</a:t>
            </a:r>
            <a:r>
              <a:rPr lang="en-US" sz="16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Pasal</a:t>
            </a:r>
            <a:r>
              <a:rPr 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 69 </a:t>
            </a:r>
            <a:r>
              <a:rPr lang="en-US" sz="16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ayat</a:t>
            </a:r>
            <a:r>
              <a:rPr 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 2).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Laporan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Capaian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Kinerja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Penyelenggaraan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Pemerintahan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pelaksanaan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Urusan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Pemerintahan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) (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Pasal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70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ayat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1)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Laporan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Capaian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Kinerja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Pelaksanaan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Tugas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Pembantuan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Kinerja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Fisik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dan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Keuangan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) (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Pasal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 70 </a:t>
            </a:r>
            <a:r>
              <a:rPr lang="en-US" sz="1600" dirty="0" err="1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ayat</a:t>
            </a:r>
            <a:r>
              <a:rPr lang="en-US" sz="1600" dirty="0">
                <a:solidFill>
                  <a:srgbClr val="000000"/>
                </a:solidFill>
                <a:latin typeface="Bookman Old Style" pitchFamily="18" charset="0"/>
                <a:cs typeface="Arial" pitchFamily="34" charset="0"/>
              </a:rPr>
              <a:t> 1)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6387705" y="5281616"/>
            <a:ext cx="434578" cy="344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15367" name="TextBox 16"/>
          <p:cNvSpPr txBox="1">
            <a:spLocks noChangeArrowheads="1"/>
          </p:cNvSpPr>
          <p:nvPr/>
        </p:nvSpPr>
        <p:spPr bwMode="auto">
          <a:xfrm>
            <a:off x="4582716" y="5672139"/>
            <a:ext cx="4180284" cy="830997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600" smtClean="0">
                <a:solidFill>
                  <a:srgbClr val="000000"/>
                </a:solidFill>
              </a:rPr>
              <a:t>PELAKSANAANNYA MASIH MENUNGGU DITERBITKANNYA PERATURAN PEMERINTAH DAN PERMENDAGRI PELAKSANAAN UU 23/2014</a:t>
            </a:r>
          </a:p>
        </p:txBody>
      </p:sp>
    </p:spTree>
    <p:extLst>
      <p:ext uri="{BB962C8B-B14F-4D97-AF65-F5344CB8AC3E}">
        <p14:creationId xmlns:p14="http://schemas.microsoft.com/office/powerpoint/2010/main" val="4084628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0100"/>
          </a:xfrm>
          <a:solidFill>
            <a:srgbClr val="92D050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TUJUAN PENYUSUNAN LPPD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762000" y="1484784"/>
            <a:ext cx="7543800" cy="3960440"/>
          </a:xfrm>
        </p:spPr>
        <p:txBody>
          <a:bodyPr>
            <a:normAutofit fontScale="92500" lnSpcReduction="20000"/>
          </a:bodyPr>
          <a:lstStyle/>
          <a:p>
            <a:pPr marL="514350" indent="-514350" algn="just" eaLnBrk="1" hangingPunct="1">
              <a:buFont typeface="Arial" pitchFamily="34" charset="0"/>
              <a:buAutoNum type="arabicPeriod"/>
              <a:defRPr/>
            </a:pPr>
            <a:r>
              <a:rPr lang="en-US" sz="2400" dirty="0" err="1" smtClean="0"/>
              <a:t>Melaksanakan</a:t>
            </a:r>
            <a:r>
              <a:rPr lang="en-US" sz="2400" dirty="0" smtClean="0"/>
              <a:t> </a:t>
            </a:r>
            <a:r>
              <a:rPr lang="en-US" sz="2400" dirty="0" err="1" smtClean="0"/>
              <a:t>Kewajiban</a:t>
            </a:r>
            <a:r>
              <a:rPr lang="en-US" sz="2400" dirty="0" smtClean="0"/>
              <a:t> </a:t>
            </a:r>
            <a:r>
              <a:rPr lang="en-US" sz="2400" dirty="0" err="1" smtClean="0"/>
              <a:t>Kepala</a:t>
            </a:r>
            <a:r>
              <a:rPr lang="en-US" sz="2400" dirty="0" smtClean="0"/>
              <a:t> Daerah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Laporan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en-US" sz="2400" dirty="0" err="1" smtClean="0"/>
              <a:t>Penyelenggaran</a:t>
            </a:r>
            <a:r>
              <a:rPr lang="en-US" sz="2400" dirty="0" smtClean="0"/>
              <a:t> </a:t>
            </a:r>
            <a:r>
              <a:rPr lang="en-US" sz="2400" dirty="0" err="1" smtClean="0"/>
              <a:t>Pemerintahan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Pemerintah</a:t>
            </a:r>
            <a:r>
              <a:rPr lang="en-US" sz="2400" dirty="0" smtClean="0"/>
              <a:t> </a:t>
            </a:r>
            <a:r>
              <a:rPr lang="en-US" sz="2400" dirty="0" err="1" smtClean="0"/>
              <a:t>Pusat</a:t>
            </a:r>
            <a:r>
              <a:rPr lang="en-US" sz="2400" dirty="0" smtClean="0"/>
              <a:t>;</a:t>
            </a:r>
          </a:p>
          <a:p>
            <a:pPr marL="514350" indent="-514350" eaLnBrk="1" hangingPunct="1">
              <a:buFont typeface="Arial" pitchFamily="34" charset="0"/>
              <a:buAutoNum type="arabicPeriod"/>
              <a:defRPr/>
            </a:pPr>
            <a:r>
              <a:rPr lang="id-ID" sz="2400" dirty="0" smtClean="0"/>
              <a:t>Mengetahui kinerja pemda dalam menyelenggarakan urusan pemerintahan daerah;</a:t>
            </a:r>
          </a:p>
          <a:p>
            <a:pPr marL="514350" indent="-514350" eaLnBrk="1" hangingPunct="1">
              <a:buFont typeface="Arial" pitchFamily="34" charset="0"/>
              <a:buAutoNum type="arabicPeriod"/>
              <a:defRPr/>
            </a:pPr>
            <a:r>
              <a:rPr lang="en-US" sz="2400" dirty="0" err="1" smtClean="0"/>
              <a:t>Mengetahui</a:t>
            </a:r>
            <a:r>
              <a:rPr lang="en-US" sz="2400" dirty="0" smtClean="0"/>
              <a:t> </a:t>
            </a:r>
            <a:r>
              <a:rPr lang="en-US" sz="2400" dirty="0" err="1" smtClean="0"/>
              <a:t>kinerja</a:t>
            </a:r>
            <a:r>
              <a:rPr lang="en-US" sz="2400" dirty="0" smtClean="0"/>
              <a:t> </a:t>
            </a:r>
            <a:r>
              <a:rPr lang="en-US" sz="2400" dirty="0" err="1" smtClean="0"/>
              <a:t>pencapaian</a:t>
            </a:r>
            <a:r>
              <a:rPr lang="en-US" sz="2400" dirty="0" smtClean="0"/>
              <a:t> IKK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SKPD;</a:t>
            </a:r>
          </a:p>
          <a:p>
            <a:pPr marL="514350" indent="-514350" algn="just" eaLnBrk="1" hangingPunct="1">
              <a:buFont typeface="Arial" pitchFamily="34" charset="0"/>
              <a:buAutoNum type="arabicPeriod"/>
              <a:defRPr/>
            </a:pPr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masukan</a:t>
            </a:r>
            <a:r>
              <a:rPr lang="en-US" sz="2400" dirty="0" smtClean="0"/>
              <a:t> </a:t>
            </a:r>
            <a:r>
              <a:rPr lang="en-US" sz="2400" dirty="0" err="1" smtClean="0"/>
              <a:t>bagi</a:t>
            </a:r>
            <a:r>
              <a:rPr lang="en-US" sz="2400" dirty="0" smtClean="0"/>
              <a:t> </a:t>
            </a:r>
            <a:r>
              <a:rPr lang="en-US" sz="2400" dirty="0" err="1" smtClean="0"/>
              <a:t>kepala</a:t>
            </a:r>
            <a:r>
              <a:rPr lang="en-US" sz="2400" dirty="0" smtClean="0"/>
              <a:t> </a:t>
            </a:r>
            <a:r>
              <a:rPr lang="en-US" sz="2400" dirty="0" err="1" smtClean="0"/>
              <a:t>daerah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perumusan</a:t>
            </a:r>
            <a:r>
              <a:rPr lang="en-US" sz="2400" dirty="0" smtClean="0"/>
              <a:t> </a:t>
            </a:r>
            <a:r>
              <a:rPr lang="en-US" sz="2400" dirty="0" err="1" smtClean="0"/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pemerintahan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pembangunan</a:t>
            </a:r>
            <a:r>
              <a:rPr lang="en-US" sz="2400" dirty="0" smtClean="0"/>
              <a:t> </a:t>
            </a:r>
            <a:r>
              <a:rPr lang="en-US" sz="2400" dirty="0" err="1" smtClean="0"/>
              <a:t>daerah</a:t>
            </a:r>
            <a:r>
              <a:rPr lang="en-US" sz="2400" dirty="0" smtClean="0"/>
              <a:t>;</a:t>
            </a:r>
          </a:p>
          <a:p>
            <a:pPr marL="514350" indent="-514350" algn="just" eaLnBrk="1" hangingPunct="1">
              <a:buFont typeface="Arial" pitchFamily="34" charset="0"/>
              <a:buAutoNum type="arabicPeriod"/>
              <a:defRPr/>
            </a:pPr>
            <a:r>
              <a:rPr lang="id-ID" sz="2400" dirty="0" smtClean="0"/>
              <a:t>Menyiapkan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penilaian</a:t>
            </a:r>
            <a:r>
              <a:rPr lang="en-US" sz="2400" dirty="0" smtClean="0"/>
              <a:t> </a:t>
            </a:r>
            <a:r>
              <a:rPr lang="en-US" sz="2400" dirty="0" err="1" smtClean="0"/>
              <a:t>kinerja</a:t>
            </a:r>
            <a:r>
              <a:rPr lang="en-US" sz="2400" dirty="0" smtClean="0"/>
              <a:t> </a:t>
            </a:r>
            <a:r>
              <a:rPr lang="en-US" sz="2400" dirty="0" err="1" smtClean="0"/>
              <a:t>Penyelenggaraan</a:t>
            </a:r>
            <a:r>
              <a:rPr lang="en-US" sz="2400" dirty="0" smtClean="0"/>
              <a:t> </a:t>
            </a:r>
            <a:r>
              <a:rPr lang="en-US" sz="2400" dirty="0" err="1" smtClean="0"/>
              <a:t>Pemerintahan</a:t>
            </a:r>
            <a:r>
              <a:rPr lang="en-US" sz="2400" dirty="0" smtClean="0"/>
              <a:t> Daerah (EKPPD)</a:t>
            </a:r>
            <a:r>
              <a:rPr lang="id-ID" sz="2400" dirty="0" smtClean="0"/>
              <a:t> karena LPPD dasar EKPPD.</a:t>
            </a:r>
          </a:p>
          <a:p>
            <a:pPr marL="514350" indent="-514350" algn="just" eaLnBrk="1" hangingPunct="1">
              <a:buFont typeface="Arial" pitchFamily="34" charset="0"/>
              <a:buAutoNum type="arabicPeriod"/>
              <a:defRPr/>
            </a:pPr>
            <a:r>
              <a:rPr lang="en-US" sz="2400" dirty="0" err="1" smtClean="0"/>
              <a:t>Mengetahui</a:t>
            </a:r>
            <a:r>
              <a:rPr lang="en-US" sz="2400" dirty="0" smtClean="0"/>
              <a:t> </a:t>
            </a:r>
            <a:r>
              <a:rPr lang="en-US" sz="2400" dirty="0" err="1" smtClean="0"/>
              <a:t>keberhasilan</a:t>
            </a:r>
            <a:r>
              <a:rPr lang="en-US" sz="2400" dirty="0" smtClean="0"/>
              <a:t> </a:t>
            </a:r>
            <a:r>
              <a:rPr lang="en-US" sz="2400" dirty="0" err="1" smtClean="0"/>
              <a:t>pemerintah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membina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mengawasi</a:t>
            </a:r>
            <a:r>
              <a:rPr lang="en-US" sz="2400" dirty="0" smtClean="0"/>
              <a:t> </a:t>
            </a:r>
            <a:r>
              <a:rPr lang="en-US" sz="2400" dirty="0" err="1" smtClean="0"/>
              <a:t>Pemerintah</a:t>
            </a:r>
            <a:r>
              <a:rPr lang="en-US" sz="2400" dirty="0" smtClean="0"/>
              <a:t> Daerah</a:t>
            </a:r>
            <a:r>
              <a:rPr lang="id-ID" sz="2400" dirty="0" smtClean="0"/>
              <a:t>.</a:t>
            </a:r>
            <a:endParaRPr lang="en-US" sz="2400" dirty="0" smtClean="0"/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en-US" sz="2400" dirty="0" smtClean="0"/>
          </a:p>
          <a:p>
            <a:pPr marL="514350" indent="-514350" eaLnBrk="1" hangingPunct="1">
              <a:buFont typeface="Arial" pitchFamily="34" charset="0"/>
              <a:buAutoNum type="arabicPeriod"/>
              <a:defRPr/>
            </a:pPr>
            <a:endParaRPr lang="en-US" sz="2400" dirty="0" smtClean="0"/>
          </a:p>
          <a:p>
            <a:pPr marL="514350" indent="-514350" eaLnBrk="1" hangingPunct="1">
              <a:buFont typeface="Arial" pitchFamily="34" charset="0"/>
              <a:buAutoNum type="arabicPeriod"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7832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295401" y="260648"/>
            <a:ext cx="6466285" cy="1008112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id-ID" dirty="0" smtClean="0"/>
              <a:t>Siapa Yang Menyusun LPPD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033" y="1622425"/>
            <a:ext cx="8665369" cy="3429000"/>
          </a:xfrm>
        </p:spPr>
        <p:txBody>
          <a:bodyPr rtlCol="0">
            <a:normAutofit/>
          </a:bodyPr>
          <a:lstStyle/>
          <a:p>
            <a:pPr marL="531813" indent="-531813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b="1" dirty="0" smtClean="0"/>
              <a:t>Pemerintah Pro</a:t>
            </a:r>
            <a:r>
              <a:rPr lang="en-US" b="1" dirty="0" smtClean="0"/>
              <a:t>v</a:t>
            </a:r>
            <a:r>
              <a:rPr lang="id-ID" b="1" dirty="0" smtClean="0"/>
              <a:t>insi, </a:t>
            </a:r>
            <a:r>
              <a:rPr lang="id-ID" dirty="0" smtClean="0"/>
              <a:t>Biro pemerintahan;</a:t>
            </a:r>
            <a:endParaRPr lang="en-US" dirty="0" smtClean="0"/>
          </a:p>
          <a:p>
            <a:pPr marL="811213" indent="-279400" algn="just" eaLnBrk="1" fontAlgn="auto" hangingPunct="1">
              <a:spcAft>
                <a:spcPts val="0"/>
              </a:spcAft>
              <a:defRPr/>
            </a:pPr>
            <a:r>
              <a:rPr lang="id-ID" dirty="0" smtClean="0"/>
              <a:t>Peran aktif dari seluruh SKPD dilingkungan Pemda untuk menyajikan data kinerjanya;</a:t>
            </a:r>
          </a:p>
          <a:p>
            <a:pPr marL="811213" indent="-279400" algn="just" eaLnBrk="1" fontAlgn="auto" hangingPunct="1">
              <a:spcAft>
                <a:spcPts val="0"/>
              </a:spcAft>
              <a:defRPr/>
            </a:pPr>
            <a:r>
              <a:rPr lang="id-ID" dirty="0" smtClean="0"/>
              <a:t>Dalam Menyusun LPPD dibentuk Tim yang diketuai oleh Sekda.</a:t>
            </a:r>
            <a:endParaRPr lang="en-US" dirty="0" smtClean="0"/>
          </a:p>
          <a:p>
            <a:pPr marL="536575" indent="-536575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2.</a:t>
            </a:r>
            <a:r>
              <a:rPr lang="id-ID" dirty="0"/>
              <a:t>	</a:t>
            </a:r>
            <a:r>
              <a:rPr lang="id-ID" b="1" dirty="0" smtClean="0"/>
              <a:t>Pemerintah Kabupaten dan Kota</a:t>
            </a:r>
            <a:r>
              <a:rPr lang="id-ID" dirty="0" smtClean="0"/>
              <a:t>, Bagian Pemerintahan;</a:t>
            </a:r>
            <a:r>
              <a:rPr lang="id-ID" dirty="0">
                <a:sym typeface="Wingdings" pitchFamily="2" charset="2"/>
              </a:rPr>
              <a:t> </a:t>
            </a:r>
            <a:r>
              <a:rPr lang="id-ID" dirty="0" smtClean="0">
                <a:sym typeface="Wingdings" pitchFamily="2" charset="2"/>
              </a:rPr>
              <a:t> menyajikan data kinerja SKPD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7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260748" y="620688"/>
            <a:ext cx="8507015" cy="641376"/>
          </a:xfrm>
          <a:solidFill>
            <a:srgbClr val="FFFF00"/>
          </a:solidFill>
          <a:ln>
            <a:solidFill>
              <a:srgbClr val="92D050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/>
            <a:r>
              <a:rPr lang="id-ID" sz="3600" b="1" dirty="0" smtClean="0">
                <a:latin typeface="Albertus Medium" pitchFamily="34" charset="0"/>
              </a:rPr>
              <a:t>Siapa Yang Menyiapkan Data LPPD</a:t>
            </a:r>
            <a:endParaRPr lang="en-US" sz="3600" b="1" dirty="0" smtClean="0">
              <a:latin typeface="Albertus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942" y="1620841"/>
            <a:ext cx="8472488" cy="4090987"/>
          </a:xfrm>
        </p:spPr>
        <p:txBody>
          <a:bodyPr rtlCol="0">
            <a:noAutofit/>
          </a:bodyPr>
          <a:lstStyle/>
          <a:p>
            <a:pPr marL="5715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d-ID" b="1" dirty="0" smtClean="0">
                <a:solidFill>
                  <a:srgbClr val="00B050"/>
                </a:solidFill>
              </a:rPr>
              <a:t>SKPD yang mempunyai tupoksi melaksanakan Urusan Wajib dan Urusan Pilihan</a:t>
            </a:r>
            <a:r>
              <a:rPr lang="en-US" b="1" dirty="0" smtClean="0">
                <a:solidFill>
                  <a:srgbClr val="00B050"/>
                </a:solidFill>
              </a:rPr>
              <a:t>, </a:t>
            </a:r>
            <a:r>
              <a:rPr lang="en-US" b="1" dirty="0" err="1" smtClean="0">
                <a:solidFill>
                  <a:srgbClr val="00B050"/>
                </a:solidFill>
              </a:rPr>
              <a:t>meliputi</a:t>
            </a:r>
            <a:r>
              <a:rPr lang="en-US" b="1" dirty="0" smtClean="0">
                <a:solidFill>
                  <a:srgbClr val="00B050"/>
                </a:solidFill>
              </a:rPr>
              <a:t>: </a:t>
            </a:r>
            <a:endParaRPr lang="id-ID" b="1" dirty="0" smtClean="0">
              <a:solidFill>
                <a:srgbClr val="00B050"/>
              </a:solidFill>
            </a:endParaRPr>
          </a:p>
          <a:p>
            <a:pPr marL="450850" indent="-450850" algn="just" eaLnBrk="1" fontAlgn="auto" hangingPunct="1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800" b="1" dirty="0" smtClean="0"/>
              <a:t>Data Umum SKPD, menjelaskan tupoksi, jumlah SDM, sarana yang dimiliki dan permasalahan yang ada;</a:t>
            </a:r>
          </a:p>
          <a:p>
            <a:pPr marL="450850" indent="-4508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800" b="1" dirty="0" smtClean="0"/>
              <a:t>Program yang dilakukan (</a:t>
            </a:r>
            <a:r>
              <a:rPr lang="en-US" sz="2800" b="1" dirty="0" smtClean="0"/>
              <a:t>Program </a:t>
            </a:r>
            <a:r>
              <a:rPr lang="en-US" sz="2800" b="1" dirty="0" err="1" smtClean="0"/>
              <a:t>Sendiri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dan</a:t>
            </a:r>
            <a:r>
              <a:rPr lang="en-US" sz="2800" b="1" dirty="0" smtClean="0"/>
              <a:t> </a:t>
            </a:r>
            <a:r>
              <a:rPr lang="id-ID" sz="2800" b="1" dirty="0" smtClean="0"/>
              <a:t>Program Nasional</a:t>
            </a:r>
            <a:r>
              <a:rPr lang="en-US" sz="2800" b="1" dirty="0" smtClean="0"/>
              <a:t>)</a:t>
            </a:r>
            <a:r>
              <a:rPr lang="id-ID" sz="2800" b="1" dirty="0" smtClean="0"/>
              <a:t>;</a:t>
            </a:r>
          </a:p>
          <a:p>
            <a:pPr marL="450850" indent="-4508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b="1" dirty="0" smtClean="0"/>
              <a:t>Data </a:t>
            </a:r>
            <a:r>
              <a:rPr lang="id-ID" sz="2800" b="1" dirty="0" smtClean="0"/>
              <a:t>Keuangan</a:t>
            </a:r>
            <a:r>
              <a:rPr lang="id-ID" sz="2800" b="1" dirty="0"/>
              <a:t>;</a:t>
            </a:r>
            <a:endParaRPr lang="id-ID" sz="2800" b="1" dirty="0" smtClean="0"/>
          </a:p>
          <a:p>
            <a:pPr marL="450850" indent="-4508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2800" b="1" dirty="0" smtClean="0"/>
              <a:t>Kinerja yang dilaksanakan.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5946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2399</TotalTime>
  <Words>753</Words>
  <Application>Microsoft Office PowerPoint</Application>
  <PresentationFormat>On-screen Show (4:3)</PresentationFormat>
  <Paragraphs>139</Paragraphs>
  <Slides>17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Paper</vt:lpstr>
      <vt:lpstr>Adjacency</vt:lpstr>
      <vt:lpstr>PowerPoint Presentation</vt:lpstr>
      <vt:lpstr>APA ITU LPPD  (UU 23/2014, PP 3/2007 dan PP 6/2008 dan UU 23/2014)</vt:lpstr>
      <vt:lpstr>Apa itu Kinerja PEMDA?</vt:lpstr>
      <vt:lpstr>PowerPoint Presentation</vt:lpstr>
      <vt:lpstr>KEDUDUKAN/FUNGSI LPPD  (UU 23/2014)</vt:lpstr>
      <vt:lpstr>PowerPoint Presentation</vt:lpstr>
      <vt:lpstr>TUJUAN PENYUSUNAN LPPD</vt:lpstr>
      <vt:lpstr>Siapa Yang Menyusun LPPD</vt:lpstr>
      <vt:lpstr>Siapa Yang Menyiapkan Data LPPD</vt:lpstr>
      <vt:lpstr>PowerPoint Presentation</vt:lpstr>
      <vt:lpstr>Alur Pembinaan Otonomi Daerah</vt:lpstr>
      <vt:lpstr>Ruang Lingkup Peningkatan Kapasda</vt:lpstr>
      <vt:lpstr>KAPASITAS KEBIJAKAN</vt:lpstr>
      <vt:lpstr>KAPASITAS KELEMBAGAAN</vt:lpstr>
      <vt:lpstr>KAPASITAS SDM</vt:lpstr>
      <vt:lpstr>TAHAPAN PENINGKATAN KAPASITAS PEMERINTAHAN DAERAH</vt:lpstr>
      <vt:lpstr>Faktor Yang Mempengaruhi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Evaluasi Kinerja Penyelenggaraan Pemerintah Daerah</dc:title>
  <dc:creator>ACER</dc:creator>
  <cp:lastModifiedBy>ismail - [2010]</cp:lastModifiedBy>
  <cp:revision>290</cp:revision>
  <cp:lastPrinted>2017-11-01T00:55:58Z</cp:lastPrinted>
  <dcterms:created xsi:type="dcterms:W3CDTF">2014-11-27T15:39:23Z</dcterms:created>
  <dcterms:modified xsi:type="dcterms:W3CDTF">2017-11-06T00:20:02Z</dcterms:modified>
</cp:coreProperties>
</file>